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9"/>
  </p:notesMasterIdLst>
  <p:sldIdLst>
    <p:sldId id="256" r:id="rId3"/>
    <p:sldId id="34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37" r:id="rId14"/>
    <p:sldId id="339" r:id="rId15"/>
    <p:sldId id="340" r:id="rId16"/>
    <p:sldId id="341" r:id="rId17"/>
    <p:sldId id="342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57" autoAdjust="0"/>
    <p:restoredTop sz="91029" autoAdjust="0"/>
  </p:normalViewPr>
  <p:slideViewPr>
    <p:cSldViewPr>
      <p:cViewPr varScale="1">
        <p:scale>
          <a:sx n="102" d="100"/>
          <a:sy n="102" d="100"/>
        </p:scale>
        <p:origin x="-1128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170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AC9C0-65BD-4953-AE1C-AF26A2C7B159}" type="datetimeFigureOut">
              <a:rPr lang="th-TH" smtClean="0"/>
              <a:t>16/03/62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10FCE-01C7-4D67-BBD2-75DF189DC4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65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10FCE-01C7-4D67-BBD2-75DF189DC4EC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918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E7A7-5B48-4B84-B0DC-19E81CADE412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300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F937-60E7-4996-9BE8-FC13BF0466A2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230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E70-2B9D-4EE2-917A-CD87D6C03499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35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BEFF-B7F5-4214-98BD-552BFF9983AB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258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514A-73DB-4F73-A658-B244E0551A96}" type="datetime1">
              <a:rPr lang="th-TH" smtClean="0"/>
              <a:t>16/03/62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22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3C9A-271D-4842-8893-63FFA409C422}" type="datetime1">
              <a:rPr lang="th-TH" smtClean="0"/>
              <a:t>16/03/62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520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78E-3E14-4883-87A3-0B7F526221A9}" type="datetime1">
              <a:rPr lang="th-TH" smtClean="0"/>
              <a:t>16/03/62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900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874B8-E49D-4642-BE7D-5DFD68DFE4DA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343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3FB-61E9-4C8B-B2A0-BDED90B9511C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333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F0CB-5302-4E87-9A7C-F1E431B1A07C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9641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E6B85-8EF7-4356-8F47-EC801246F2C5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810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64DB-478A-46AA-A1FC-89920718493A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28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47A8-3E36-4867-9F03-EE58CB7B21CC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943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95DB-79E7-46DD-B065-5CA307C26F8F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3081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531B4-7E5C-4EFC-ACA8-E0E56632E73D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0027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A6AF-0BE1-47AE-BDB1-6A5F1147CCA9}" type="datetime1">
              <a:rPr lang="th-TH" smtClean="0"/>
              <a:t>16/03/62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8153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5170-7E31-492D-9C49-B0CB5829E074}" type="datetime1">
              <a:rPr lang="th-TH" smtClean="0"/>
              <a:t>16/03/62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6382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5A7-F579-4650-8C60-43376D97EB3E}" type="datetime1">
              <a:rPr lang="th-TH" smtClean="0"/>
              <a:t>16/03/62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5314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E03C1-EB9D-46A7-AAE6-2BBB22514F43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0161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73CB-143D-4B71-9C5B-120F34B3C690}" type="datetime1">
              <a:rPr lang="th-TH" smtClean="0"/>
              <a:t>16/03/62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4967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58BB-9B84-415F-B21F-B45809953B8E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3603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2A8D-3DE7-4F54-9A4F-F092285129A8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744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0" y="908720"/>
            <a:ext cx="9144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339B1641-A883-4755-9DAF-3DCDFFC9BE35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3184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dirty="0"/>
              <a:t>Chapter 1</a:t>
            </a:r>
            <a:endParaRPr lang="th-TH" dirty="0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B90633BE-A03D-4EA1-AAE1-1C5131E4BFD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710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44" y="908720"/>
            <a:ext cx="91385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D6C3F12E-1EBA-4BEB-9E09-E2AF81DC060F}" type="datetime1">
              <a:rPr lang="th-TH" smtClean="0"/>
              <a:t>16/03/62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3184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dirty="0"/>
              <a:t>Chapter 2</a:t>
            </a:r>
            <a:endParaRPr lang="th-TH" dirty="0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0AD3EF2D-5B8E-45E1-B3AA-9773B09818E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570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4.jpeg"/><Relationship Id="rId18" Type="http://schemas.openxmlformats.org/officeDocument/2006/relationships/image" Target="../media/image19.png"/><Relationship Id="rId3" Type="http://schemas.openxmlformats.org/officeDocument/2006/relationships/image" Target="../media/image28.jpeg"/><Relationship Id="rId21" Type="http://schemas.openxmlformats.org/officeDocument/2006/relationships/image" Target="../media/image37.png"/><Relationship Id="rId7" Type="http://schemas.openxmlformats.org/officeDocument/2006/relationships/image" Target="../media/image32.png"/><Relationship Id="rId12" Type="http://schemas.openxmlformats.org/officeDocument/2006/relationships/image" Target="../media/image11.png"/><Relationship Id="rId17" Type="http://schemas.openxmlformats.org/officeDocument/2006/relationships/image" Target="../media/image34.png"/><Relationship Id="rId25" Type="http://schemas.openxmlformats.org/officeDocument/2006/relationships/image" Target="../media/image41.png"/><Relationship Id="rId2" Type="http://schemas.openxmlformats.org/officeDocument/2006/relationships/image" Target="../media/image27.png"/><Relationship Id="rId16" Type="http://schemas.openxmlformats.org/officeDocument/2006/relationships/image" Target="../media/image6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10.png"/><Relationship Id="rId24" Type="http://schemas.openxmlformats.org/officeDocument/2006/relationships/image" Target="../media/image40.png"/><Relationship Id="rId5" Type="http://schemas.openxmlformats.org/officeDocument/2006/relationships/image" Target="../media/image30.png"/><Relationship Id="rId15" Type="http://schemas.openxmlformats.org/officeDocument/2006/relationships/image" Target="../media/image5.png"/><Relationship Id="rId23" Type="http://schemas.openxmlformats.org/officeDocument/2006/relationships/image" Target="../media/image39.png"/><Relationship Id="rId10" Type="http://schemas.openxmlformats.org/officeDocument/2006/relationships/image" Target="../media/image8.png"/><Relationship Id="rId19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22.png"/><Relationship Id="rId14" Type="http://schemas.openxmlformats.org/officeDocument/2006/relationships/image" Target="../media/image26.png"/><Relationship Id="rId22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24743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Retrieval</a:t>
            </a:r>
            <a:endParaRPr lang="th-TH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5733256"/>
            <a:ext cx="5328592" cy="112474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/>
              <a:t>Burin </a:t>
            </a:r>
            <a:r>
              <a:rPr lang="en-US" dirty="0" err="1"/>
              <a:t>Rujjanapan</a:t>
            </a:r>
            <a:endParaRPr lang="en-US" dirty="0"/>
          </a:p>
          <a:p>
            <a:pPr algn="l"/>
            <a:r>
              <a:rPr lang="en-US" dirty="0"/>
              <a:t>Updated: </a:t>
            </a:r>
            <a:r>
              <a:rPr lang="en-US" dirty="0" smtClean="0"/>
              <a:t>16 March 2018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1</a:t>
            </a:fld>
            <a:endParaRPr lang="th-TH"/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395536" y="1124744"/>
            <a:ext cx="8424936" cy="5733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b="1" dirty="0">
                <a:solidFill>
                  <a:schemeClr val="tx1"/>
                </a:solidFill>
              </a:rPr>
              <a:t>D</a:t>
            </a:r>
            <a:r>
              <a:rPr lang="en-US" sz="4000" b="1" dirty="0">
                <a:solidFill>
                  <a:schemeClr val="tx1"/>
                </a:solidFill>
              </a:rPr>
              <a:t>ata retrieval</a:t>
            </a:r>
            <a:r>
              <a:rPr lang="en-US" sz="3500" dirty="0">
                <a:solidFill>
                  <a:schemeClr val="tx1"/>
                </a:solidFill>
              </a:rPr>
              <a:t> means obtaining data from a database management system such as DBMS. </a:t>
            </a:r>
            <a:endParaRPr lang="th-TH" sz="3500" dirty="0" smtClean="0">
              <a:solidFill>
                <a:schemeClr val="tx1"/>
              </a:solidFill>
            </a:endParaRP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In</a:t>
            </a:r>
            <a:r>
              <a:rPr lang="en-US" sz="3500" dirty="0" smtClean="0">
                <a:solidFill>
                  <a:schemeClr val="tx1"/>
                </a:solidFill>
              </a:rPr>
              <a:t> </a:t>
            </a:r>
            <a:r>
              <a:rPr lang="en-US" sz="3500" dirty="0">
                <a:solidFill>
                  <a:schemeClr val="tx1"/>
                </a:solidFill>
              </a:rPr>
              <a:t>order to retrieve the desired data the user present a set of </a:t>
            </a:r>
            <a:r>
              <a:rPr lang="en-US" sz="4000" b="1" dirty="0">
                <a:solidFill>
                  <a:schemeClr val="tx1"/>
                </a:solidFill>
              </a:rPr>
              <a:t>criteria by a query</a:t>
            </a:r>
            <a:r>
              <a:rPr lang="en-US" sz="3500" dirty="0" smtClean="0">
                <a:solidFill>
                  <a:schemeClr val="tx1"/>
                </a:solidFill>
              </a:rPr>
              <a:t>.</a:t>
            </a:r>
            <a:endParaRPr lang="th-TH" sz="3500" dirty="0" smtClean="0">
              <a:solidFill>
                <a:schemeClr val="tx1"/>
              </a:solidFill>
            </a:endParaRP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A</a:t>
            </a:r>
            <a:r>
              <a:rPr lang="en-US" sz="4000" b="1" dirty="0">
                <a:solidFill>
                  <a:schemeClr val="tx1"/>
                </a:solidFill>
              </a:rPr>
              <a:t> query language</a:t>
            </a:r>
            <a:r>
              <a:rPr lang="en-US" sz="3500" dirty="0">
                <a:solidFill>
                  <a:schemeClr val="tx1"/>
                </a:solidFill>
              </a:rPr>
              <a:t>, </a:t>
            </a:r>
            <a:r>
              <a:rPr lang="en-US" sz="3500" i="1" dirty="0">
                <a:solidFill>
                  <a:srgbClr val="FF0000"/>
                </a:solidFill>
              </a:rPr>
              <a:t>such as Structured Query Language (SQL)</a:t>
            </a:r>
            <a:r>
              <a:rPr lang="en-US" sz="3500" dirty="0">
                <a:solidFill>
                  <a:schemeClr val="tx1"/>
                </a:solidFill>
              </a:rPr>
              <a:t>, is used to prepare the queries.</a:t>
            </a:r>
          </a:p>
          <a:p>
            <a:pPr algn="l"/>
            <a:endParaRPr lang="th-TH" sz="3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6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h-TH" b="1" dirty="0" smtClean="0">
                <a:solidFill>
                  <a:schemeClr val="bg1"/>
                </a:solidFill>
              </a:rPr>
              <a:t>ทุกคนมองว่า มีข้อมูลใน </a:t>
            </a:r>
            <a:r>
              <a:rPr lang="en-US" b="1" dirty="0" smtClean="0">
                <a:solidFill>
                  <a:schemeClr val="bg1"/>
                </a:solidFill>
              </a:rPr>
              <a:t>Google</a:t>
            </a:r>
            <a:r>
              <a:rPr lang="th-TH" b="1" dirty="0" smtClean="0">
                <a:solidFill>
                  <a:schemeClr val="bg1"/>
                </a:solidFill>
              </a:rPr>
              <a:t>.</a:t>
            </a:r>
            <a:r>
              <a:rPr lang="en-US" b="1" dirty="0" smtClean="0">
                <a:solidFill>
                  <a:schemeClr val="bg1"/>
                </a:solidFill>
              </a:rPr>
              <a:t>com </a:t>
            </a:r>
            <a:r>
              <a:rPr lang="th-TH" b="1" dirty="0" smtClean="0">
                <a:solidFill>
                  <a:schemeClr val="bg1"/>
                </a:solidFill>
              </a:rPr>
              <a:t>หรือ อ.กู๋ </a:t>
            </a:r>
            <a:r>
              <a:rPr lang="en-US" b="1" dirty="0" smtClean="0">
                <a:solidFill>
                  <a:schemeClr val="bg1"/>
                </a:solidFill>
              </a:rPr>
              <a:t>#1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2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6336704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838842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824440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588224" y="2204864"/>
            <a:ext cx="1440160" cy="3024336"/>
          </a:xfrm>
          <a:prstGeom prst="rightArrow">
            <a:avLst>
              <a:gd name="adj1" fmla="val 28164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6948264" y="3284984"/>
            <a:ext cx="819200" cy="864096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>
                <a:solidFill>
                  <a:schemeClr val="bg1"/>
                </a:solidFill>
              </a:rPr>
              <a:t>ค้น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899592" y="2924944"/>
            <a:ext cx="4392488" cy="158417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3800" b="1" dirty="0" smtClean="0"/>
              <a:t>Cloud</a:t>
            </a:r>
            <a:endParaRPr lang="en-US" sz="13800" b="1" dirty="0"/>
          </a:p>
        </p:txBody>
      </p:sp>
    </p:spTree>
    <p:extLst>
      <p:ext uri="{BB962C8B-B14F-4D97-AF65-F5344CB8AC3E}">
        <p14:creationId xmlns:p14="http://schemas.microsoft.com/office/powerpoint/2010/main" val="293880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h-TH" b="1" dirty="0" smtClean="0">
                <a:solidFill>
                  <a:schemeClr val="bg1"/>
                </a:solidFill>
              </a:rPr>
              <a:t>ข้อมูล</a:t>
            </a:r>
            <a:r>
              <a:rPr lang="en-US" b="1" dirty="0" smtClean="0">
                <a:solidFill>
                  <a:schemeClr val="bg1"/>
                </a:solidFill>
              </a:rPr>
              <a:t> (Data)</a:t>
            </a:r>
            <a:r>
              <a:rPr lang="th-TH" b="1" dirty="0" smtClean="0">
                <a:solidFill>
                  <a:schemeClr val="bg1"/>
                </a:solidFill>
              </a:rPr>
              <a:t> มีทั้งเพชร</a:t>
            </a:r>
            <a:r>
              <a:rPr lang="en-US" b="1" dirty="0" smtClean="0">
                <a:solidFill>
                  <a:schemeClr val="bg1"/>
                </a:solidFill>
              </a:rPr>
              <a:t> (Info)</a:t>
            </a:r>
            <a:r>
              <a:rPr lang="th-TH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+ </a:t>
            </a:r>
            <a:r>
              <a:rPr lang="th-TH" b="1" dirty="0" smtClean="0">
                <a:solidFill>
                  <a:schemeClr val="bg1"/>
                </a:solidFill>
              </a:rPr>
              <a:t>ถ่าน </a:t>
            </a:r>
            <a:r>
              <a:rPr lang="en-US" b="1" dirty="0" smtClean="0">
                <a:solidFill>
                  <a:schemeClr val="bg1"/>
                </a:solidFill>
              </a:rPr>
              <a:t>(Coal) #2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3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6336704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838842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824440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588224" y="2204864"/>
            <a:ext cx="1440160" cy="3024336"/>
          </a:xfrm>
          <a:prstGeom prst="rightArrow">
            <a:avLst>
              <a:gd name="adj1" fmla="val 28164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1 1"/>
          <p:cNvSpPr/>
          <p:nvPr/>
        </p:nvSpPr>
        <p:spPr>
          <a:xfrm>
            <a:off x="2339752" y="4581128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>
          <a:xfrm>
            <a:off x="2267744" y="2852936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987824" y="2852936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3779912" y="2852936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 1 12"/>
          <p:cNvSpPr/>
          <p:nvPr/>
        </p:nvSpPr>
        <p:spPr>
          <a:xfrm>
            <a:off x="3059832" y="4581128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 1 13"/>
          <p:cNvSpPr/>
          <p:nvPr/>
        </p:nvSpPr>
        <p:spPr>
          <a:xfrm>
            <a:off x="3779912" y="4581128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7308304" y="3212976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xplosion 1 15"/>
          <p:cNvSpPr/>
          <p:nvPr/>
        </p:nvSpPr>
        <p:spPr>
          <a:xfrm>
            <a:off x="7380312" y="3789040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ทุกคนแยกได้ว่า อะไรคือเพชร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th-TH" b="1" dirty="0" smtClean="0">
                <a:solidFill>
                  <a:schemeClr val="bg1"/>
                </a:solidFill>
              </a:rPr>
              <a:t> อะไรคือถ่าน</a:t>
            </a:r>
            <a:r>
              <a:rPr lang="en-US" b="1" dirty="0" smtClean="0">
                <a:solidFill>
                  <a:schemeClr val="bg1"/>
                </a:solidFill>
              </a:rPr>
              <a:t> #</a:t>
            </a:r>
            <a:r>
              <a:rPr lang="th-TH" b="1" dirty="0" smtClean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4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6336704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838842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824440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588224" y="2204864"/>
            <a:ext cx="1440160" cy="3024336"/>
          </a:xfrm>
          <a:prstGeom prst="rightArrow">
            <a:avLst>
              <a:gd name="adj1" fmla="val 28164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1 1"/>
          <p:cNvSpPr/>
          <p:nvPr/>
        </p:nvSpPr>
        <p:spPr>
          <a:xfrm>
            <a:off x="1331640" y="5085184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>
          <a:xfrm>
            <a:off x="2339752" y="26369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059832" y="26369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3851920" y="26369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 1 12"/>
          <p:cNvSpPr/>
          <p:nvPr/>
        </p:nvSpPr>
        <p:spPr>
          <a:xfrm>
            <a:off x="1835696" y="5373216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 1 13"/>
          <p:cNvSpPr/>
          <p:nvPr/>
        </p:nvSpPr>
        <p:spPr>
          <a:xfrm>
            <a:off x="1835696" y="4869160"/>
            <a:ext cx="360040" cy="432048"/>
          </a:xfrm>
          <a:prstGeom prst="irregularSeal1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7308304" y="3501008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4499992" y="26369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1691680" y="26369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2339752" y="33569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3059832" y="33569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3851920" y="33569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4499992" y="33569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1691680" y="33569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2339752" y="40770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3059832" y="40770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3851920" y="40770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4499992" y="40770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1691680" y="40770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8028384" y="1196752"/>
            <a:ext cx="1008112" cy="532859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180784" y="1349152"/>
            <a:ext cx="783704" cy="5032176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8388424" y="1556792"/>
            <a:ext cx="504056" cy="432048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6948264" y="2780928"/>
            <a:ext cx="1440160" cy="1800200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เพชรมีเยอะ เก็บไว้ หรือ ปล่อยทิ้งไว้ในก้อนเมฆ </a:t>
            </a:r>
            <a:r>
              <a:rPr lang="en-US" b="1" dirty="0" smtClean="0">
                <a:solidFill>
                  <a:schemeClr val="bg1"/>
                </a:solidFill>
              </a:rPr>
              <a:t> #4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5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4248472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6372200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6228184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427984" y="2204864"/>
            <a:ext cx="1728192" cy="3024336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>
          <a:xfrm>
            <a:off x="1331640" y="22768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051720" y="22768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843808" y="22768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491880" y="22768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683568" y="227687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1331640" y="299695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2051720" y="299695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2843808" y="299695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3491880" y="299695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683568" y="299695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1331640" y="371703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2051720" y="371703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2843808" y="371703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3491880" y="371703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683568" y="371703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1331640" y="44371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2051720" y="44371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2843808" y="44371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3491880" y="44371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683568" y="443711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1331640" y="51571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/>
          <p:cNvSpPr/>
          <p:nvPr/>
        </p:nvSpPr>
        <p:spPr>
          <a:xfrm>
            <a:off x="2051720" y="51571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2843808" y="51571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683568" y="5157192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/>
          <p:cNvSpPr/>
          <p:nvPr/>
        </p:nvSpPr>
        <p:spPr>
          <a:xfrm>
            <a:off x="2699792" y="1700808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3419872" y="1700808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2051720" y="1700808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itle 5"/>
          <p:cNvSpPr txBox="1">
            <a:spLocks/>
          </p:cNvSpPr>
          <p:nvPr/>
        </p:nvSpPr>
        <p:spPr>
          <a:xfrm>
            <a:off x="4427984" y="3356992"/>
            <a:ext cx="1584176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ค้นทุกวัน</a:t>
            </a:r>
            <a:endParaRPr lang="en-US" b="1" dirty="0"/>
          </a:p>
        </p:txBody>
      </p:sp>
      <p:sp>
        <p:nvSpPr>
          <p:cNvPr id="46" name="Title 5"/>
          <p:cNvSpPr txBox="1">
            <a:spLocks/>
          </p:cNvSpPr>
          <p:nvPr/>
        </p:nvSpPr>
        <p:spPr>
          <a:xfrm>
            <a:off x="6948264" y="3356992"/>
            <a:ext cx="1368152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คัดลอก</a:t>
            </a:r>
            <a:endParaRPr lang="en-US" b="1" dirty="0"/>
          </a:p>
        </p:txBody>
      </p:sp>
      <p:sp>
        <p:nvSpPr>
          <p:cNvPr id="49" name="Title 5"/>
          <p:cNvSpPr txBox="1">
            <a:spLocks/>
          </p:cNvSpPr>
          <p:nvPr/>
        </p:nvSpPr>
        <p:spPr>
          <a:xfrm>
            <a:off x="8316416" y="2852936"/>
            <a:ext cx="755576" cy="172819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3800" b="1" dirty="0">
                <a:latin typeface="Stencil" pitchFamily="82" charset="0"/>
              </a:rPr>
              <a:t>?</a:t>
            </a:r>
            <a:endParaRPr lang="en-US" sz="6600" b="1" dirty="0">
              <a:latin typeface="Stencil" pitchFamily="82" charset="0"/>
            </a:endParaRPr>
          </a:p>
        </p:txBody>
      </p:sp>
      <p:sp>
        <p:nvSpPr>
          <p:cNvPr id="50" name="Title 5"/>
          <p:cNvSpPr txBox="1">
            <a:spLocks/>
          </p:cNvSpPr>
          <p:nvPr/>
        </p:nvSpPr>
        <p:spPr>
          <a:xfrm>
            <a:off x="3851920" y="5229200"/>
            <a:ext cx="4176464" cy="10081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คัดลอก + เก็บไว้ไหน</a:t>
            </a:r>
            <a:r>
              <a:rPr lang="en-US" b="1" dirty="0" smtClean="0"/>
              <a:t> </a:t>
            </a:r>
            <a:r>
              <a:rPr lang="en-US" sz="6400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92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ight Arrow 44"/>
          <p:cNvSpPr/>
          <p:nvPr/>
        </p:nvSpPr>
        <p:spPr>
          <a:xfrm>
            <a:off x="5004048" y="2780928"/>
            <a:ext cx="2088232" cy="1800200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เก็บสะสม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th-TH" b="1" dirty="0" smtClean="0">
                <a:solidFill>
                  <a:schemeClr val="bg1"/>
                </a:solidFill>
              </a:rPr>
              <a:t>เพชร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  <a:r>
              <a:rPr lang="th-TH" b="1" dirty="0" smtClean="0">
                <a:solidFill>
                  <a:schemeClr val="bg1"/>
                </a:solidFill>
              </a:rPr>
              <a:t> สิ่งที่ค้นพบจากก้อนเมฆ </a:t>
            </a:r>
            <a:r>
              <a:rPr lang="en-US" b="1" dirty="0" smtClean="0">
                <a:solidFill>
                  <a:schemeClr val="bg1"/>
                </a:solidFill>
              </a:rPr>
              <a:t> #5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6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79512" y="2924944"/>
            <a:ext cx="2736304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442798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428396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59832" y="2780928"/>
            <a:ext cx="1080120" cy="1800200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>
          <a:xfrm>
            <a:off x="1187624" y="3429000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907704" y="3429000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39552" y="3429000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itle 5"/>
          <p:cNvSpPr txBox="1">
            <a:spLocks/>
          </p:cNvSpPr>
          <p:nvPr/>
        </p:nvSpPr>
        <p:spPr>
          <a:xfrm>
            <a:off x="3203848" y="3284984"/>
            <a:ext cx="648072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ค้น</a:t>
            </a:r>
            <a:endParaRPr lang="en-US" b="1" dirty="0"/>
          </a:p>
        </p:txBody>
      </p:sp>
      <p:sp>
        <p:nvSpPr>
          <p:cNvPr id="46" name="Title 5"/>
          <p:cNvSpPr txBox="1">
            <a:spLocks/>
          </p:cNvSpPr>
          <p:nvPr/>
        </p:nvSpPr>
        <p:spPr>
          <a:xfrm>
            <a:off x="4932040" y="3356992"/>
            <a:ext cx="2088232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ก็อปปี้+เก็บ</a:t>
            </a:r>
            <a:endParaRPr lang="en-US" b="1" dirty="0"/>
          </a:p>
        </p:txBody>
      </p:sp>
      <p:sp>
        <p:nvSpPr>
          <p:cNvPr id="2" name="Flowchart: Magnetic Disk 1"/>
          <p:cNvSpPr/>
          <p:nvPr/>
        </p:nvSpPr>
        <p:spPr>
          <a:xfrm>
            <a:off x="7236296" y="1340768"/>
            <a:ext cx="1800200" cy="4824536"/>
          </a:xfrm>
          <a:prstGeom prst="flowChartMagneticDisk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itle 5"/>
          <p:cNvSpPr txBox="1">
            <a:spLocks/>
          </p:cNvSpPr>
          <p:nvPr/>
        </p:nvSpPr>
        <p:spPr>
          <a:xfrm>
            <a:off x="7236295" y="2924944"/>
            <a:ext cx="1800201" cy="316835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แหล่งเก็บ</a:t>
            </a:r>
          </a:p>
          <a:p>
            <a:r>
              <a:rPr lang="th-TH" b="1" dirty="0" smtClean="0"/>
              <a:t>ข้อมูล</a:t>
            </a:r>
          </a:p>
          <a:p>
            <a:r>
              <a:rPr lang="th-TH" b="1" dirty="0" smtClean="0"/>
              <a:t>ส่วนตัว</a:t>
            </a:r>
          </a:p>
          <a:p>
            <a:r>
              <a:rPr lang="th-TH" b="1" dirty="0" smtClean="0"/>
              <a:t>นำออก</a:t>
            </a:r>
          </a:p>
          <a:p>
            <a:r>
              <a:rPr lang="th-TH" b="1" dirty="0" smtClean="0"/>
              <a:t>ได้ง่าย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778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ight Arrow 44"/>
          <p:cNvSpPr/>
          <p:nvPr/>
        </p:nvSpPr>
        <p:spPr>
          <a:xfrm>
            <a:off x="2483768" y="2780928"/>
            <a:ext cx="2088232" cy="1800200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แหล่งเก็บ จัดเป็นระบบ </a:t>
            </a:r>
            <a:r>
              <a:rPr lang="en-US" b="1" dirty="0" smtClean="0">
                <a:solidFill>
                  <a:schemeClr val="bg1"/>
                </a:solidFill>
              </a:rPr>
              <a:t> #</a:t>
            </a:r>
            <a:r>
              <a:rPr lang="th-TH" b="1" dirty="0" smtClean="0">
                <a:solidFill>
                  <a:schemeClr val="bg1"/>
                </a:solidFill>
              </a:rPr>
              <a:t>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7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79512" y="2924944"/>
            <a:ext cx="1080120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190770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176368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331640" y="3356992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39552" y="3429000"/>
            <a:ext cx="432048" cy="432048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5"/>
          <p:cNvSpPr txBox="1">
            <a:spLocks/>
          </p:cNvSpPr>
          <p:nvPr/>
        </p:nvSpPr>
        <p:spPr>
          <a:xfrm>
            <a:off x="2411760" y="3356992"/>
            <a:ext cx="2088232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ก็อปปี้+เก็บ</a:t>
            </a:r>
            <a:endParaRPr lang="en-US" b="1" dirty="0"/>
          </a:p>
        </p:txBody>
      </p:sp>
      <p:sp>
        <p:nvSpPr>
          <p:cNvPr id="51" name="Title 5"/>
          <p:cNvSpPr txBox="1">
            <a:spLocks/>
          </p:cNvSpPr>
          <p:nvPr/>
        </p:nvSpPr>
        <p:spPr>
          <a:xfrm>
            <a:off x="4499992" y="5993904"/>
            <a:ext cx="4536505" cy="864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เป็นระบบ เป็นระเบียบ</a:t>
            </a:r>
            <a:endParaRPr lang="en-US" b="1" dirty="0"/>
          </a:p>
        </p:txBody>
      </p:sp>
      <p:pic>
        <p:nvPicPr>
          <p:cNvPr id="1026" name="Picture 2" descr="http://www.thaiall.com/student/myd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439248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16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aiall.com/student/mydo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251264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loud 18"/>
          <p:cNvSpPr/>
          <p:nvPr/>
        </p:nvSpPr>
        <p:spPr>
          <a:xfrm>
            <a:off x="2843808" y="1196752"/>
            <a:ext cx="6192688" cy="54726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เก็บในก้อนเมฆ </a:t>
            </a:r>
            <a:r>
              <a:rPr lang="en-US" b="1" dirty="0" smtClean="0">
                <a:solidFill>
                  <a:schemeClr val="bg1"/>
                </a:solidFill>
              </a:rPr>
              <a:t> #</a:t>
            </a:r>
            <a:r>
              <a:rPr lang="th-TH" b="1" dirty="0" smtClean="0">
                <a:solidFill>
                  <a:schemeClr val="bg1"/>
                </a:solidFill>
              </a:rPr>
              <a:t>7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8</a:t>
            </a:fld>
            <a:endParaRPr lang="th-TH"/>
          </a:p>
        </p:txBody>
      </p:sp>
      <p:grpSp>
        <p:nvGrpSpPr>
          <p:cNvPr id="12" name="Group 11"/>
          <p:cNvGrpSpPr/>
          <p:nvPr/>
        </p:nvGrpSpPr>
        <p:grpSpPr>
          <a:xfrm>
            <a:off x="179512" y="4725144"/>
            <a:ext cx="2664296" cy="1584176"/>
            <a:chOff x="179512" y="2924944"/>
            <a:chExt cx="2664296" cy="1584176"/>
          </a:xfrm>
        </p:grpSpPr>
        <p:sp>
          <p:nvSpPr>
            <p:cNvPr id="7" name="Cloud 6"/>
            <p:cNvSpPr/>
            <p:nvPr/>
          </p:nvSpPr>
          <p:spPr>
            <a:xfrm>
              <a:off x="179512" y="2924944"/>
              <a:ext cx="1080120" cy="1584176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iley Face 7"/>
            <p:cNvSpPr/>
            <p:nvPr/>
          </p:nvSpPr>
          <p:spPr>
            <a:xfrm>
              <a:off x="1907704" y="3140968"/>
              <a:ext cx="360040" cy="432048"/>
            </a:xfrm>
            <a:prstGeom prst="smileyFac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art 8"/>
            <p:cNvSpPr/>
            <p:nvPr/>
          </p:nvSpPr>
          <p:spPr>
            <a:xfrm>
              <a:off x="1763688" y="3501008"/>
              <a:ext cx="648072" cy="72008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1331640" y="3356992"/>
              <a:ext cx="360040" cy="648072"/>
            </a:xfrm>
            <a:prstGeom prst="rightArrow">
              <a:avLst>
                <a:gd name="adj1" fmla="val 39888"/>
                <a:gd name="adj2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539552" y="3429000"/>
              <a:ext cx="432048" cy="432048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2483768" y="3356992"/>
              <a:ext cx="360040" cy="648072"/>
            </a:xfrm>
            <a:prstGeom prst="rightArrow">
              <a:avLst>
                <a:gd name="adj1" fmla="val 39888"/>
                <a:gd name="adj2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AutoShape 2" descr="Image result for google dri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google driv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88840"/>
            <a:ext cx="664012" cy="5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6858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itle 5"/>
          <p:cNvSpPr txBox="1">
            <a:spLocks/>
          </p:cNvSpPr>
          <p:nvPr/>
        </p:nvSpPr>
        <p:spPr>
          <a:xfrm>
            <a:off x="3563888" y="2564904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Google drive</a:t>
            </a:r>
            <a:endParaRPr lang="en-US" sz="1600" b="1" dirty="0"/>
          </a:p>
        </p:txBody>
      </p:sp>
      <p:sp>
        <p:nvSpPr>
          <p:cNvPr id="22" name="Title 5"/>
          <p:cNvSpPr txBox="1">
            <a:spLocks/>
          </p:cNvSpPr>
          <p:nvPr/>
        </p:nvSpPr>
        <p:spPr>
          <a:xfrm>
            <a:off x="4860032" y="2204864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err="1" smtClean="0"/>
              <a:t>Dropbox</a:t>
            </a:r>
            <a:endParaRPr lang="en-US" sz="1600" b="1" dirty="0"/>
          </a:p>
        </p:txBody>
      </p:sp>
      <p:sp>
        <p:nvSpPr>
          <p:cNvPr id="11" name="AutoShape 9" descr="Image result for onedriv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00808"/>
            <a:ext cx="855538" cy="85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le 5"/>
          <p:cNvSpPr txBox="1">
            <a:spLocks/>
          </p:cNvSpPr>
          <p:nvPr/>
        </p:nvSpPr>
        <p:spPr>
          <a:xfrm>
            <a:off x="6948264" y="2348880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err="1" smtClean="0"/>
              <a:t>Onedrive</a:t>
            </a:r>
            <a:endParaRPr lang="en-US" sz="1600" b="1" dirty="0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567506" cy="5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71" y="2276872"/>
            <a:ext cx="495498" cy="49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itle 5"/>
          <p:cNvSpPr txBox="1">
            <a:spLocks/>
          </p:cNvSpPr>
          <p:nvPr/>
        </p:nvSpPr>
        <p:spPr>
          <a:xfrm>
            <a:off x="5868144" y="2132856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4Shared</a:t>
            </a:r>
            <a:endParaRPr lang="en-US" sz="1600" b="1" dirty="0"/>
          </a:p>
        </p:txBody>
      </p:sp>
      <p:sp>
        <p:nvSpPr>
          <p:cNvPr id="29" name="Title 5"/>
          <p:cNvSpPr txBox="1">
            <a:spLocks/>
          </p:cNvSpPr>
          <p:nvPr/>
        </p:nvSpPr>
        <p:spPr>
          <a:xfrm>
            <a:off x="7745423" y="2708920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Facebook</a:t>
            </a:r>
            <a:endParaRPr lang="en-US" sz="1600" b="1" dirty="0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509120"/>
            <a:ext cx="360040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itle 5"/>
          <p:cNvSpPr txBox="1">
            <a:spLocks/>
          </p:cNvSpPr>
          <p:nvPr/>
        </p:nvSpPr>
        <p:spPr>
          <a:xfrm>
            <a:off x="7380312" y="4869160"/>
            <a:ext cx="64807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Line</a:t>
            </a:r>
            <a:endParaRPr lang="en-US" sz="1600" b="1" dirty="0"/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852936"/>
            <a:ext cx="576064" cy="52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45024"/>
            <a:ext cx="642929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653136"/>
            <a:ext cx="92756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517232"/>
            <a:ext cx="69883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589240"/>
            <a:ext cx="492808" cy="52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09120"/>
            <a:ext cx="787559" cy="44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01208"/>
            <a:ext cx="5040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73016"/>
            <a:ext cx="1132187" cy="40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573016"/>
            <a:ext cx="971549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29200"/>
            <a:ext cx="68047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80928"/>
            <a:ext cx="649838" cy="60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2936"/>
            <a:ext cx="567506" cy="5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65104"/>
            <a:ext cx="728616" cy="55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24944"/>
            <a:ext cx="632048" cy="52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680467" cy="59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783429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567506" cy="5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utoShape 32" descr="Image result for cd ro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12976"/>
            <a:ext cx="108012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229200"/>
            <a:ext cx="689852" cy="47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50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แหล่งข้อมูล</a:t>
            </a:r>
            <a:r>
              <a:rPr lang="en-US" b="1" dirty="0" smtClean="0">
                <a:solidFill>
                  <a:schemeClr val="bg1"/>
                </a:solidFill>
              </a:rPr>
              <a:t> #</a:t>
            </a:r>
            <a:r>
              <a:rPr lang="th-TH" b="1" dirty="0" smtClean="0">
                <a:solidFill>
                  <a:schemeClr val="bg1"/>
                </a:solidFill>
              </a:rPr>
              <a:t>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9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6192688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694826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680424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372200" y="3356992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7956376" y="2924944"/>
            <a:ext cx="1080120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www.thaiall.com/student/mydo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356992"/>
            <a:ext cx="612839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ight Arrow 15"/>
          <p:cNvSpPr/>
          <p:nvPr/>
        </p:nvSpPr>
        <p:spPr>
          <a:xfrm>
            <a:off x="7524328" y="3356992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5"/>
          <p:cNvSpPr txBox="1">
            <a:spLocks/>
          </p:cNvSpPr>
          <p:nvPr/>
        </p:nvSpPr>
        <p:spPr>
          <a:xfrm>
            <a:off x="827584" y="1772816"/>
            <a:ext cx="5256584" cy="194421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th-TH" b="1" dirty="0" smtClean="0"/>
              <a:t>มีแหล่งข้อมูลไหน</a:t>
            </a:r>
          </a:p>
          <a:p>
            <a:r>
              <a:rPr lang="th-TH" b="1" dirty="0" smtClean="0"/>
              <a:t>ให้ไปก็อปปี้ ไปเก็บ ได้บ้าง</a:t>
            </a:r>
            <a:endParaRPr lang="en-US" b="1" dirty="0"/>
          </a:p>
        </p:txBody>
      </p:sp>
      <p:sp>
        <p:nvSpPr>
          <p:cNvPr id="19" name="Title 5"/>
          <p:cNvSpPr txBox="1">
            <a:spLocks/>
          </p:cNvSpPr>
          <p:nvPr/>
        </p:nvSpPr>
        <p:spPr>
          <a:xfrm>
            <a:off x="2915816" y="3645024"/>
            <a:ext cx="755576" cy="172819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3800" b="1" dirty="0">
                <a:latin typeface="Stencil" pitchFamily="82" charset="0"/>
              </a:rPr>
              <a:t>?</a:t>
            </a:r>
            <a:endParaRPr lang="en-US" sz="6600" b="1" dirty="0"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6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แหล่งข้อมูล มีมากมาย</a:t>
            </a:r>
            <a:r>
              <a:rPr lang="en-US" b="1" dirty="0" smtClean="0">
                <a:solidFill>
                  <a:schemeClr val="bg1"/>
                </a:solidFill>
              </a:rPr>
              <a:t> #</a:t>
            </a:r>
            <a:r>
              <a:rPr lang="th-TH" b="1" dirty="0" smtClean="0">
                <a:solidFill>
                  <a:schemeClr val="bg1"/>
                </a:solidFill>
              </a:rPr>
              <a:t>9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10</a:t>
            </a:fld>
            <a:endParaRPr lang="th-TH"/>
          </a:p>
        </p:txBody>
      </p:sp>
      <p:sp>
        <p:nvSpPr>
          <p:cNvPr id="7" name="Cloud 6"/>
          <p:cNvSpPr/>
          <p:nvPr/>
        </p:nvSpPr>
        <p:spPr>
          <a:xfrm>
            <a:off x="107504" y="1268760"/>
            <a:ext cx="6192688" cy="54006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6948264" y="3140968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6804248" y="3501008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372200" y="3356992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7956376" y="2924944"/>
            <a:ext cx="1080120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www.thaiall.com/student/mydo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356992"/>
            <a:ext cx="612839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ight Arrow 15"/>
          <p:cNvSpPr/>
          <p:nvPr/>
        </p:nvSpPr>
        <p:spPr>
          <a:xfrm>
            <a:off x="7524328" y="3356992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iceberg dark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81128"/>
            <a:ext cx="275384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822949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91548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6832"/>
            <a:ext cx="71101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396"/>
            <a:ext cx="861748" cy="57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4824"/>
            <a:ext cx="724776" cy="66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85" y="2276872"/>
            <a:ext cx="680467" cy="59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517232"/>
            <a:ext cx="576064" cy="52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92756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1088"/>
            <a:ext cx="69883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33056"/>
            <a:ext cx="5040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77072"/>
            <a:ext cx="689852" cy="47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567506" cy="5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itle 5"/>
          <p:cNvSpPr txBox="1">
            <a:spLocks/>
          </p:cNvSpPr>
          <p:nvPr/>
        </p:nvSpPr>
        <p:spPr>
          <a:xfrm>
            <a:off x="2339752" y="3140968"/>
            <a:ext cx="720080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4Shared</a:t>
            </a:r>
            <a:endParaRPr lang="en-US" sz="1600" b="1" dirty="0"/>
          </a:p>
        </p:txBody>
      </p:sp>
      <p:pic>
        <p:nvPicPr>
          <p:cNvPr id="28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62" y="3356992"/>
            <a:ext cx="495498" cy="49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itle 5"/>
          <p:cNvSpPr txBox="1">
            <a:spLocks/>
          </p:cNvSpPr>
          <p:nvPr/>
        </p:nvSpPr>
        <p:spPr>
          <a:xfrm>
            <a:off x="22514" y="3789040"/>
            <a:ext cx="1368152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600" b="1" dirty="0" smtClean="0"/>
              <a:t>Facebook</a:t>
            </a:r>
            <a:endParaRPr lang="en-US" sz="1600" b="1" dirty="0"/>
          </a:p>
        </p:txBody>
      </p:sp>
      <p:sp>
        <p:nvSpPr>
          <p:cNvPr id="2" name="AutoShape 9" descr="Image result for linked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1030628" cy="28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24944"/>
            <a:ext cx="567506" cy="5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12" descr="Image result for stackoverfl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229200"/>
            <a:ext cx="720080" cy="43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69160"/>
            <a:ext cx="1440160" cy="80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877272"/>
            <a:ext cx="1072157" cy="45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 descr="Related image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41168"/>
            <a:ext cx="960106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Image result for data.in.th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4293096"/>
            <a:ext cx="816418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01008"/>
            <a:ext cx="74235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2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loud 25"/>
          <p:cNvSpPr/>
          <p:nvPr/>
        </p:nvSpPr>
        <p:spPr>
          <a:xfrm>
            <a:off x="107504" y="1196752"/>
            <a:ext cx="2016224" cy="2304256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loud 22"/>
          <p:cNvSpPr/>
          <p:nvPr/>
        </p:nvSpPr>
        <p:spPr>
          <a:xfrm>
            <a:off x="2195736" y="2276872"/>
            <a:ext cx="4824536" cy="3456384"/>
          </a:xfrm>
          <a:prstGeom prst="clou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เป้าหมายของการค้น ก็อปปี้ และ เก็บ</a:t>
            </a:r>
            <a:r>
              <a:rPr lang="en-US" b="1" dirty="0" smtClean="0">
                <a:solidFill>
                  <a:schemeClr val="bg1"/>
                </a:solidFill>
              </a:rPr>
              <a:t> #10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11</a:t>
            </a:fld>
            <a:endParaRPr lang="th-TH"/>
          </a:p>
        </p:txBody>
      </p:sp>
      <p:sp>
        <p:nvSpPr>
          <p:cNvPr id="8" name="Smiley Face 7"/>
          <p:cNvSpPr/>
          <p:nvPr/>
        </p:nvSpPr>
        <p:spPr>
          <a:xfrm>
            <a:off x="4355976" y="3645024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4211960" y="4005064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779912" y="3861048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5364088" y="3429000"/>
            <a:ext cx="1080120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932040" y="3861048"/>
            <a:ext cx="360040" cy="648072"/>
          </a:xfrm>
          <a:prstGeom prst="rightArrow">
            <a:avLst>
              <a:gd name="adj1" fmla="val 3988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17"/>
          <p:cNvSpPr/>
          <p:nvPr/>
        </p:nvSpPr>
        <p:spPr>
          <a:xfrm>
            <a:off x="2483768" y="3356992"/>
            <a:ext cx="1080120" cy="158417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5"/>
          <p:cNvSpPr txBox="1">
            <a:spLocks/>
          </p:cNvSpPr>
          <p:nvPr/>
        </p:nvSpPr>
        <p:spPr>
          <a:xfrm>
            <a:off x="2627784" y="3284984"/>
            <a:ext cx="755576" cy="172819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8800" b="1" dirty="0">
                <a:latin typeface="Stencil" pitchFamily="82" charset="0"/>
              </a:rPr>
              <a:t>?</a:t>
            </a:r>
            <a:endParaRPr lang="en-US" sz="4800" b="1" dirty="0">
              <a:latin typeface="Stencil" pitchFamily="82" charset="0"/>
            </a:endParaRPr>
          </a:p>
        </p:txBody>
      </p:sp>
      <p:sp>
        <p:nvSpPr>
          <p:cNvPr id="21" name="Title 5"/>
          <p:cNvSpPr txBox="1">
            <a:spLocks/>
          </p:cNvSpPr>
          <p:nvPr/>
        </p:nvSpPr>
        <p:spPr>
          <a:xfrm>
            <a:off x="5544616" y="3356992"/>
            <a:ext cx="755576" cy="172819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8800" b="1" dirty="0">
                <a:latin typeface="Stencil" pitchFamily="82" charset="0"/>
              </a:rPr>
              <a:t>?</a:t>
            </a:r>
            <a:endParaRPr lang="en-US" sz="4800" b="1" dirty="0">
              <a:latin typeface="Stencil" pitchFamily="82" charset="0"/>
            </a:endParaRPr>
          </a:p>
        </p:txBody>
      </p:sp>
      <p:sp>
        <p:nvSpPr>
          <p:cNvPr id="22" name="Title 5"/>
          <p:cNvSpPr txBox="1">
            <a:spLocks/>
          </p:cNvSpPr>
          <p:nvPr/>
        </p:nvSpPr>
        <p:spPr>
          <a:xfrm>
            <a:off x="3995936" y="1268760"/>
            <a:ext cx="1296144" cy="259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</a:lstStyle>
          <a:p>
            <a:r>
              <a:rPr lang="en-US" sz="19900" b="1" dirty="0">
                <a:latin typeface="Stencil" pitchFamily="82" charset="0"/>
              </a:rPr>
              <a:t>?</a:t>
            </a:r>
            <a:endParaRPr lang="en-US" sz="8000" b="1" dirty="0">
              <a:latin typeface="Stencil" pitchFamily="82" charset="0"/>
            </a:endParaRPr>
          </a:p>
        </p:txBody>
      </p:sp>
      <p:sp>
        <p:nvSpPr>
          <p:cNvPr id="24" name="Smiley Face 23"/>
          <p:cNvSpPr/>
          <p:nvPr/>
        </p:nvSpPr>
        <p:spPr>
          <a:xfrm>
            <a:off x="899592" y="1772816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eart 24"/>
          <p:cNvSpPr/>
          <p:nvPr/>
        </p:nvSpPr>
        <p:spPr>
          <a:xfrm>
            <a:off x="755576" y="2132856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/>
          <p:cNvSpPr/>
          <p:nvPr/>
        </p:nvSpPr>
        <p:spPr>
          <a:xfrm>
            <a:off x="35496" y="4437112"/>
            <a:ext cx="2016224" cy="2304256"/>
          </a:xfrm>
          <a:prstGeom prst="clou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miley Face 27"/>
          <p:cNvSpPr/>
          <p:nvPr/>
        </p:nvSpPr>
        <p:spPr>
          <a:xfrm>
            <a:off x="827584" y="5013176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art 28"/>
          <p:cNvSpPr/>
          <p:nvPr/>
        </p:nvSpPr>
        <p:spPr>
          <a:xfrm>
            <a:off x="683568" y="5373216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/>
          <p:cNvSpPr/>
          <p:nvPr/>
        </p:nvSpPr>
        <p:spPr>
          <a:xfrm>
            <a:off x="7020272" y="1196752"/>
            <a:ext cx="2016224" cy="2304256"/>
          </a:xfrm>
          <a:prstGeom prst="clou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miley Face 30"/>
          <p:cNvSpPr/>
          <p:nvPr/>
        </p:nvSpPr>
        <p:spPr>
          <a:xfrm>
            <a:off x="7812360" y="1772816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Heart 31"/>
          <p:cNvSpPr/>
          <p:nvPr/>
        </p:nvSpPr>
        <p:spPr>
          <a:xfrm>
            <a:off x="7668344" y="2132856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/>
          <p:cNvSpPr/>
          <p:nvPr/>
        </p:nvSpPr>
        <p:spPr>
          <a:xfrm>
            <a:off x="7092280" y="4509120"/>
            <a:ext cx="2016224" cy="2304256"/>
          </a:xfrm>
          <a:prstGeom prst="cloud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miley Face 33"/>
          <p:cNvSpPr/>
          <p:nvPr/>
        </p:nvSpPr>
        <p:spPr>
          <a:xfrm>
            <a:off x="7884368" y="5085184"/>
            <a:ext cx="360040" cy="43204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art 34"/>
          <p:cNvSpPr/>
          <p:nvPr/>
        </p:nvSpPr>
        <p:spPr>
          <a:xfrm>
            <a:off x="7740352" y="5445224"/>
            <a:ext cx="648072" cy="720080"/>
          </a:xfrm>
          <a:prstGeom prst="hear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547664" y="2852936"/>
            <a:ext cx="1368152" cy="2880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444208" y="2852936"/>
            <a:ext cx="792088" cy="2880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660232" y="4365104"/>
            <a:ext cx="864096" cy="792088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35696" y="5301208"/>
            <a:ext cx="1656184" cy="360040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8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Retrieval</a:t>
            </a:r>
            <a:endParaRPr lang="th-TH" dirty="0"/>
          </a:p>
        </p:txBody>
      </p:sp>
      <p:sp>
        <p:nvSpPr>
          <p:cNvPr id="7" name="ชื่อเรื่องรอง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http://www.thaiall.com/google</a:t>
            </a:r>
          </a:p>
          <a:p>
            <a:r>
              <a:rPr lang="en-US" dirty="0"/>
              <a:t>http://www.thaiall.com/search.htm</a:t>
            </a:r>
            <a:endParaRPr lang="th-TH" dirty="0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33BE-A03D-4EA1-AAE1-1C5131E4BFD3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759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Search </a:t>
            </a:r>
            <a:r>
              <a:rPr lang="en-US" dirty="0" smtClean="0"/>
              <a:t>Engine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444" y="908720"/>
            <a:ext cx="9138556" cy="5616624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+ http://</a:t>
            </a:r>
            <a:r>
              <a:rPr lang="en-US" b="1" dirty="0" err="1"/>
              <a:t>www.google.com</a:t>
            </a:r>
            <a:r>
              <a:rPr lang="en-US" b="1" dirty="0"/>
              <a:t>/history </a:t>
            </a:r>
            <a:r>
              <a:rPr lang="th-TH" b="1" dirty="0"/>
              <a:t>ผลการค้นหาที่ผ่านมา ตามบัญชีของเรา</a:t>
            </a:r>
          </a:p>
          <a:p>
            <a:pPr marL="0" indent="0">
              <a:buNone/>
            </a:pPr>
            <a:r>
              <a:rPr lang="th-TH" b="1" dirty="0"/>
              <a:t>+ ค้นเฉพาะในเว็บไซต์หนึ่ง เช่น </a:t>
            </a:r>
            <a:r>
              <a:rPr lang="th-TH" b="1" dirty="0" err="1"/>
              <a:t>อั้ม</a:t>
            </a:r>
            <a:r>
              <a:rPr lang="th-TH" b="1" dirty="0"/>
              <a:t> </a:t>
            </a:r>
            <a:r>
              <a:rPr lang="en-US" b="1" dirty="0" err="1"/>
              <a:t>site:sanook.com</a:t>
            </a:r>
            <a:r>
              <a:rPr lang="en-US" b="1" dirty="0"/>
              <a:t> </a:t>
            </a:r>
            <a:r>
              <a:rPr lang="th-TH" b="1" dirty="0"/>
              <a:t>พบห้าแสนกว่ารายการ</a:t>
            </a:r>
          </a:p>
          <a:p>
            <a:pPr marL="0" indent="0">
              <a:buNone/>
            </a:pPr>
            <a:r>
              <a:rPr lang="th-TH" b="1" dirty="0"/>
              <a:t>+ ค้นตามประเภทไฟล์ เช่น </a:t>
            </a:r>
            <a:r>
              <a:rPr lang="en-US" b="1" dirty="0"/>
              <a:t>information technology </a:t>
            </a:r>
            <a:r>
              <a:rPr lang="en-US" b="1" dirty="0" err="1"/>
              <a:t>filetype:pptx</a:t>
            </a:r>
            <a:r>
              <a:rPr lang="en-US" b="1" dirty="0"/>
              <a:t> </a:t>
            </a:r>
            <a:r>
              <a:rPr lang="th-TH" b="1" dirty="0"/>
              <a:t>พบสี่หมื่นกว่าไฟล์</a:t>
            </a:r>
          </a:p>
          <a:p>
            <a:pPr marL="0" indent="0">
              <a:buNone/>
            </a:pPr>
            <a:r>
              <a:rPr lang="th-TH" b="1" dirty="0"/>
              <a:t>+ ค้นหาเนื้อหาที่เกี่ยวข้อง เช่น </a:t>
            </a:r>
            <a:r>
              <a:rPr lang="en-US" b="1" dirty="0" err="1"/>
              <a:t>related:thaiall.com</a:t>
            </a:r>
            <a:r>
              <a:rPr lang="en-US" b="1" dirty="0"/>
              <a:t>/article/</a:t>
            </a:r>
            <a:r>
              <a:rPr lang="en-US" b="1" dirty="0" err="1"/>
              <a:t>law.htm</a:t>
            </a:r>
            <a:r>
              <a:rPr lang="en-US" b="1" dirty="0"/>
              <a:t> </a:t>
            </a:r>
            <a:r>
              <a:rPr lang="th-TH" b="1" dirty="0"/>
              <a:t>พบสี่สิบแปดรายการ</a:t>
            </a:r>
          </a:p>
          <a:p>
            <a:pPr marL="0" indent="0">
              <a:buNone/>
            </a:pPr>
            <a:r>
              <a:rPr lang="th-TH" b="1" dirty="0"/>
              <a:t>+ ค้นหาภาพ หรือด้วยภาพ ที่ </a:t>
            </a:r>
            <a:r>
              <a:rPr lang="en-US" b="1" dirty="0"/>
              <a:t>https://</a:t>
            </a:r>
            <a:r>
              <a:rPr lang="en-US" b="1" dirty="0" err="1"/>
              <a:t>images.google.com</a:t>
            </a:r>
            <a:r>
              <a:rPr lang="en-US" b="1" dirty="0"/>
              <a:t>/</a:t>
            </a:r>
          </a:p>
          <a:p>
            <a:pPr marL="0" indent="0">
              <a:buNone/>
            </a:pPr>
            <a:r>
              <a:rPr lang="en-US" b="1" dirty="0"/>
              <a:t>+ </a:t>
            </a:r>
            <a:r>
              <a:rPr lang="th-TH" b="1" dirty="0"/>
              <a:t>ค้นหาแผนที่ ที่ </a:t>
            </a:r>
            <a:r>
              <a:rPr lang="en-US" b="1" dirty="0"/>
              <a:t>http://</a:t>
            </a:r>
            <a:r>
              <a:rPr lang="en-US" b="1" dirty="0" err="1"/>
              <a:t>www.google.co.th</a:t>
            </a:r>
            <a:r>
              <a:rPr lang="en-US" b="1" dirty="0"/>
              <a:t>/maps/</a:t>
            </a:r>
          </a:p>
          <a:p>
            <a:pPr marL="0" indent="0">
              <a:buNone/>
            </a:pPr>
            <a:r>
              <a:rPr lang="en-US" b="1" dirty="0"/>
              <a:t>+ </a:t>
            </a:r>
            <a:r>
              <a:rPr lang="th-TH" b="1" dirty="0"/>
              <a:t>ค้นหาวิดีโอ ที่ </a:t>
            </a:r>
            <a:r>
              <a:rPr lang="en-US" b="1" dirty="0"/>
              <a:t>https://</a:t>
            </a:r>
            <a:r>
              <a:rPr lang="en-US" b="1" dirty="0" err="1"/>
              <a:t>www.google.co.th</a:t>
            </a:r>
            <a:r>
              <a:rPr lang="en-US" b="1" dirty="0"/>
              <a:t>/?</a:t>
            </a:r>
            <a:r>
              <a:rPr lang="en-US" b="1" dirty="0" err="1"/>
              <a:t>tbm</a:t>
            </a:r>
            <a:r>
              <a:rPr lang="en-US" b="1" dirty="0"/>
              <a:t>=vid </a:t>
            </a:r>
            <a:r>
              <a:rPr lang="th-TH" b="1" dirty="0"/>
              <a:t>เช่น กสิกร</a:t>
            </a:r>
          </a:p>
          <a:p>
            <a:pPr marL="0" indent="0">
              <a:buNone/>
            </a:pPr>
            <a:r>
              <a:rPr lang="th-TH" b="1" dirty="0"/>
              <a:t>+ ค้นหาข่าว ที่ </a:t>
            </a:r>
            <a:r>
              <a:rPr lang="en-US" b="1" dirty="0"/>
              <a:t>https://</a:t>
            </a:r>
            <a:r>
              <a:rPr lang="en-US" b="1" dirty="0" err="1"/>
              <a:t>www.google.co.th</a:t>
            </a:r>
            <a:r>
              <a:rPr lang="en-US" b="1" dirty="0"/>
              <a:t>/?</a:t>
            </a:r>
            <a:r>
              <a:rPr lang="en-US" b="1" dirty="0" err="1"/>
              <a:t>tbm</a:t>
            </a:r>
            <a:r>
              <a:rPr lang="en-US" b="1" dirty="0"/>
              <a:t>=</a:t>
            </a:r>
            <a:r>
              <a:rPr lang="en-US" b="1" dirty="0" err="1"/>
              <a:t>nws</a:t>
            </a:r>
            <a:r>
              <a:rPr lang="en-US" b="1" dirty="0"/>
              <a:t> </a:t>
            </a:r>
            <a:r>
              <a:rPr lang="th-TH" b="1" dirty="0"/>
              <a:t>เช่น นายก</a:t>
            </a:r>
          </a:p>
          <a:p>
            <a:pPr marL="0" indent="0">
              <a:buNone/>
            </a:pPr>
            <a:r>
              <a:rPr lang="th-TH" b="1" dirty="0"/>
              <a:t>+ ค้นหาหนังสือ ที่ </a:t>
            </a:r>
            <a:r>
              <a:rPr lang="en-US" b="1" dirty="0"/>
              <a:t>https://</a:t>
            </a:r>
            <a:r>
              <a:rPr lang="en-US" b="1" dirty="0" err="1"/>
              <a:t>www.google.co.th</a:t>
            </a:r>
            <a:r>
              <a:rPr lang="en-US" b="1" dirty="0"/>
              <a:t>/?</a:t>
            </a:r>
            <a:r>
              <a:rPr lang="en-US" b="1" dirty="0" err="1"/>
              <a:t>tbm</a:t>
            </a:r>
            <a:r>
              <a:rPr lang="en-US" b="1" dirty="0"/>
              <a:t>=</a:t>
            </a:r>
            <a:r>
              <a:rPr lang="en-US" b="1" dirty="0" err="1"/>
              <a:t>bks</a:t>
            </a:r>
            <a:r>
              <a:rPr lang="en-US" b="1" dirty="0"/>
              <a:t> </a:t>
            </a:r>
            <a:r>
              <a:rPr lang="th-TH" b="1" dirty="0"/>
              <a:t>เช่น สวดมนต์</a:t>
            </a:r>
          </a:p>
          <a:p>
            <a:pPr marL="0" indent="0">
              <a:buNone/>
            </a:pPr>
            <a:r>
              <a:rPr lang="th-TH" b="1" dirty="0"/>
              <a:t>+ ค้นด้วยวลี โดยใช้ </a:t>
            </a:r>
            <a:r>
              <a:rPr lang="en-US" b="1" dirty="0"/>
              <a:t>double quote </a:t>
            </a:r>
            <a:r>
              <a:rPr lang="th-TH" b="1" dirty="0"/>
              <a:t>เช่น "</a:t>
            </a:r>
            <a:r>
              <a:rPr lang="th-TH" b="1" dirty="0" err="1"/>
              <a:t>แฮนด์</a:t>
            </a:r>
            <a:r>
              <a:rPr lang="th-TH" b="1" dirty="0"/>
              <a:t>บิล แนะนำภาพยนตร์" พบ 5 รายการ</a:t>
            </a:r>
          </a:p>
          <a:p>
            <a:pPr marL="0" indent="0">
              <a:buNone/>
            </a:pPr>
            <a:r>
              <a:rPr lang="th-TH" b="1" dirty="0"/>
              <a:t>+ ช่วยตรวจตัวสะกด เช่น "</a:t>
            </a:r>
            <a:r>
              <a:rPr lang="th-TH" b="1" dirty="0" err="1"/>
              <a:t>แมวว</a:t>
            </a:r>
            <a:r>
              <a:rPr lang="th-TH" b="1" dirty="0"/>
              <a:t>" หรือ "น่าราก"</a:t>
            </a:r>
          </a:p>
          <a:p>
            <a:pPr marL="0" indent="0">
              <a:buNone/>
            </a:pPr>
            <a:r>
              <a:rPr lang="th-TH" b="1" dirty="0"/>
              <a:t>+ พิมพ์เล็ก หรือพิมพ์ใหญ่ก็ไม่ต่างกัน ไม่ต้องห่วง เช่น "</a:t>
            </a:r>
            <a:r>
              <a:rPr lang="en-US" b="1" dirty="0"/>
              <a:t>Thailand" </a:t>
            </a:r>
            <a:r>
              <a:rPr lang="th-TH" b="1" dirty="0"/>
              <a:t>พบ 761 ล้านทั้งคู่</a:t>
            </a:r>
          </a:p>
          <a:p>
            <a:pPr marL="0" indent="0">
              <a:buNone/>
            </a:pPr>
            <a:r>
              <a:rPr lang="th-TH" b="1" dirty="0"/>
              <a:t>+ เครื่องหมาย @#%^*()=+[]\ ไม่สำคัญ เช่น @บุรินทร์ , #(รุจจนพันธุ์) ก็เหมือน บุรินทร์ รุจจนพันธุ์</a:t>
            </a:r>
          </a:p>
          <a:p>
            <a:endParaRPr lang="th-TH" dirty="0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2224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search by </a:t>
            </a:r>
            <a:r>
              <a:rPr lang="en-US" dirty="0" smtClean="0"/>
              <a:t>image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444" y="1268760"/>
            <a:ext cx="9138556" cy="416592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sz="4000" b="1" dirty="0" smtClean="0"/>
              <a:t>+ </a:t>
            </a:r>
            <a:r>
              <a:rPr lang="en-US" sz="4000" b="1" dirty="0"/>
              <a:t>Google.com </a:t>
            </a:r>
            <a:r>
              <a:rPr lang="th-TH" sz="4000" b="1" dirty="0"/>
              <a:t>มีบริการ </a:t>
            </a:r>
            <a:r>
              <a:rPr lang="en-US" sz="4000" b="1" dirty="0"/>
              <a:t>upload </a:t>
            </a:r>
            <a:r>
              <a:rPr lang="th-TH" sz="4000" b="1" dirty="0"/>
              <a:t>ภาพเข้าไปค้นหาภาพในระบบฐานข้อมูล</a:t>
            </a:r>
          </a:p>
          <a:p>
            <a:pPr marL="400050" lvl="1" indent="0">
              <a:buNone/>
            </a:pPr>
            <a:r>
              <a:rPr lang="th-TH" sz="4000" b="1" dirty="0"/>
              <a:t>+ </a:t>
            </a:r>
            <a:r>
              <a:rPr lang="en-US" sz="4000" b="1" dirty="0" err="1"/>
              <a:t>Bing.com</a:t>
            </a:r>
            <a:r>
              <a:rPr lang="en-US" sz="4000" b="1" dirty="0"/>
              <a:t> </a:t>
            </a:r>
            <a:r>
              <a:rPr lang="th-TH" sz="4000" b="1" dirty="0"/>
              <a:t>มีบริการ </a:t>
            </a:r>
            <a:r>
              <a:rPr lang="en-US" sz="4000" b="1" dirty="0"/>
              <a:t>Image Match </a:t>
            </a:r>
            <a:r>
              <a:rPr lang="th-TH" sz="4000" b="1" dirty="0"/>
              <a:t>เพื่อใช้ค้นหาภาพใน </a:t>
            </a:r>
            <a:r>
              <a:rPr lang="en-US" sz="4000" b="1" dirty="0"/>
              <a:t>internet </a:t>
            </a:r>
            <a:r>
              <a:rPr lang="th-TH" sz="4000" b="1" dirty="0"/>
              <a:t>เช่นเดียวกับ </a:t>
            </a:r>
            <a:r>
              <a:rPr lang="en-US" sz="4000" b="1" dirty="0"/>
              <a:t>Google</a:t>
            </a:r>
          </a:p>
          <a:p>
            <a:endParaRPr lang="th-TH" sz="3600" dirty="0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14</a:t>
            </a:fld>
            <a:endParaRPr lang="th-TH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149080"/>
            <a:ext cx="405261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6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PPTX / PDF </a:t>
            </a:r>
            <a:r>
              <a:rPr lang="en-US" dirty="0" smtClean="0"/>
              <a:t>search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r>
              <a:rPr lang="en-US" sz="3600" b="1" dirty="0" smtClean="0"/>
              <a:t>+ </a:t>
            </a:r>
            <a:r>
              <a:rPr lang="th-TH" sz="3600" b="1" dirty="0"/>
              <a:t>ใช้ </a:t>
            </a:r>
            <a:r>
              <a:rPr lang="en-US" sz="3600" b="1" dirty="0"/>
              <a:t>Google </a:t>
            </a:r>
            <a:r>
              <a:rPr lang="th-TH" sz="3600" b="1" dirty="0"/>
              <a:t>ค้นหาแฟ้ม </a:t>
            </a:r>
            <a:r>
              <a:rPr lang="en-US" sz="3600" b="1" dirty="0" err="1"/>
              <a:t>PPTX</a:t>
            </a:r>
            <a:r>
              <a:rPr lang="en-US" sz="3600" b="1" dirty="0"/>
              <a:t> </a:t>
            </a:r>
            <a:r>
              <a:rPr lang="th-TH" sz="3600" b="1" dirty="0"/>
              <a:t>โดยใช้คำค้นว่า </a:t>
            </a:r>
            <a:r>
              <a:rPr lang="en-US" sz="3600" b="1" dirty="0"/>
              <a:t>Information Technology</a:t>
            </a:r>
          </a:p>
          <a:p>
            <a:pPr marL="400050" lvl="1" indent="0">
              <a:buNone/>
            </a:pPr>
            <a:r>
              <a:rPr lang="en-US" sz="3600" b="1" dirty="0"/>
              <a:t>+ </a:t>
            </a:r>
            <a:r>
              <a:rPr lang="th-TH" sz="3600" b="1" dirty="0"/>
              <a:t>ใช้ </a:t>
            </a:r>
            <a:r>
              <a:rPr lang="en-US" sz="3600" b="1" dirty="0"/>
              <a:t>Google </a:t>
            </a:r>
            <a:r>
              <a:rPr lang="th-TH" sz="3600" b="1" dirty="0"/>
              <a:t>ค้นหาแฟ้ม </a:t>
            </a:r>
            <a:r>
              <a:rPr lang="en-US" sz="3600" b="1" dirty="0"/>
              <a:t>PDF </a:t>
            </a:r>
            <a:r>
              <a:rPr lang="th-TH" sz="3600" b="1" dirty="0"/>
              <a:t>โดยใช้คำค้นว่า </a:t>
            </a:r>
            <a:r>
              <a:rPr lang="en-US" sz="3600" b="1" dirty="0"/>
              <a:t>Digital Logic </a:t>
            </a:r>
            <a:r>
              <a:rPr lang="th-TH" sz="3600" b="1" dirty="0"/>
              <a:t>พบ </a:t>
            </a:r>
            <a:r>
              <a:rPr lang="en-US" sz="3600" b="1" dirty="0"/>
              <a:t>Chapter 1 </a:t>
            </a:r>
            <a:r>
              <a:rPr lang="th-TH" sz="3600" b="1" dirty="0"/>
              <a:t>น่าสนใจ 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2121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ตัวอย่างคำถาม เพื่อฝึกค้น</a:t>
            </a:r>
            <a:r>
              <a:rPr lang="th-TH" dirty="0" smtClean="0"/>
              <a:t>ข้อมูล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444" y="908720"/>
            <a:ext cx="9138556" cy="5544616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th-TH" sz="3600" b="1" dirty="0" smtClean="0"/>
              <a:t>- </a:t>
            </a:r>
            <a:r>
              <a:rPr lang="th-TH" sz="3600" b="1" dirty="0"/>
              <a:t>คุณครู จบการศึกษาจากที่ไหน</a:t>
            </a:r>
          </a:p>
          <a:p>
            <a:pPr marL="400050" lvl="1" indent="0">
              <a:buNone/>
            </a:pPr>
            <a:r>
              <a:rPr lang="th-TH" sz="3600" b="1" dirty="0"/>
              <a:t>- </a:t>
            </a:r>
            <a:r>
              <a:rPr lang="th-TH" sz="3600" b="1" dirty="0" err="1"/>
              <a:t>อัต</a:t>
            </a:r>
            <a:r>
              <a:rPr lang="th-TH" sz="3600" b="1" dirty="0"/>
              <a:t>ลักษณ์ กับเอกลักษณ์ของสถาบันคืออะไร</a:t>
            </a:r>
          </a:p>
          <a:p>
            <a:pPr marL="400050" lvl="1" indent="0">
              <a:buNone/>
            </a:pPr>
            <a:r>
              <a:rPr lang="th-TH" sz="3600" b="1" dirty="0"/>
              <a:t>- อาจารย์มีหน้าตาเหมือนใครบ้าง</a:t>
            </a:r>
          </a:p>
          <a:p>
            <a:pPr marL="400050" lvl="1" indent="0">
              <a:buNone/>
            </a:pPr>
            <a:r>
              <a:rPr lang="th-TH" sz="3600" b="1" dirty="0"/>
              <a:t>- ที่เราอยู่ตอนนี้ อยู่ละติจูด (</a:t>
            </a:r>
            <a:r>
              <a:rPr lang="en-US" sz="3600" b="1" dirty="0"/>
              <a:t>Latitude) </a:t>
            </a:r>
            <a:r>
              <a:rPr lang="th-TH" sz="3600" b="1" dirty="0"/>
              <a:t>ลองจิจูด (</a:t>
            </a:r>
            <a:r>
              <a:rPr lang="en-US" sz="3600" b="1" dirty="0"/>
              <a:t>Longitude) </a:t>
            </a:r>
            <a:r>
              <a:rPr lang="th-TH" sz="3600" b="1" dirty="0"/>
              <a:t>ที่เท่าไร</a:t>
            </a:r>
          </a:p>
          <a:p>
            <a:pPr marL="400050" lvl="1" indent="0">
              <a:buNone/>
            </a:pPr>
            <a:r>
              <a:rPr lang="th-TH" sz="3600" b="1" dirty="0"/>
              <a:t>- สถาบันเป็นข่าวในสื่อบ้างรึเปล่า มีข่าวอะไรบ้าง</a:t>
            </a:r>
          </a:p>
          <a:p>
            <a:pPr marL="400050" lvl="1" indent="0">
              <a:buNone/>
            </a:pPr>
            <a:r>
              <a:rPr lang="th-TH" sz="3600" b="1" dirty="0"/>
              <a:t>+ เสนายัน (</a:t>
            </a:r>
            <a:r>
              <a:rPr lang="en-US" sz="3600" b="1" dirty="0" err="1"/>
              <a:t>SENAYAN</a:t>
            </a:r>
            <a:r>
              <a:rPr lang="en-US" sz="3600" b="1" dirty="0"/>
              <a:t>) @Nation University</a:t>
            </a:r>
          </a:p>
          <a:p>
            <a:pPr marL="400050" lvl="1" indent="0">
              <a:buNone/>
            </a:pPr>
            <a:r>
              <a:rPr lang="en-US" sz="3600" b="1" dirty="0"/>
              <a:t>+ </a:t>
            </a:r>
            <a:r>
              <a:rPr lang="th-TH" sz="3600" b="1" dirty="0"/>
              <a:t>การค้นหางานวิจัย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EF2D-5B8E-45E1-B3AA-9773B09818ED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1318536"/>
      </p:ext>
    </p:extLst>
  </p:cSld>
  <p:clrMapOvr>
    <a:masterClrMapping/>
  </p:clrMapOvr>
</p:sld>
</file>

<file path=ppt/theme/theme1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515</Words>
  <Application>Microsoft Office PowerPoint</Application>
  <PresentationFormat>On-screen Show (4:3)</PresentationFormat>
  <Paragraphs>96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การออกแบบที่กำหนดเอง</vt:lpstr>
      <vt:lpstr>ชุดรูปแบบของ Office</vt:lpstr>
      <vt:lpstr>Data Retrieval</vt:lpstr>
      <vt:lpstr>ทุกคนมองว่า มีข้อมูลใน Google.com หรือ อ.กู๋ #1</vt:lpstr>
      <vt:lpstr>ข้อมูล (Data) มีทั้งเพชร (Info) + ถ่าน (Coal) #2</vt:lpstr>
      <vt:lpstr>ทุกคนแยกได้ว่า อะไรคือเพชร  อะไรคือถ่าน #3</vt:lpstr>
      <vt:lpstr>เพชรมีเยอะ เก็บไว้ หรือ ปล่อยทิ้งไว้ในก้อนเมฆ  #4</vt:lpstr>
      <vt:lpstr>เก็บสะสม (เพชร) สิ่งที่ค้นพบจากก้อนเมฆ  #5</vt:lpstr>
      <vt:lpstr>แหล่งเก็บ จัดเป็นระบบ  #6</vt:lpstr>
      <vt:lpstr>เก็บในก้อนเมฆ  #7</vt:lpstr>
      <vt:lpstr>แหล่งข้อมูล #8</vt:lpstr>
      <vt:lpstr>แหล่งข้อมูล มีมากมาย #9</vt:lpstr>
      <vt:lpstr>เป้าหมายของการค้น ก็อปปี้ และ เก็บ #10</vt:lpstr>
      <vt:lpstr>Data Retrieval</vt:lpstr>
      <vt:lpstr>Google Search Engine</vt:lpstr>
      <vt:lpstr>Image search by image</vt:lpstr>
      <vt:lpstr>PPTX / PDF search</vt:lpstr>
      <vt:lpstr>ตัวอย่างคำถาม เพื่อฝึกค้นข้อมูล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burin</dc:creator>
  <cp:lastModifiedBy>burin</cp:lastModifiedBy>
  <cp:revision>146</cp:revision>
  <dcterms:created xsi:type="dcterms:W3CDTF">2016-07-05T09:34:07Z</dcterms:created>
  <dcterms:modified xsi:type="dcterms:W3CDTF">2019-03-16T08:25:21Z</dcterms:modified>
</cp:coreProperties>
</file>