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70" r:id="rId5"/>
    <p:sldId id="261" r:id="rId6"/>
    <p:sldId id="260" r:id="rId7"/>
    <p:sldId id="262" r:id="rId8"/>
    <p:sldId id="257" r:id="rId9"/>
    <p:sldId id="263" r:id="rId10"/>
    <p:sldId id="264" r:id="rId11"/>
    <p:sldId id="271" r:id="rId12"/>
    <p:sldId id="265" r:id="rId13"/>
    <p:sldId id="266" r:id="rId14"/>
    <p:sldId id="267" r:id="rId15"/>
    <p:sldId id="268" r:id="rId16"/>
    <p:sldId id="269" r:id="rId17"/>
    <p:sldId id="272" r:id="rId18"/>
    <p:sldId id="273" r:id="rId19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24" autoAdjust="0"/>
    <p:restoredTop sz="94660"/>
  </p:normalViewPr>
  <p:slideViewPr>
    <p:cSldViewPr snapToGrid="0">
      <p:cViewPr>
        <p:scale>
          <a:sx n="66" d="100"/>
          <a:sy n="66" d="100"/>
        </p:scale>
        <p:origin x="822" y="9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D1A45-BAA3-4B87-BE40-013ECA37AB9C}" type="datetimeFigureOut">
              <a:rPr lang="th-TH" smtClean="0"/>
              <a:t>07/10/62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0D05A-D5A9-4E49-9A47-719D9FCDD9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6839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C8AA5AE-D762-4C65-9A33-487A8D804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AA3280FA-FBE4-4E72-8DF1-ABE5336B2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B2D1D78-1265-47FC-B761-F62C23665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5E82-FBD9-4D6C-B08F-18DC7362DCED}" type="datetime1">
              <a:rPr lang="th-TH" smtClean="0"/>
              <a:t>07/10/62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D943F4C-8DE3-461E-94C0-99C1DF1A3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D1E8EDE-A2F4-4E36-8494-B48CC1088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99751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13C257D-548A-44FE-9C5C-6C6CE42AE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E0CB222-CC3B-470B-8CD0-06E4782991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3D3FCE0-DFDF-4005-A417-0D3388C0E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0F9E-CA13-467A-AE3F-372F2C0C10B1}" type="datetime1">
              <a:rPr lang="th-TH" smtClean="0"/>
              <a:t>07/10/62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1618E2A-919B-47D8-9BDF-99F41DAF6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311408A-D783-4C95-815B-1E7B0025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532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6EAE6C9-EA6E-4A84-A42B-BBD76E610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BDED3614-336C-40F2-8020-0BEF54D33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DA7DCF0-70F4-4A23-AE43-366960712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CE32E-B063-44CA-87D1-6B489CE8A504}" type="datetime1">
              <a:rPr lang="th-TH" smtClean="0"/>
              <a:t>07/10/62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32A6148-FA3F-43C9-918A-880EFA362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E85380F-B1C3-4438-B0D4-DC76AD278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44595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D98A7F8-71F6-4377-81CC-0BB93F06D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077470A-BC5C-40BD-8ABD-B9351DA4B8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7DFC7183-BD1B-49A3-963E-4FE5CFBEA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E69D451C-2FAD-4F29-AB64-D5BAF8090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10CCE-A4F0-4328-9FCE-1FC1782E2D8F}" type="datetime1">
              <a:rPr lang="th-TH" smtClean="0"/>
              <a:t>07/10/62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7204CFD0-D1AD-4C4D-8A05-6A71A0316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C6FF004C-B9E7-4581-B5C7-DF22FD6E0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5755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F40B29D-9398-4E17-BBA4-F7B067828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A195451-8ADE-4EE2-8011-03E6BD1B9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25FD156F-F022-43C7-B3FE-AE82C893A0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49B4A531-D12F-4A09-90F5-D0C27525CC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3BF92F24-D2E3-4CF8-9696-7639DB0A9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CA5C063A-644B-4DFC-9808-4C6C43561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EECF-76DF-4D04-8FFF-817821AF2F6A}" type="datetime1">
              <a:rPr lang="th-TH" smtClean="0"/>
              <a:t>07/10/62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42F30F74-F643-45F9-8BBB-0A7545A7C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D1904622-E1F5-4218-BCB0-4ED4D6164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12366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F3A0577-077A-430A-A252-FC5BC4DE7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752600"/>
          </a:xfrm>
        </p:spPr>
        <p:txBody>
          <a:bodyPr/>
          <a:lstStyle/>
          <a:p>
            <a:r>
              <a:rPr lang="th-TH" dirty="0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2C6D8DC9-2899-4E1C-91B3-F223A393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36F3B-37D1-4DF4-9195-3DCB1D37890F}" type="datetime1">
              <a:rPr lang="th-TH" smtClean="0"/>
              <a:t>07/10/62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03D7F2B3-E6D1-437C-A946-D81C26147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DC59522B-A309-48D9-ADD8-D15C5AF8F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7614"/>
            <a:ext cx="2743200" cy="365125"/>
          </a:xfrm>
        </p:spPr>
        <p:txBody>
          <a:bodyPr/>
          <a:lstStyle>
            <a:lvl1pPr>
              <a:defRPr sz="1600" b="1"/>
            </a:lvl1pPr>
          </a:lstStyle>
          <a:p>
            <a:fld id="{18B51083-4E0A-4CC2-9EA6-089432EE8E1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20584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9F068008-16A9-4439-810E-E1A831D4D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8337-FF2D-4782-931E-E56B0FD2F201}" type="datetime1">
              <a:rPr lang="th-TH" smtClean="0"/>
              <a:t>07/10/62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C2F63251-F3D4-4BE4-A957-410957A1E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55B58BB-844B-429A-AE9D-587427DD5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3500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FA01A7F-A525-472C-9069-F4D1E5ABB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60AE55E-3DE0-4646-9D97-C95D29925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6883407A-2467-401C-9EC5-CEB56BD85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360FCC60-4AF3-477B-91D4-90600398D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62DD1-7392-4A30-90FB-90D010A00D24}" type="datetime1">
              <a:rPr lang="th-TH" smtClean="0"/>
              <a:t>07/10/62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207274E-FD81-446D-9AC3-DA8EE9844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8FD7B848-0FEA-453E-9939-5186212A5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2719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1F0AD12-7157-4546-BFE1-64BF8302E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CBABE93C-1930-49B8-9726-51E1CB654C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8E782EC5-CA70-4A0E-BA88-86A01D8B7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3D8D693-537F-420D-ACBA-50B9921A0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018C1-8C01-4A81-9A41-62EE537E1F39}" type="datetime1">
              <a:rPr lang="th-TH" smtClean="0"/>
              <a:t>07/10/62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6E768D2-7098-4F55-A484-12657F2AD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594E243-FE10-4160-AE7F-147B35031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38260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FAE84F3-1BD9-4842-BEAE-F6B7F37F3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0C05B1A7-2C08-4054-82CF-46BA4008C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46BBADB-567B-4AE3-B2D8-739197474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71624-3294-4C1C-B8D6-08D6377900ED}" type="datetime1">
              <a:rPr lang="th-TH" smtClean="0"/>
              <a:t>07/10/62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5E2BED8-A6A0-4BC5-B017-78653DAA7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5E921A0-D166-40E5-995C-AFE6A85DB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980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89B53C43-DB28-40A5-865D-09BFD6C855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AA9A8A5-4982-4A7A-97A1-DEA8636A92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0D3789A-8761-4EE3-A828-12BB99DED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0E857-D24C-4AD6-8003-62E05306CDF8}" type="datetime1">
              <a:rPr lang="th-TH" smtClean="0"/>
              <a:t>07/10/62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29BFBC0-6B58-4910-B75C-88BD56ED9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38A64DC-228D-40A2-91B3-0975604B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01408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480F213A-3D5C-4428-82F4-0772AAB89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6462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A9A0361-35B4-4C18-8AFA-B62D41EA6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6DF8F385-86FE-4E89-8ED2-A2503E2B82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CB4B3FF4-3808-4400-B115-987B5106743C}" type="datetime1">
              <a:rPr lang="th-TH" smtClean="0"/>
              <a:t>07/10/62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6556A9B-88AF-4862-BE92-D04442E582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CFF0913-16D4-4883-9604-5AFD2BC4B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18B51083-4E0A-4CC2-9EA6-089432EE8E1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5840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H SarabunPSK" panose="020B0500040200020003" pitchFamily="34" charset="-34"/>
          <a:ea typeface="+mj-ea"/>
          <a:cs typeface="TH SarabunPSK" panose="020B05000402000200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&amp;q=journal+&#3623;&#3634;&#3619;&#3626;&#3634;&#3619;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thaiall.com/project/nccit07.htm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msu.ac.th/jem/home/other4.php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ohrs.nrct.go.th/e-learnin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plag.grad.chula.ac.th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tdc.thailis.or.th/tdc/basic.php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kmutt.ac.th/jif/public_html/list%20journal.php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tci-thaijo.org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western.ac.th/westernnew/facultyofwestern/fac_page.php?mod=journal_human&amp;parentID=CAT0000000&amp;categoryID=CAT0000016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western.ac.th/westernnew/wtu-research/page.php?mod=Category&amp;parentID=CAT0000006&amp;categoryID=CAT0000014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tci-thaijo.org/index.php/JCDLQ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nccit.net/paper-submission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hyperlink" Target="https://demo.nccit.net/wp-content/uploads/2016/05/CFP_NCCIT2019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abcjournal.trf.or.th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110.78.21.247:8080/resgat/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tang.sc.mahidol.ac.th/research/paper.php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engineer.rmutt.ac.th/?wpfb_dl=20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7FE350CB-FAE5-4B01-BDA3-16E5DC7A3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การส่งผลงานวิชาการ เพื่อตีพิมพ์เผยแพร่ในวารสารวิชาการ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837E490F-25E4-42D9-A7BB-4C1A2A34B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953" y="767751"/>
            <a:ext cx="5474001" cy="5241581"/>
          </a:xfrm>
          <a:prstGeom prst="rect">
            <a:avLst/>
          </a:prstGeom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5C44CDEA-6D63-4416-BC07-F1E64EAC7F0D}"/>
              </a:ext>
            </a:extLst>
          </p:cNvPr>
          <p:cNvSpPr/>
          <p:nvPr/>
        </p:nvSpPr>
        <p:spPr>
          <a:xfrm>
            <a:off x="50800" y="5960053"/>
            <a:ext cx="11861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  <a:hlinkClick r:id="rId3"/>
              </a:rPr>
              <a:t>https://www.google.com/search?&amp;q=journal+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  <a:hlinkClick r:id="rId3"/>
              </a:rPr>
              <a:t>วารสาร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7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ตุลาคม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2562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074" name="Picture 2" descr="No photo description available.">
            <a:extLst>
              <a:ext uri="{FF2B5EF4-FFF2-40B4-BE49-F238E27FC236}">
                <a16:creationId xmlns:a16="http://schemas.microsoft.com/office/drawing/2014/main" id="{F999294A-62F4-4B2A-B27C-946A40A75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2914">
            <a:off x="7913381" y="662634"/>
            <a:ext cx="3206192" cy="427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may contain: text">
            <a:extLst>
              <a:ext uri="{FF2B5EF4-FFF2-40B4-BE49-F238E27FC236}">
                <a16:creationId xmlns:a16="http://schemas.microsoft.com/office/drawing/2014/main" id="{FCC6F058-76DC-4163-A188-58C48FC39C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4" b="9859"/>
          <a:stretch/>
        </p:blipFill>
        <p:spPr bwMode="auto">
          <a:xfrm rot="1247502">
            <a:off x="8672539" y="2478809"/>
            <a:ext cx="2501805" cy="386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F5E7A7-6828-4D6B-BD0C-1F809ABC5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1</a:t>
            </a:fld>
            <a:endParaRPr lang="th-TH"/>
          </a:p>
        </p:txBody>
      </p:sp>
      <p:sp>
        <p:nvSpPr>
          <p:cNvPr id="8" name="ชื่อเรื่อง 3">
            <a:extLst>
              <a:ext uri="{FF2B5EF4-FFF2-40B4-BE49-F238E27FC236}">
                <a16:creationId xmlns:a16="http://schemas.microsoft.com/office/drawing/2014/main" id="{7FE350CB-FAE5-4B01-BDA3-16E5DC7A3E7C}"/>
              </a:ext>
            </a:extLst>
          </p:cNvPr>
          <p:cNvSpPr txBox="1">
            <a:spLocks/>
          </p:cNvSpPr>
          <p:nvPr/>
        </p:nvSpPr>
        <p:spPr>
          <a:xfrm>
            <a:off x="85725" y="1019174"/>
            <a:ext cx="10515600" cy="54684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2800" b="1" u="sng" dirty="0"/>
              <a:t>หัวข้อ</a:t>
            </a:r>
          </a:p>
          <a:p>
            <a:r>
              <a:rPr lang="en-US" sz="2800" dirty="0"/>
              <a:t>1.</a:t>
            </a:r>
            <a:r>
              <a:rPr lang="th-TH" sz="2800" dirty="0"/>
              <a:t> ขั้นตอนการทำวิจัย</a:t>
            </a:r>
          </a:p>
          <a:p>
            <a:r>
              <a:rPr lang="en-US" sz="2800" dirty="0"/>
              <a:t>   + NCCIT.NET [0.2,0.4]</a:t>
            </a:r>
          </a:p>
          <a:p>
            <a:r>
              <a:rPr lang="en-US" sz="2800" dirty="0"/>
              <a:t>   </a:t>
            </a:r>
            <a:r>
              <a:rPr lang="th-TH" sz="2800" dirty="0"/>
              <a:t>+ มหาสารคาม </a:t>
            </a:r>
            <a:r>
              <a:rPr lang="en-US" sz="2800" dirty="0"/>
              <a:t>[0.8]</a:t>
            </a:r>
            <a:endParaRPr lang="th-TH" sz="2800" dirty="0"/>
          </a:p>
          <a:p>
            <a:r>
              <a:rPr lang="en-US" sz="2800" dirty="0"/>
              <a:t>2.</a:t>
            </a:r>
            <a:r>
              <a:rPr lang="th-TH" sz="2800" dirty="0"/>
              <a:t> จริยธรรมการวิจัยในมนุษย์</a:t>
            </a:r>
          </a:p>
          <a:p>
            <a:r>
              <a:rPr lang="en-US" sz="2800" dirty="0"/>
              <a:t>3.</a:t>
            </a:r>
            <a:r>
              <a:rPr lang="th-TH" sz="2800" dirty="0"/>
              <a:t> </a:t>
            </a:r>
            <a:r>
              <a:rPr lang="th-TH" sz="2800" dirty="0" err="1"/>
              <a:t>อักข</a:t>
            </a:r>
            <a:r>
              <a:rPr lang="th-TH" sz="2800" dirty="0"/>
              <a:t>ราวิสุทธิ์</a:t>
            </a:r>
          </a:p>
          <a:p>
            <a:r>
              <a:rPr lang="en-US" sz="2800" dirty="0"/>
              <a:t>4. </a:t>
            </a:r>
            <a:r>
              <a:rPr lang="en-US" sz="2800" dirty="0" err="1"/>
              <a:t>ThaiLIS</a:t>
            </a:r>
            <a:endParaRPr lang="th-TH" sz="2800" dirty="0"/>
          </a:p>
          <a:p>
            <a:r>
              <a:rPr lang="en-US" sz="2800" dirty="0"/>
              <a:t>5.</a:t>
            </a:r>
            <a:r>
              <a:rPr lang="th-TH" sz="2800" dirty="0"/>
              <a:t> รายชื่อวารสารใน </a:t>
            </a:r>
            <a:r>
              <a:rPr lang="en-US" sz="2800" dirty="0"/>
              <a:t>TCI [0.8,0.6]</a:t>
            </a:r>
            <a:endParaRPr lang="th-TH" sz="2800" dirty="0"/>
          </a:p>
          <a:p>
            <a:r>
              <a:rPr lang="en-US" sz="2800" dirty="0"/>
              <a:t>6. </a:t>
            </a:r>
            <a:r>
              <a:rPr lang="en-US" sz="2800" dirty="0" err="1"/>
              <a:t>ThaiJO</a:t>
            </a:r>
            <a:r>
              <a:rPr lang="en-US" sz="2800" dirty="0"/>
              <a:t> [0.8,0.6]</a:t>
            </a:r>
          </a:p>
          <a:p>
            <a:r>
              <a:rPr lang="en-US" sz="2800" dirty="0"/>
              <a:t>7. WTU Journal [0.6]</a:t>
            </a:r>
          </a:p>
          <a:p>
            <a:r>
              <a:rPr lang="en-US" sz="2800" dirty="0"/>
              <a:t>8. WTU Proceeding [0.2]</a:t>
            </a:r>
          </a:p>
          <a:p>
            <a:r>
              <a:rPr lang="en-US" sz="2800" dirty="0"/>
              <a:t>9. Journal </a:t>
            </a:r>
            <a:r>
              <a:rPr lang="th-TH" sz="2800" dirty="0"/>
              <a:t>เครือข่ายภาคเหนือ </a:t>
            </a:r>
            <a:r>
              <a:rPr lang="en-US" sz="2800" dirty="0"/>
              <a:t>[0.8]</a:t>
            </a:r>
            <a:endParaRPr lang="th-TH" sz="2800" dirty="0"/>
          </a:p>
          <a:p>
            <a:r>
              <a:rPr lang="en-US" sz="2800" dirty="0"/>
              <a:t>10. NCCIT [0.2]</a:t>
            </a:r>
          </a:p>
          <a:p>
            <a:r>
              <a:rPr lang="en-US" sz="2800" dirty="0"/>
              <a:t>11.</a:t>
            </a:r>
            <a:r>
              <a:rPr lang="th-TH" sz="2800" dirty="0"/>
              <a:t> วารสารวิจัยเพื่อการพัฒนาเชิงพื้นที่</a:t>
            </a:r>
            <a:endParaRPr lang="en-US" sz="2800" dirty="0"/>
          </a:p>
          <a:p>
            <a:r>
              <a:rPr lang="en-US" sz="2800" dirty="0"/>
              <a:t>12. RESGAT [0.8]</a:t>
            </a:r>
          </a:p>
          <a:p>
            <a:r>
              <a:rPr lang="en-US" sz="2800" dirty="0"/>
              <a:t>13. Impact factor</a:t>
            </a:r>
          </a:p>
          <a:p>
            <a:r>
              <a:rPr lang="en-US" sz="2800" dirty="0"/>
              <a:t>14. </a:t>
            </a:r>
            <a:r>
              <a:rPr lang="th-TH" sz="2800" dirty="0"/>
              <a:t>การยื่นขอตำแหน่งทางวิชาการ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87634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CFCFDC6-9C33-483E-823B-B0A9B944A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05840"/>
          </a:xfrm>
        </p:spPr>
        <p:txBody>
          <a:bodyPr anchor="ctr"/>
          <a:lstStyle/>
          <a:p>
            <a:r>
              <a:rPr lang="th-TH" dirty="0"/>
              <a:t>ขั้นตอน</a:t>
            </a:r>
            <a:r>
              <a:rPr lang="th-TH" dirty="0" err="1"/>
              <a:t>การทำ</a:t>
            </a:r>
            <a:r>
              <a:rPr lang="th-TH" dirty="0"/>
              <a:t>วิจัย </a:t>
            </a:r>
            <a:r>
              <a:rPr lang="en-US" dirty="0"/>
              <a:t>(</a:t>
            </a:r>
            <a:r>
              <a:rPr lang="th-TH" dirty="0"/>
              <a:t>ทำผลงานวิชาการแล้วตีพิมพ์เผยแพร่</a:t>
            </a:r>
            <a:r>
              <a:rPr lang="en-US" dirty="0"/>
              <a:t>)</a:t>
            </a:r>
            <a:endParaRPr lang="th-TH" dirty="0"/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43A6E5E4-B303-4286-8B87-64E4BF5B7E30}"/>
              </a:ext>
            </a:extLst>
          </p:cNvPr>
          <p:cNvSpPr/>
          <p:nvPr/>
        </p:nvSpPr>
        <p:spPr>
          <a:xfrm>
            <a:off x="165100" y="1447800"/>
            <a:ext cx="117983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เลือกหัวข้อปัญหาที่จะทำการวิจัย (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Selecting a topic of research) </a:t>
            </a:r>
          </a:p>
          <a:p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ศึกษาค้นคว้ารวบรวมความรู้พื้นฐาน และทฤษฎีที่เกี่ยวข้องกับงานวิจัย (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Review literature and related research) </a:t>
            </a:r>
          </a:p>
          <a:p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ให้คำจำกัดความหัวข้อปัญหาที่จะทำการวิจัย (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Formulating research problem) </a:t>
            </a:r>
          </a:p>
          <a:p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สร้างสมมติฐาน (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Formulating research hypothesis) </a:t>
            </a:r>
          </a:p>
          <a:p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พิจารณาแหล่งที่มาของข้อมูล (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Source of data) </a:t>
            </a:r>
          </a:p>
          <a:p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6.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สร้างเครื่องมือที่จะใช้ในการวิจัย (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Formulating research instrument) </a:t>
            </a:r>
          </a:p>
          <a:p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7.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การเก็บรวบรวมข้อมูล (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Collecting data) </a:t>
            </a:r>
          </a:p>
          <a:p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8.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การจัดกระทำข้อมูลและการวิเคราะห์ข้อมูล (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Scrutinizing data and Analysis of data) </a:t>
            </a:r>
          </a:p>
          <a:p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9.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ตีความผลการวิเคราะห์ข้อมูลเพื่อหาข้อสรุป (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Interpretation of data) </a:t>
            </a:r>
          </a:p>
          <a:p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10.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การเขียนรายงานการวิจัยและการจัดพิมพ์ (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Research report and publishing)</a:t>
            </a:r>
          </a:p>
          <a:p>
            <a:pPr algn="r"/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ผศ.ดร.ฉัตรศิริ </a:t>
            </a:r>
            <a:r>
              <a:rPr lang="th-TH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ปิ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ยะพิมลสิทธิ์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https://www.kroobannok.com/189</a:t>
            </a:r>
          </a:p>
          <a:p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973B7-1BD8-4443-B73C-B8EEE2F5F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8502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C6FC20D-582E-42C6-AEAE-A5FC6E288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NCCIT+ IC</a:t>
            </a:r>
            <a:r>
              <a:rPr lang="en-US" baseline="30000" dirty="0"/>
              <a:t>2</a:t>
            </a:r>
            <a:r>
              <a:rPr lang="en-US" dirty="0"/>
              <a:t>IT (https://nccit.net)</a:t>
            </a:r>
            <a:br>
              <a:rPr lang="en-US" dirty="0"/>
            </a:br>
            <a:r>
              <a:rPr lang="en-US" dirty="0">
                <a:hlinkClick r:id="rId2"/>
              </a:rPr>
              <a:t>http://www.thaiall.com/project/nccit07.htm</a:t>
            </a:r>
            <a:endParaRPr lang="th-TH" dirty="0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A90FBB6E-4551-4BFF-A045-E6612B683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1" y="1382301"/>
            <a:ext cx="11191590" cy="5462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294575-5864-448B-A60F-5738DDB2E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2487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087EB5E-EFB1-41E8-A9BF-CA6BAC414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297" y="132522"/>
            <a:ext cx="5520659" cy="668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67DF47-EAE9-408E-A9BD-0741C6965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วารสารการวัดผลการศึกษา มหาวิทยาลัยมหาสารคาม</a:t>
            </a:r>
            <a:br>
              <a:rPr lang="th-TH" dirty="0"/>
            </a:br>
            <a:r>
              <a:rPr lang="en-US" dirty="0">
                <a:hlinkClick r:id="rId3"/>
              </a:rPr>
              <a:t>https://edu.msu.ac.th/jem/home/other4.php</a:t>
            </a:r>
            <a:endParaRPr lang="th-T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E22C21-0AEA-4883-B926-0A0B568B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4</a:t>
            </a:fld>
            <a:endParaRPr lang="th-T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113E7A-3530-4FD6-B085-7858359FB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723" y="1248229"/>
            <a:ext cx="4149836" cy="4858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0804495-2071-43F6-B936-590532FCAAC3}"/>
              </a:ext>
            </a:extLst>
          </p:cNvPr>
          <p:cNvSpPr txBox="1">
            <a:spLocks/>
          </p:cNvSpPr>
          <p:nvPr/>
        </p:nvSpPr>
        <p:spPr>
          <a:xfrm>
            <a:off x="1538641" y="6106617"/>
            <a:ext cx="3810000" cy="7619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pPr algn="ctr"/>
            <a:r>
              <a:rPr lang="en-US" dirty="0"/>
              <a:t>Double Blind Review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70891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7E134-7CCF-427B-B7E1-7B9E55091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0515600" cy="2358887"/>
          </a:xfrm>
        </p:spPr>
        <p:txBody>
          <a:bodyPr>
            <a:normAutofit/>
          </a:bodyPr>
          <a:lstStyle/>
          <a:p>
            <a:r>
              <a:rPr lang="th-TH" dirty="0"/>
              <a:t>จริยธรรมการวิจัยในมนุษย์</a:t>
            </a:r>
            <a:br>
              <a:rPr lang="th-TH" dirty="0"/>
            </a:br>
            <a:r>
              <a:rPr lang="th-TH" dirty="0"/>
              <a:t>ปกป้องกลุ่มผู้ถูกวิจัยทั้งสายสังคมและวิทย์สุขภาพ</a:t>
            </a:r>
            <a:br>
              <a:rPr lang="th-TH" dirty="0"/>
            </a:br>
            <a:r>
              <a:rPr lang="en-US" dirty="0">
                <a:hlinkClick r:id="rId2"/>
              </a:rPr>
              <a:t>http://ohrs.nrct.go.th/e-learning</a:t>
            </a:r>
            <a:endParaRPr lang="th-TH" dirty="0"/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FDF5CB9A-E4A1-430E-89B3-45241E0B1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734" y="1"/>
            <a:ext cx="48552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128A0E-8E84-499A-B642-41C40C52D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537" y="2156568"/>
            <a:ext cx="7070058" cy="4390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9EA118-5949-4AE8-85A7-E5DE29250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0532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2031F2F-4471-4F8E-BEF9-0976CCDBD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752600"/>
          </a:xfrm>
        </p:spPr>
        <p:txBody>
          <a:bodyPr/>
          <a:lstStyle/>
          <a:p>
            <a:r>
              <a:rPr lang="th-TH" dirty="0"/>
              <a:t>อักขราวิสุทธิ์</a:t>
            </a:r>
            <a:br>
              <a:rPr lang="th-TH" dirty="0"/>
            </a:br>
            <a:r>
              <a:rPr lang="en-US" dirty="0">
                <a:hlinkClick r:id="rId2"/>
              </a:rPr>
              <a:t>http://plag.grad.chula.ac.th/</a:t>
            </a:r>
            <a:endParaRPr lang="th-TH" dirty="0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96C1AEAE-6FFB-417D-A5D2-18682E923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328" y="362333"/>
            <a:ext cx="6219048" cy="6133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CD63C-3EE0-4A40-8A8C-F7DDBACC9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6</a:t>
            </a:fld>
            <a:endParaRPr lang="th-TH"/>
          </a:p>
        </p:txBody>
      </p:sp>
      <p:pic>
        <p:nvPicPr>
          <p:cNvPr id="2050" name="Picture 2" descr="ผลการค้นหารูปภาพสำหรับ อักขราวิสุทธิ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8" y="2147977"/>
            <a:ext cx="5589918" cy="3079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422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95D4-5770-4C32-933A-99EC19216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ThaiLIS</a:t>
            </a:r>
            <a:br>
              <a:rPr lang="en-US" dirty="0"/>
            </a:br>
            <a:r>
              <a:rPr lang="en-US" dirty="0">
                <a:hlinkClick r:id="rId2"/>
              </a:rPr>
              <a:t>https://tdc.thailis.or.th/tdc/basic.php</a:t>
            </a:r>
            <a:r>
              <a:rPr lang="en-US" dirty="0"/>
              <a:t> </a:t>
            </a:r>
            <a:endParaRPr lang="th-TH" dirty="0"/>
          </a:p>
        </p:txBody>
      </p:sp>
      <p:pic>
        <p:nvPicPr>
          <p:cNvPr id="4098" name="Picture 2" descr="Image result for thailis">
            <a:extLst>
              <a:ext uri="{FF2B5EF4-FFF2-40B4-BE49-F238E27FC236}">
                <a16:creationId xmlns:a16="http://schemas.microsoft.com/office/drawing/2014/main" id="{038C0EB0-F692-4545-916C-7635039AC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12681"/>
            <a:ext cx="8358567" cy="5140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30B80C-5C04-4E40-8AF4-9984D256E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07628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1440E53-7794-4ADB-ADD9-87934BCF1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752600"/>
          </a:xfrm>
        </p:spPr>
        <p:txBody>
          <a:bodyPr>
            <a:normAutofit/>
          </a:bodyPr>
          <a:lstStyle/>
          <a:p>
            <a:r>
              <a:rPr lang="th-TH" dirty="0"/>
              <a:t>รายชื่อวารสารใน </a:t>
            </a:r>
            <a:r>
              <a:rPr lang="en-US" dirty="0"/>
              <a:t>TCI</a:t>
            </a:r>
            <a:br>
              <a:rPr lang="en-US" dirty="0"/>
            </a:br>
            <a:r>
              <a:rPr lang="en-US" sz="2800" dirty="0">
                <a:hlinkClick r:id="rId2"/>
              </a:rPr>
              <a:t>http://www.kmutt.ac.th/jif/public_html/list%20journal.php</a:t>
            </a:r>
            <a:r>
              <a:rPr lang="en-US" sz="2800" dirty="0"/>
              <a:t> </a:t>
            </a:r>
            <a:endParaRPr lang="th-TH" sz="2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0B9A1DA-48E2-4C80-A6CA-3FF55308E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564" y="1416878"/>
            <a:ext cx="4984821" cy="5066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scopus">
            <a:extLst>
              <a:ext uri="{FF2B5EF4-FFF2-40B4-BE49-F238E27FC236}">
                <a16:creationId xmlns:a16="http://schemas.microsoft.com/office/drawing/2014/main" id="{C0102993-CAFF-41C7-9F5E-A659DA3E5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83" y="1416878"/>
            <a:ext cx="6246881" cy="522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89AEEE-3A35-46B3-80E5-FD1DE75B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8945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FE46C-8193-49B3-BFDB-812C4184F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ThaiJO</a:t>
            </a:r>
            <a:br>
              <a:rPr lang="en-US" dirty="0"/>
            </a:br>
            <a:r>
              <a:rPr lang="en-US" dirty="0">
                <a:hlinkClick r:id="rId2"/>
              </a:rPr>
              <a:t>https://www.tci-thaijo.org/</a:t>
            </a:r>
            <a:r>
              <a:rPr lang="en-US" dirty="0"/>
              <a:t> </a:t>
            </a:r>
            <a:endParaRPr lang="th-T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2235A3-192E-44BD-8E47-EEC22374B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79" y="4693341"/>
            <a:ext cx="11588612" cy="19240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23FD254-9C26-4386-AC0B-7DAAB0CA8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7043" y="240609"/>
            <a:ext cx="6997148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68644A-7B69-44EF-8B3D-8EB8DB40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9</a:t>
            </a:fld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4C650060-A066-4E87-B0AC-5252DFCB08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461" y="1441367"/>
            <a:ext cx="4346121" cy="2872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07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A1481-2029-4D32-B140-52E3518AD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059478" cy="1752600"/>
          </a:xfrm>
        </p:spPr>
        <p:txBody>
          <a:bodyPr>
            <a:normAutofit/>
          </a:bodyPr>
          <a:lstStyle/>
          <a:p>
            <a:r>
              <a:rPr lang="th-TH" dirty="0"/>
              <a:t>วารสารวิจัยมหาวิทยาลัยเวสเทิร์น มนุษยศาสตร์และสังคมศาสตร์</a:t>
            </a:r>
            <a:br>
              <a:rPr lang="th-TH" dirty="0"/>
            </a:br>
            <a:r>
              <a:rPr lang="en-US" sz="2000" dirty="0">
                <a:hlinkClick r:id="rId2"/>
              </a:rPr>
              <a:t>http://www.western.ac.th/westernnew/facultyofwestern/fac_page.php?mod=journal_human&amp;parentID=CAT0000000&amp;categoryID=CAT0000016</a:t>
            </a:r>
            <a:endParaRPr lang="th-TH" dirty="0"/>
          </a:p>
        </p:txBody>
      </p:sp>
      <p:pic>
        <p:nvPicPr>
          <p:cNvPr id="5122" name="Picture 2" descr="No photo description available.">
            <a:extLst>
              <a:ext uri="{FF2B5EF4-FFF2-40B4-BE49-F238E27FC236}">
                <a16:creationId xmlns:a16="http://schemas.microsoft.com/office/drawing/2014/main" id="{02EAF3D3-90A2-41B0-B1C2-79FBAA4F3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47" y="1126433"/>
            <a:ext cx="8722373" cy="42340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F3276B-1AD2-438E-A369-55F0D2F07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6201" y="2579825"/>
            <a:ext cx="8722373" cy="4052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B9F314-14D4-4D15-A3B1-E468E40E2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5411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039600" cy="1752600"/>
          </a:xfrm>
        </p:spPr>
        <p:txBody>
          <a:bodyPr>
            <a:normAutofit/>
          </a:bodyPr>
          <a:lstStyle/>
          <a:p>
            <a:r>
              <a:rPr lang="th-TH" dirty="0"/>
              <a:t>การประชุมวิชาการและนำเสนอผลงานวิจัยระดับชาติ ม.เวสเทิร์น</a:t>
            </a:r>
            <a:br>
              <a:rPr lang="th-TH" dirty="0"/>
            </a:br>
            <a:r>
              <a:rPr lang="en-US" sz="2400" dirty="0">
                <a:hlinkClick r:id="rId2"/>
              </a:rPr>
              <a:t>http://www.western.ac.th/westernnew/wtu-research/page.php?mod=Category&amp;parentID=CAT0000006&amp;categoryID=CAT0000014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11</a:t>
            </a:fld>
            <a:endParaRPr lang="th-TH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1166813"/>
            <a:ext cx="7419975" cy="5381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149" y="1876424"/>
            <a:ext cx="6971644" cy="4200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59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B078A-EA4E-4436-8FFB-D20B81C8A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2388870"/>
          </a:xfrm>
        </p:spPr>
        <p:txBody>
          <a:bodyPr>
            <a:normAutofit/>
          </a:bodyPr>
          <a:lstStyle/>
          <a:p>
            <a:r>
              <a:rPr lang="th-TH" dirty="0"/>
              <a:t>วารสารการพัฒนาชุมชนและคุณภาพชีวิต</a:t>
            </a:r>
            <a:br>
              <a:rPr lang="th-TH" dirty="0"/>
            </a:br>
            <a:r>
              <a:rPr lang="en-US" dirty="0">
                <a:hlinkClick r:id="rId2"/>
              </a:rPr>
              <a:t>https://www.tci-thaijo.org/index.php/JCDLQ</a:t>
            </a:r>
            <a:br>
              <a:rPr lang="en-US" dirty="0"/>
            </a:br>
            <a:r>
              <a:rPr lang="en-US" dirty="0"/>
              <a:t>TCI </a:t>
            </a:r>
            <a:r>
              <a:rPr lang="th-TH" dirty="0"/>
              <a:t>กลุ่ม 1 </a:t>
            </a:r>
            <a:r>
              <a:rPr lang="en-US" dirty="0"/>
              <a:t>Impact Factor 2560 = 0.889</a:t>
            </a:r>
            <a:endParaRPr lang="th-TH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9DB56D8-7EDD-4B75-8EFB-E72CE8B00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850" y="0"/>
            <a:ext cx="4629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D15156-9ACF-4079-93CA-BD7A85A41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88" y="2066925"/>
            <a:ext cx="6772275" cy="44206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CE2000-B81A-484D-B6AB-73897B57A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5066" y="1803031"/>
            <a:ext cx="4678178" cy="4204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CFE27F-C907-4BB4-915A-6B48A4CBA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6708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6327BA-9261-491D-9012-3BB3D3BC7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157" y="1755739"/>
            <a:ext cx="4959003" cy="48378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C5EB36-D4DD-415A-AEAC-D014E4514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009160" cy="1752600"/>
          </a:xfrm>
        </p:spPr>
        <p:txBody>
          <a:bodyPr>
            <a:normAutofit fontScale="90000"/>
          </a:bodyPr>
          <a:lstStyle/>
          <a:p>
            <a:r>
              <a:rPr lang="en-US" dirty="0"/>
              <a:t>NCCIT : Call for paper</a:t>
            </a:r>
            <a:br>
              <a:rPr lang="en-US" dirty="0">
                <a:hlinkClick r:id="rId3"/>
              </a:rPr>
            </a:br>
            <a:r>
              <a:rPr lang="en-US" dirty="0">
                <a:hlinkClick r:id="rId3"/>
              </a:rPr>
              <a:t>https://nccit.net/paper-submission/</a:t>
            </a:r>
            <a:br>
              <a:rPr lang="en-US" dirty="0"/>
            </a:br>
            <a:r>
              <a:rPr lang="en-US" dirty="0">
                <a:hlinkClick r:id="rId4"/>
              </a:rPr>
              <a:t>https://demo.nccit.net/wp-content/uploads/2016/05/CFP_NCCIT2019.pdf</a:t>
            </a:r>
            <a:endParaRPr lang="th-T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057245-C90D-4A60-8600-1158CDE3C9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40" y="1906374"/>
            <a:ext cx="6960082" cy="478245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6EAA81-AC78-49C5-A864-EC4F2BDE4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81163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8F87C1-1AC2-4D23-A941-4A211E48C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774" y="914084"/>
            <a:ext cx="7474227" cy="57318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EEA405-4C84-48ED-BEA1-EF178648E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752600"/>
          </a:xfrm>
        </p:spPr>
        <p:txBody>
          <a:bodyPr/>
          <a:lstStyle/>
          <a:p>
            <a:r>
              <a:rPr lang="en-US" dirty="0"/>
              <a:t>NCCIT 2015</a:t>
            </a:r>
            <a:br>
              <a:rPr lang="en-US" dirty="0"/>
            </a:br>
            <a:r>
              <a:rPr lang="th-TH" dirty="0"/>
              <a:t>รับ </a:t>
            </a:r>
            <a:r>
              <a:rPr lang="en-US" dirty="0"/>
              <a:t>183 </a:t>
            </a:r>
            <a:r>
              <a:rPr lang="th-TH" dirty="0"/>
              <a:t>ตอบรับ </a:t>
            </a:r>
            <a:r>
              <a:rPr lang="en-US" dirty="0"/>
              <a:t>118 </a:t>
            </a:r>
            <a:r>
              <a:rPr lang="th-TH" dirty="0"/>
              <a:t>คิดเป็นร้อยละ </a:t>
            </a:r>
            <a:r>
              <a:rPr lang="en-US" dirty="0"/>
              <a:t>64</a:t>
            </a:r>
            <a:endParaRPr lang="th-T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4A6FF-B4A3-44F8-B95A-3D01DE8FB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99" y="2224295"/>
            <a:ext cx="3621777" cy="325755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6985DE2-083E-4D19-A1FB-7727E2082999}"/>
              </a:ext>
            </a:extLst>
          </p:cNvPr>
          <p:cNvSpPr txBox="1">
            <a:spLocks/>
          </p:cNvSpPr>
          <p:nvPr/>
        </p:nvSpPr>
        <p:spPr>
          <a:xfrm>
            <a:off x="1081395" y="5830958"/>
            <a:ext cx="2484783" cy="81500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pPr algn="ctr"/>
            <a:r>
              <a:rPr lang="th-TH" dirty="0"/>
              <a:t>ไม่เกิน </a:t>
            </a:r>
            <a:r>
              <a:rPr lang="en-US" dirty="0"/>
              <a:t>6 </a:t>
            </a:r>
            <a:r>
              <a:rPr lang="th-TH" dirty="0"/>
              <a:t>หน้า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FBF6E-F1A9-48B8-856D-A0341E118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62018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CEFB3-2135-45CF-8C53-E7A932561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465943"/>
          </a:xfrm>
        </p:spPr>
        <p:txBody>
          <a:bodyPr anchor="ctr">
            <a:normAutofit/>
          </a:bodyPr>
          <a:lstStyle/>
          <a:p>
            <a:r>
              <a:rPr lang="th-TH" dirty="0"/>
              <a:t>วารสารวิจัยเพื่อการพัฒนาเชิงพื้นที่</a:t>
            </a:r>
            <a:br>
              <a:rPr lang="en-US" dirty="0"/>
            </a:br>
            <a:r>
              <a:rPr lang="en-US" dirty="0">
                <a:hlinkClick r:id="rId2"/>
              </a:rPr>
              <a:t>https://abcjournal.trf.or.th</a:t>
            </a:r>
            <a:r>
              <a:rPr lang="en-US" dirty="0"/>
              <a:t> </a:t>
            </a:r>
            <a:endParaRPr lang="th-TH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CE2D40-10AE-48AB-A3C2-686170468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17" y="1207470"/>
            <a:ext cx="8078650" cy="546270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16C95-66FC-442D-A264-4B268E036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15</a:t>
            </a:fld>
            <a:endParaRPr lang="th-TH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50A37F0-DB35-41BE-ABE6-6E24B08FF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2629" y="876299"/>
            <a:ext cx="7141028" cy="4229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1AE1D98-221D-493C-A35E-23E6E63800D7}"/>
              </a:ext>
            </a:extLst>
          </p:cNvPr>
          <p:cNvSpPr txBox="1">
            <a:spLocks/>
          </p:cNvSpPr>
          <p:nvPr/>
        </p:nvSpPr>
        <p:spPr>
          <a:xfrm>
            <a:off x="4702627" y="5239658"/>
            <a:ext cx="7141029" cy="883881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pPr algn="ctr"/>
            <a:r>
              <a:rPr lang="th-TH" b="1" dirty="0">
                <a:solidFill>
                  <a:schemeClr val="bg1"/>
                </a:solidFill>
              </a:rPr>
              <a:t>การแทรกแซง</a:t>
            </a:r>
            <a:r>
              <a:rPr lang="en-US" b="1" dirty="0">
                <a:solidFill>
                  <a:schemeClr val="bg1"/>
                </a:solidFill>
              </a:rPr>
              <a:t> (Intervention)</a:t>
            </a:r>
            <a:endParaRPr lang="th-TH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683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98BE5-E76C-41F3-8A0B-4E8459980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RESGAT</a:t>
            </a:r>
            <a:br>
              <a:rPr lang="en-US" dirty="0"/>
            </a:br>
            <a:r>
              <a:rPr lang="en-US" dirty="0">
                <a:hlinkClick r:id="rId2"/>
              </a:rPr>
              <a:t>http://110.78.21.247:8080/resgat/</a:t>
            </a:r>
            <a:endParaRPr lang="th-TH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0EB09C-D149-42AB-ABD5-7A73AB620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793" y="1431236"/>
            <a:ext cx="10084413" cy="5138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91849-A93F-43DC-972C-52F2561A0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0948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4EDFA7-DD09-4A0F-9066-E269E03E7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1974286" cy="2569029"/>
          </a:xfrm>
        </p:spPr>
        <p:txBody>
          <a:bodyPr>
            <a:normAutofit fontScale="90000"/>
          </a:bodyPr>
          <a:lstStyle/>
          <a:p>
            <a:r>
              <a:rPr lang="en-US" sz="7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 factor </a:t>
            </a:r>
            <a:r>
              <a:rPr lang="th-TH" dirty="0"/>
              <a:t>คือ </a:t>
            </a:r>
            <a:r>
              <a:rPr lang="th-TH" u="sng" dirty="0"/>
              <a:t>ค่าวัดความถี่</a:t>
            </a:r>
            <a:r>
              <a:rPr lang="th-TH" dirty="0"/>
              <a:t>ของ</a:t>
            </a:r>
            <a:r>
              <a:rPr lang="th-TH" u="sng" dirty="0"/>
              <a:t>การอ้างอิงบทความวารสารในแต่ละปี </a:t>
            </a:r>
            <a:r>
              <a:rPr lang="th-TH" dirty="0"/>
              <a:t>โดยเปรียบเทียบกับจำนวนบทความทั้งหมดที่ตีพิมพ์ในวารสารดังกล่าวในรอบ 2 ปี ที่ผ่านมา หรือหมายถึง ความถี่ที่บทความในวารสารนั้นจะได้รับการอ้างถึง หรือถูกนำไปใช้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72F15EBD-8D0F-4B66-ABBB-63F82E744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17</a:t>
            </a:fld>
            <a:endParaRPr lang="th-TH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C2F6773F-9C1B-41D3-9C11-61443AC30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5" y="2075544"/>
            <a:ext cx="6248397" cy="3887397"/>
          </a:xfrm>
          <a:prstGeom prst="rect">
            <a:avLst/>
          </a:prstGeom>
        </p:spPr>
      </p:pic>
      <p:sp>
        <p:nvSpPr>
          <p:cNvPr id="5" name="ชื่อเรื่อง 1">
            <a:extLst>
              <a:ext uri="{FF2B5EF4-FFF2-40B4-BE49-F238E27FC236}">
                <a16:creationId xmlns:a16="http://schemas.microsoft.com/office/drawing/2014/main" id="{71C78FF4-3B65-4C6B-92D6-54094C1225E8}"/>
              </a:ext>
            </a:extLst>
          </p:cNvPr>
          <p:cNvSpPr txBox="1">
            <a:spLocks/>
          </p:cNvSpPr>
          <p:nvPr/>
        </p:nvSpPr>
        <p:spPr>
          <a:xfrm>
            <a:off x="6614881" y="2719702"/>
            <a:ext cx="5500916" cy="404520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en-US" sz="7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Beall’s list </a:t>
            </a:r>
            <a:r>
              <a:rPr lang="th-TH" dirty="0"/>
              <a:t>คือ รายชื่อสำนักพิมพ์ (</a:t>
            </a:r>
            <a:r>
              <a:rPr lang="en-US" dirty="0"/>
              <a:t>publishers) </a:t>
            </a:r>
            <a:r>
              <a:rPr lang="th-TH" dirty="0"/>
              <a:t>และรายชื่อวารสาร (</a:t>
            </a:r>
            <a:r>
              <a:rPr lang="en-US" dirty="0"/>
              <a:t>Standalone journal) </a:t>
            </a:r>
            <a:r>
              <a:rPr lang="th-TH" dirty="0"/>
              <a:t>ที่คาดว่าจะไม่มีอยู่จริง และกระบวนการตรวจสอบคุณภาพของบทความ ไม่ได้มาตรฐาน</a:t>
            </a: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17F36CB0-B3A3-42BE-92BD-D8D909A62738}"/>
              </a:ext>
            </a:extLst>
          </p:cNvPr>
          <p:cNvSpPr/>
          <p:nvPr/>
        </p:nvSpPr>
        <p:spPr>
          <a:xfrm>
            <a:off x="210455" y="5962941"/>
            <a:ext cx="62701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เกณฑ์การประเมินคุณภาพวารสาร (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Journal Quality Criteria)</a:t>
            </a:r>
            <a:b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  <a:hlinkClick r:id="rId3"/>
              </a:rPr>
              <a:t>https://stang.sc.mahidol.ac.th/research/paper.php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0801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CBD78D8-67E9-4374-8D4A-2BC5BA375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752600"/>
          </a:xfrm>
        </p:spPr>
        <p:txBody>
          <a:bodyPr>
            <a:normAutofit fontScale="90000"/>
          </a:bodyPr>
          <a:lstStyle/>
          <a:p>
            <a:pPr algn="ctr"/>
            <a:r>
              <a:rPr lang="th-TH" b="1" dirty="0" err="1">
                <a:solidFill>
                  <a:schemeClr val="accent6">
                    <a:lumMod val="50000"/>
                  </a:schemeClr>
                </a:solidFill>
              </a:rPr>
              <a:t>การทำ</a:t>
            </a:r>
            <a:r>
              <a:rPr lang="th-TH" b="1" dirty="0">
                <a:solidFill>
                  <a:schemeClr val="accent6">
                    <a:lumMod val="50000"/>
                  </a:schemeClr>
                </a:solidFill>
              </a:rPr>
              <a:t>ผลงานเพื่อขอตำแหน่งทางวิชาการ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 (67 </a:t>
            </a:r>
            <a:r>
              <a:rPr lang="th-TH" b="1" dirty="0">
                <a:solidFill>
                  <a:schemeClr val="accent6">
                    <a:lumMod val="50000"/>
                  </a:schemeClr>
                </a:solidFill>
              </a:rPr>
              <a:t>สไลด์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)</a:t>
            </a:r>
            <a:br>
              <a:rPr lang="en-US" dirty="0"/>
            </a:br>
            <a:r>
              <a:rPr lang="th-TH" sz="3600" dirty="0"/>
              <a:t>ศ.ดร.ประยุทธ อัครเอก</a:t>
            </a:r>
            <a:r>
              <a:rPr lang="th-TH" sz="3600" dirty="0" err="1"/>
              <a:t>ฒาลิน</a:t>
            </a:r>
            <a:r>
              <a:rPr lang="th-TH" sz="3600" dirty="0"/>
              <a:t> มหาวิทยาลัยเทคโนโลยีพระจอมเกล้าพระนครเหนือ</a:t>
            </a:r>
            <a:br>
              <a:rPr lang="en-US" dirty="0"/>
            </a:br>
            <a:r>
              <a:rPr lang="en-US" dirty="0">
                <a:hlinkClick r:id="rId2"/>
              </a:rPr>
              <a:t>https://www.engineer.rmutt.ac.th/?wpfb_dl=20</a:t>
            </a:r>
            <a:endParaRPr lang="th-TH" dirty="0"/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4DEE5FD5-1FB8-4EB2-BB82-0F4FBB542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1083-4E0A-4CC2-9EA6-089432EE8E1E}" type="slidenum">
              <a:rPr lang="th-TH" smtClean="0"/>
              <a:pPr/>
              <a:t>18</a:t>
            </a:fld>
            <a:endParaRPr lang="th-TH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533B09C9-69E4-4571-B8ED-A6487966F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93" y="1636258"/>
            <a:ext cx="5654221" cy="5011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1D74CBF5-F094-44BA-93E9-C3C78FE9A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793" y="1636258"/>
            <a:ext cx="5744760" cy="5011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0298401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512</Words>
  <Application>Microsoft Office PowerPoint</Application>
  <PresentationFormat>แบบจอกว้าง</PresentationFormat>
  <Paragraphs>72</Paragraphs>
  <Slides>18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18</vt:i4>
      </vt:variant>
    </vt:vector>
  </HeadingPairs>
  <TitlesOfParts>
    <vt:vector size="22" baseType="lpstr">
      <vt:lpstr>Arial</vt:lpstr>
      <vt:lpstr>Calibri</vt:lpstr>
      <vt:lpstr>TH SarabunPSK</vt:lpstr>
      <vt:lpstr>ธีมของ Office</vt:lpstr>
      <vt:lpstr>การส่งผลงานวิชาการ เพื่อตีพิมพ์เผยแพร่ในวารสารวิชาการ</vt:lpstr>
      <vt:lpstr>ขั้นตอนการทำวิจัย (ทำผลงานวิชาการแล้วตีพิมพ์เผยแพร่)</vt:lpstr>
      <vt:lpstr>NCCIT+ IC2IT (https://nccit.net) http://www.thaiall.com/project/nccit07.htm</vt:lpstr>
      <vt:lpstr>วารสารการวัดผลการศึกษา มหาวิทยาลัยมหาสารคาม https://edu.msu.ac.th/jem/home/other4.php</vt:lpstr>
      <vt:lpstr>จริยธรรมการวิจัยในมนุษย์ ปกป้องกลุ่มผู้ถูกวิจัยทั้งสายสังคมและวิทย์สุขภาพ http://ohrs.nrct.go.th/e-learning</vt:lpstr>
      <vt:lpstr>อักขราวิสุทธิ์ http://plag.grad.chula.ac.th/</vt:lpstr>
      <vt:lpstr>ThaiLIS https://tdc.thailis.or.th/tdc/basic.php </vt:lpstr>
      <vt:lpstr>รายชื่อวารสารใน TCI http://www.kmutt.ac.th/jif/public_html/list%20journal.php </vt:lpstr>
      <vt:lpstr>ThaiJO https://www.tci-thaijo.org/ </vt:lpstr>
      <vt:lpstr>วารสารวิจัยมหาวิทยาลัยเวสเทิร์น มนุษยศาสตร์และสังคมศาสตร์ http://www.western.ac.th/westernnew/facultyofwestern/fac_page.php?mod=journal_human&amp;parentID=CAT0000000&amp;categoryID=CAT0000016</vt:lpstr>
      <vt:lpstr>การประชุมวิชาการและนำเสนอผลงานวิจัยระดับชาติ ม.เวสเทิร์น http://www.western.ac.th/westernnew/wtu-research/page.php?mod=Category&amp;parentID=CAT0000006&amp;categoryID=CAT0000014</vt:lpstr>
      <vt:lpstr>วารสารการพัฒนาชุมชนและคุณภาพชีวิต https://www.tci-thaijo.org/index.php/JCDLQ TCI กลุ่ม 1 Impact Factor 2560 = 0.889</vt:lpstr>
      <vt:lpstr>NCCIT : Call for paper https://nccit.net/paper-submission/ https://demo.nccit.net/wp-content/uploads/2016/05/CFP_NCCIT2019.pdf</vt:lpstr>
      <vt:lpstr>NCCIT 2015 รับ 183 ตอบรับ 118 คิดเป็นร้อยละ 64</vt:lpstr>
      <vt:lpstr>วารสารวิจัยเพื่อการพัฒนาเชิงพื้นที่ https://abcjournal.trf.or.th </vt:lpstr>
      <vt:lpstr>RESGAT http://110.78.21.247:8080/resgat/</vt:lpstr>
      <vt:lpstr>Impact factor คือ ค่าวัดความถี่ของการอ้างอิงบทความวารสารในแต่ละปี โดยเปรียบเทียบกับจำนวนบทความทั้งหมดที่ตีพิมพ์ในวารสารดังกล่าวในรอบ 2 ปี ที่ผ่านมา หรือหมายถึง ความถี่ที่บทความในวารสารนั้นจะได้รับการอ้างถึง หรือถูกนำไปใช้</vt:lpstr>
      <vt:lpstr>การทำผลงานเพื่อขอตำแหน่งทางวิชาการ (67 สไลด์) ศ.ดร.ประยุทธ อัครเอกฒาลิน มหาวิทยาลัยเทคโนโลยีพระจอมเกล้าพระนครเหนือ https://www.engineer.rmutt.ac.th/?wpfb_dl=20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แหล่งตีพิมพ์เผยแพร่</dc:title>
  <dc:creator>LAB</dc:creator>
  <cp:lastModifiedBy>LAB</cp:lastModifiedBy>
  <cp:revision>30</cp:revision>
  <dcterms:created xsi:type="dcterms:W3CDTF">2019-10-01T07:53:30Z</dcterms:created>
  <dcterms:modified xsi:type="dcterms:W3CDTF">2019-10-07T06:36:33Z</dcterms:modified>
</cp:coreProperties>
</file>