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9"/>
  </p:notesMasterIdLst>
  <p:handoutMasterIdLst>
    <p:handoutMasterId r:id="rId10"/>
  </p:handoutMasterIdLst>
  <p:sldIdLst>
    <p:sldId id="929" r:id="rId2"/>
    <p:sldId id="930" r:id="rId3"/>
    <p:sldId id="931" r:id="rId4"/>
    <p:sldId id="933" r:id="rId5"/>
    <p:sldId id="932" r:id="rId6"/>
    <p:sldId id="934" r:id="rId7"/>
    <p:sldId id="935" r:id="rId8"/>
  </p:sldIdLst>
  <p:sldSz cx="9144000" cy="6858000" type="screen4x3"/>
  <p:notesSz cx="6765925" cy="9867900"/>
  <p:defaultTextStyle>
    <a:defPPr>
      <a:defRPr lang="en-US"/>
    </a:defPPr>
    <a:lvl1pPr algn="l" rtl="0" eaLnBrk="0" fontAlgn="base" hangingPunct="0">
      <a:spcBef>
        <a:spcPct val="0"/>
      </a:spcBef>
      <a:spcAft>
        <a:spcPct val="0"/>
      </a:spcAft>
      <a:defRPr sz="2400" kern="1200">
        <a:solidFill>
          <a:schemeClr val="tx1"/>
        </a:solidFill>
        <a:latin typeface="Angsana New" pitchFamily="18" charset="-34"/>
        <a:ea typeface="+mn-ea"/>
        <a:cs typeface="Angsana New" pitchFamily="18" charset="-34"/>
      </a:defRPr>
    </a:lvl1pPr>
    <a:lvl2pPr marL="457200" algn="l" rtl="0" eaLnBrk="0" fontAlgn="base" hangingPunct="0">
      <a:spcBef>
        <a:spcPct val="0"/>
      </a:spcBef>
      <a:spcAft>
        <a:spcPct val="0"/>
      </a:spcAft>
      <a:defRPr sz="2400" kern="1200">
        <a:solidFill>
          <a:schemeClr val="tx1"/>
        </a:solidFill>
        <a:latin typeface="Angsana New" pitchFamily="18" charset="-34"/>
        <a:ea typeface="+mn-ea"/>
        <a:cs typeface="Angsana New" pitchFamily="18" charset="-34"/>
      </a:defRPr>
    </a:lvl2pPr>
    <a:lvl3pPr marL="914400" algn="l" rtl="0" eaLnBrk="0" fontAlgn="base" hangingPunct="0">
      <a:spcBef>
        <a:spcPct val="0"/>
      </a:spcBef>
      <a:spcAft>
        <a:spcPct val="0"/>
      </a:spcAft>
      <a:defRPr sz="2400" kern="1200">
        <a:solidFill>
          <a:schemeClr val="tx1"/>
        </a:solidFill>
        <a:latin typeface="Angsana New" pitchFamily="18" charset="-34"/>
        <a:ea typeface="+mn-ea"/>
        <a:cs typeface="Angsana New" pitchFamily="18" charset="-34"/>
      </a:defRPr>
    </a:lvl3pPr>
    <a:lvl4pPr marL="1371600" algn="l" rtl="0" eaLnBrk="0" fontAlgn="base" hangingPunct="0">
      <a:spcBef>
        <a:spcPct val="0"/>
      </a:spcBef>
      <a:spcAft>
        <a:spcPct val="0"/>
      </a:spcAft>
      <a:defRPr sz="2400" kern="1200">
        <a:solidFill>
          <a:schemeClr val="tx1"/>
        </a:solidFill>
        <a:latin typeface="Angsana New" pitchFamily="18" charset="-34"/>
        <a:ea typeface="+mn-ea"/>
        <a:cs typeface="Angsana New" pitchFamily="18" charset="-34"/>
      </a:defRPr>
    </a:lvl4pPr>
    <a:lvl5pPr marL="1828800" algn="l" rtl="0" eaLnBrk="0" fontAlgn="base" hangingPunct="0">
      <a:spcBef>
        <a:spcPct val="0"/>
      </a:spcBef>
      <a:spcAft>
        <a:spcPct val="0"/>
      </a:spcAft>
      <a:defRPr sz="2400" kern="1200">
        <a:solidFill>
          <a:schemeClr val="tx1"/>
        </a:solidFill>
        <a:latin typeface="Angsana New" pitchFamily="18" charset="-34"/>
        <a:ea typeface="+mn-ea"/>
        <a:cs typeface="Angsana New" pitchFamily="18" charset="-34"/>
      </a:defRPr>
    </a:lvl5pPr>
    <a:lvl6pPr marL="2286000" algn="l" defTabSz="914400" rtl="0" eaLnBrk="1" latinLnBrk="0" hangingPunct="1">
      <a:defRPr sz="2400" kern="1200">
        <a:solidFill>
          <a:schemeClr val="tx1"/>
        </a:solidFill>
        <a:latin typeface="Angsana New" pitchFamily="18" charset="-34"/>
        <a:ea typeface="+mn-ea"/>
        <a:cs typeface="Angsana New" pitchFamily="18" charset="-34"/>
      </a:defRPr>
    </a:lvl6pPr>
    <a:lvl7pPr marL="2743200" algn="l" defTabSz="914400" rtl="0" eaLnBrk="1" latinLnBrk="0" hangingPunct="1">
      <a:defRPr sz="2400" kern="1200">
        <a:solidFill>
          <a:schemeClr val="tx1"/>
        </a:solidFill>
        <a:latin typeface="Angsana New" pitchFamily="18" charset="-34"/>
        <a:ea typeface="+mn-ea"/>
        <a:cs typeface="Angsana New" pitchFamily="18" charset="-34"/>
      </a:defRPr>
    </a:lvl7pPr>
    <a:lvl8pPr marL="3200400" algn="l" defTabSz="914400" rtl="0" eaLnBrk="1" latinLnBrk="0" hangingPunct="1">
      <a:defRPr sz="2400" kern="1200">
        <a:solidFill>
          <a:schemeClr val="tx1"/>
        </a:solidFill>
        <a:latin typeface="Angsana New" pitchFamily="18" charset="-34"/>
        <a:ea typeface="+mn-ea"/>
        <a:cs typeface="Angsana New" pitchFamily="18" charset="-34"/>
      </a:defRPr>
    </a:lvl8pPr>
    <a:lvl9pPr marL="3657600" algn="l" defTabSz="914400" rtl="0" eaLnBrk="1" latinLnBrk="0" hangingPunct="1">
      <a:defRPr sz="2400" kern="1200">
        <a:solidFill>
          <a:schemeClr val="tx1"/>
        </a:solidFill>
        <a:latin typeface="Angsana New" pitchFamily="18" charset="-34"/>
        <a:ea typeface="+mn-ea"/>
        <a:cs typeface="Angsana New" pitchFamily="18" charset="-3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FF0000"/>
    <a:srgbClr val="99CCFF"/>
    <a:srgbClr val="3399FF"/>
    <a:srgbClr val="3366FF"/>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824" autoAdjust="0"/>
  </p:normalViewPr>
  <p:slideViewPr>
    <p:cSldViewPr>
      <p:cViewPr>
        <p:scale>
          <a:sx n="75" d="100"/>
          <a:sy n="75" d="100"/>
        </p:scale>
        <p:origin x="-3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4274" name="Rectangle 2"/>
          <p:cNvSpPr>
            <a:spLocks noGrp="1" noChangeArrowheads="1"/>
          </p:cNvSpPr>
          <p:nvPr>
            <p:ph type="hdr" sz="quarter"/>
          </p:nvPr>
        </p:nvSpPr>
        <p:spPr bwMode="auto">
          <a:xfrm>
            <a:off x="0" y="0"/>
            <a:ext cx="29321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694275" name="Rectangle 3"/>
          <p:cNvSpPr>
            <a:spLocks noGrp="1" noChangeArrowheads="1"/>
          </p:cNvSpPr>
          <p:nvPr>
            <p:ph type="dt" sz="quarter" idx="1"/>
          </p:nvPr>
        </p:nvSpPr>
        <p:spPr bwMode="auto">
          <a:xfrm>
            <a:off x="3833813" y="0"/>
            <a:ext cx="29321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694276" name="Rectangle 4"/>
          <p:cNvSpPr>
            <a:spLocks noGrp="1" noChangeArrowheads="1"/>
          </p:cNvSpPr>
          <p:nvPr>
            <p:ph type="ftr" sz="quarter" idx="2"/>
          </p:nvPr>
        </p:nvSpPr>
        <p:spPr bwMode="auto">
          <a:xfrm>
            <a:off x="0" y="9374188"/>
            <a:ext cx="29321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694277" name="Rectangle 5"/>
          <p:cNvSpPr>
            <a:spLocks noGrp="1" noChangeArrowheads="1"/>
          </p:cNvSpPr>
          <p:nvPr>
            <p:ph type="sldNum" sz="quarter" idx="3"/>
          </p:nvPr>
        </p:nvSpPr>
        <p:spPr bwMode="auto">
          <a:xfrm>
            <a:off x="3833813" y="9374188"/>
            <a:ext cx="29321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C38B0DE-0062-4B93-ADD2-CC2B3B5957D6}" type="slidenum">
              <a:rPr lang="en-US"/>
              <a:pPr>
                <a:defRPr/>
              </a:pPr>
              <a:t>‹#›</a:t>
            </a:fld>
            <a:endParaRPr lang="en-US"/>
          </a:p>
        </p:txBody>
      </p:sp>
    </p:spTree>
    <p:extLst>
      <p:ext uri="{BB962C8B-B14F-4D97-AF65-F5344CB8AC3E}">
        <p14:creationId xmlns:p14="http://schemas.microsoft.com/office/powerpoint/2010/main" val="755986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321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800" smtClean="0"/>
            </a:lvl1pPr>
          </a:lstStyle>
          <a:p>
            <a:pPr>
              <a:defRPr/>
            </a:pPr>
            <a:endParaRPr lang="th-TH"/>
          </a:p>
        </p:txBody>
      </p:sp>
      <p:sp>
        <p:nvSpPr>
          <p:cNvPr id="21507" name="Rectangle 3"/>
          <p:cNvSpPr>
            <a:spLocks noGrp="1" noChangeArrowheads="1"/>
          </p:cNvSpPr>
          <p:nvPr>
            <p:ph type="dt" idx="1"/>
          </p:nvPr>
        </p:nvSpPr>
        <p:spPr bwMode="auto">
          <a:xfrm>
            <a:off x="3833813" y="0"/>
            <a:ext cx="29321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00" smtClean="0"/>
            </a:lvl1pPr>
          </a:lstStyle>
          <a:p>
            <a:pPr>
              <a:defRPr/>
            </a:pPr>
            <a:endParaRPr lang="th-TH"/>
          </a:p>
        </p:txBody>
      </p:sp>
      <p:sp>
        <p:nvSpPr>
          <p:cNvPr id="48132" name="Rectangle 4"/>
          <p:cNvSpPr>
            <a:spLocks noGrp="1" noRot="1" noChangeAspect="1" noChangeArrowheads="1" noTextEdit="1"/>
          </p:cNvSpPr>
          <p:nvPr>
            <p:ph type="sldImg" idx="2"/>
          </p:nvPr>
        </p:nvSpPr>
        <p:spPr bwMode="auto">
          <a:xfrm>
            <a:off x="915988" y="739775"/>
            <a:ext cx="4933950"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01700" y="4687888"/>
            <a:ext cx="4962525" cy="444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h-TH" noProof="0" smtClean="0"/>
              <a:t>คลิกเพื่อแก้ไขลักษณะข้อความหลัก</a:t>
            </a:r>
          </a:p>
          <a:p>
            <a:pPr lvl="1"/>
            <a:r>
              <a:rPr lang="th-TH" noProof="0" smtClean="0"/>
              <a:t>ระดับสอง</a:t>
            </a:r>
          </a:p>
          <a:p>
            <a:pPr lvl="2"/>
            <a:r>
              <a:rPr lang="th-TH" noProof="0" smtClean="0"/>
              <a:t>ระดับสาม</a:t>
            </a:r>
          </a:p>
          <a:p>
            <a:pPr lvl="3"/>
            <a:r>
              <a:rPr lang="th-TH" noProof="0" smtClean="0"/>
              <a:t>ระดับสี่</a:t>
            </a:r>
          </a:p>
          <a:p>
            <a:pPr lvl="4"/>
            <a:r>
              <a:rPr lang="th-TH" noProof="0" smtClean="0"/>
              <a:t>ระดับห้า</a:t>
            </a:r>
          </a:p>
        </p:txBody>
      </p:sp>
      <p:sp>
        <p:nvSpPr>
          <p:cNvPr id="21510" name="Rectangle 6"/>
          <p:cNvSpPr>
            <a:spLocks noGrp="1" noChangeArrowheads="1"/>
          </p:cNvSpPr>
          <p:nvPr>
            <p:ph type="ftr" sz="quarter" idx="4"/>
          </p:nvPr>
        </p:nvSpPr>
        <p:spPr bwMode="auto">
          <a:xfrm>
            <a:off x="0" y="9374188"/>
            <a:ext cx="29321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800" smtClean="0"/>
            </a:lvl1pPr>
          </a:lstStyle>
          <a:p>
            <a:pPr>
              <a:defRPr/>
            </a:pPr>
            <a:endParaRPr lang="th-TH"/>
          </a:p>
        </p:txBody>
      </p:sp>
      <p:sp>
        <p:nvSpPr>
          <p:cNvPr id="21511" name="Rectangle 7"/>
          <p:cNvSpPr>
            <a:spLocks noGrp="1" noChangeArrowheads="1"/>
          </p:cNvSpPr>
          <p:nvPr>
            <p:ph type="sldNum" sz="quarter" idx="5"/>
          </p:nvPr>
        </p:nvSpPr>
        <p:spPr bwMode="auto">
          <a:xfrm>
            <a:off x="3833813" y="9374188"/>
            <a:ext cx="29321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800" smtClean="0"/>
            </a:lvl1pPr>
          </a:lstStyle>
          <a:p>
            <a:pPr>
              <a:defRPr/>
            </a:pPr>
            <a:fld id="{EF0207CB-FB3B-4159-9C7E-B4B466B12E33}" type="slidenum">
              <a:rPr lang="en-US"/>
              <a:pPr>
                <a:defRPr/>
              </a:pPr>
              <a:t>‹#›</a:t>
            </a:fld>
            <a:endParaRPr lang="th-TH"/>
          </a:p>
        </p:txBody>
      </p:sp>
    </p:spTree>
    <p:extLst>
      <p:ext uri="{BB962C8B-B14F-4D97-AF65-F5344CB8AC3E}">
        <p14:creationId xmlns:p14="http://schemas.microsoft.com/office/powerpoint/2010/main" val="25868576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ngsana New" pitchFamily="18" charset="-34"/>
        <a:ea typeface="+mn-ea"/>
        <a:cs typeface="+mn-cs"/>
      </a:defRPr>
    </a:lvl1pPr>
    <a:lvl2pPr marL="457200" algn="l" rtl="0" eaLnBrk="0" fontAlgn="base" hangingPunct="0">
      <a:spcBef>
        <a:spcPct val="30000"/>
      </a:spcBef>
      <a:spcAft>
        <a:spcPct val="0"/>
      </a:spcAft>
      <a:defRPr kumimoji="1" sz="1200" kern="1200">
        <a:solidFill>
          <a:schemeClr val="tx1"/>
        </a:solidFill>
        <a:latin typeface="Angsana New" pitchFamily="18" charset="-34"/>
        <a:ea typeface="+mn-ea"/>
        <a:cs typeface="+mn-cs"/>
      </a:defRPr>
    </a:lvl2pPr>
    <a:lvl3pPr marL="914400" algn="l" rtl="0" eaLnBrk="0" fontAlgn="base" hangingPunct="0">
      <a:spcBef>
        <a:spcPct val="30000"/>
      </a:spcBef>
      <a:spcAft>
        <a:spcPct val="0"/>
      </a:spcAft>
      <a:defRPr kumimoji="1" sz="1200" kern="1200">
        <a:solidFill>
          <a:schemeClr val="tx1"/>
        </a:solidFill>
        <a:latin typeface="Angsana New" pitchFamily="18" charset="-34"/>
        <a:ea typeface="+mn-ea"/>
        <a:cs typeface="+mn-cs"/>
      </a:defRPr>
    </a:lvl3pPr>
    <a:lvl4pPr marL="1371600" algn="l" rtl="0" eaLnBrk="0" fontAlgn="base" hangingPunct="0">
      <a:spcBef>
        <a:spcPct val="30000"/>
      </a:spcBef>
      <a:spcAft>
        <a:spcPct val="0"/>
      </a:spcAft>
      <a:defRPr kumimoji="1" sz="1200" kern="1200">
        <a:solidFill>
          <a:schemeClr val="tx1"/>
        </a:solidFill>
        <a:latin typeface="Angsana New" pitchFamily="18" charset="-34"/>
        <a:ea typeface="+mn-ea"/>
        <a:cs typeface="+mn-cs"/>
      </a:defRPr>
    </a:lvl4pPr>
    <a:lvl5pPr marL="1828800" algn="l" rtl="0" eaLnBrk="0" fontAlgn="base" hangingPunct="0">
      <a:spcBef>
        <a:spcPct val="30000"/>
      </a:spcBef>
      <a:spcAft>
        <a:spcPct val="0"/>
      </a:spcAft>
      <a:defRPr kumimoji="1" sz="1200" kern="1200">
        <a:solidFill>
          <a:schemeClr val="tx1"/>
        </a:solidFill>
        <a:latin typeface="Angsana New" pitchFamily="18" charset="-34"/>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www.p21.org/overview/skills-framework/61" TargetMode="External"/><Relationship Id="rId13" Type="http://schemas.openxmlformats.org/officeDocument/2006/relationships/hyperlink" Target="http://www.p21.org/overview/skills-framework/351" TargetMode="External"/><Relationship Id="rId3" Type="http://schemas.openxmlformats.org/officeDocument/2006/relationships/hyperlink" Target="http://www.p21.org/overview/skills-framework/57" TargetMode="External"/><Relationship Id="rId7" Type="http://schemas.openxmlformats.org/officeDocument/2006/relationships/hyperlink" Target="http://www.p21.org/overview/skills-framework/261" TargetMode="External"/><Relationship Id="rId12" Type="http://schemas.openxmlformats.org/officeDocument/2006/relationships/hyperlink" Target="http://www.p21.org/overview/skills-framework/266" TargetMode="External"/><Relationship Id="rId17" Type="http://schemas.openxmlformats.org/officeDocument/2006/relationships/hyperlink" Target="http://www.p21.org/overview/skills-framework/354" TargetMode="External"/><Relationship Id="rId2" Type="http://schemas.openxmlformats.org/officeDocument/2006/relationships/slide" Target="../slides/slide2.xml"/><Relationship Id="rId16" Type="http://schemas.openxmlformats.org/officeDocument/2006/relationships/hyperlink" Target="http://www.p21.org/overview/skills-framework/831" TargetMode="External"/><Relationship Id="rId1" Type="http://schemas.openxmlformats.org/officeDocument/2006/relationships/notesMaster" Target="../notesMasters/notesMaster1.xml"/><Relationship Id="rId6" Type="http://schemas.openxmlformats.org/officeDocument/2006/relationships/hyperlink" Target="http://www.p21.org/overview/skills-framework/260" TargetMode="External"/><Relationship Id="rId11" Type="http://schemas.openxmlformats.org/officeDocument/2006/relationships/hyperlink" Target="http://www.p21.org/overview/skills-framework/350" TargetMode="External"/><Relationship Id="rId5" Type="http://schemas.openxmlformats.org/officeDocument/2006/relationships/hyperlink" Target="http://www.p21.org/overview/skills-framework/262" TargetMode="External"/><Relationship Id="rId15" Type="http://schemas.openxmlformats.org/officeDocument/2006/relationships/hyperlink" Target="http://www.p21.org/overview/skills-framework/352" TargetMode="External"/><Relationship Id="rId10" Type="http://schemas.openxmlformats.org/officeDocument/2006/relationships/hyperlink" Target="http://www.p21.org/overview/skills-framework/349" TargetMode="External"/><Relationship Id="rId4" Type="http://schemas.openxmlformats.org/officeDocument/2006/relationships/hyperlink" Target="http://www.p21.org/overview/skills-framework/60" TargetMode="External"/><Relationship Id="rId9" Type="http://schemas.openxmlformats.org/officeDocument/2006/relationships/hyperlink" Target="http://www.p21.org/overview/skills-framework/264" TargetMode="External"/><Relationship Id="rId14" Type="http://schemas.openxmlformats.org/officeDocument/2006/relationships/hyperlink" Target="http://www.p21.org/overview/skills-framework/2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Reference : http://www.thaiall.com/php/training49.htm</a:t>
            </a:r>
          </a:p>
        </p:txBody>
      </p:sp>
      <p:sp>
        <p:nvSpPr>
          <p:cNvPr id="4" name="Slide Number Placeholder 3"/>
          <p:cNvSpPr>
            <a:spLocks noGrp="1"/>
          </p:cNvSpPr>
          <p:nvPr>
            <p:ph type="sldNum" sz="quarter" idx="10"/>
          </p:nvPr>
        </p:nvSpPr>
        <p:spPr/>
        <p:txBody>
          <a:bodyPr/>
          <a:lstStyle/>
          <a:p>
            <a:pPr>
              <a:defRPr/>
            </a:pPr>
            <a:fld id="{EF0207CB-FB3B-4159-9C7E-B4B466B12E33}" type="slidenum">
              <a:rPr lang="en-US" smtClean="0"/>
              <a:pPr>
                <a:defRPr/>
              </a:pPr>
              <a:t>1</a:t>
            </a:fld>
            <a:endParaRPr lang="th-TH"/>
          </a:p>
        </p:txBody>
      </p:sp>
    </p:spTree>
    <p:extLst>
      <p:ext uri="{BB962C8B-B14F-4D97-AF65-F5344CB8AC3E}">
        <p14:creationId xmlns:p14="http://schemas.microsoft.com/office/powerpoint/2010/main" val="3951816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Twenty-First Century Student Outcomes</a:t>
            </a:r>
          </a:p>
          <a:p>
            <a:r>
              <a:rPr lang="en-US" b="1" dirty="0" smtClean="0"/>
              <a:t>1. </a:t>
            </a:r>
            <a:r>
              <a:rPr lang="en-US" b="1" dirty="0" smtClean="0">
                <a:hlinkClick r:id="rId3"/>
              </a:rPr>
              <a:t>Core Subjects and 21st Century Themes</a:t>
            </a:r>
            <a:r>
              <a:rPr lang="en-US" dirty="0" smtClean="0">
                <a:hlinkClick r:id="rId3"/>
              </a:rPr>
              <a:t/>
            </a:r>
            <a:br>
              <a:rPr lang="en-US" dirty="0" smtClean="0">
                <a:hlinkClick r:id="rId3"/>
              </a:rPr>
            </a:br>
            <a:endParaRPr lang="en-US" dirty="0" smtClean="0"/>
          </a:p>
          <a:p>
            <a:r>
              <a:rPr lang="en-US" b="1" dirty="0" smtClean="0"/>
              <a:t>2. </a:t>
            </a:r>
            <a:r>
              <a:rPr lang="en-US" b="1" dirty="0" smtClean="0">
                <a:hlinkClick r:id="rId4"/>
              </a:rPr>
              <a:t>Learning and Innovation Skills</a:t>
            </a:r>
            <a:r>
              <a:rPr lang="en-US" dirty="0" smtClean="0"/>
              <a:t> </a:t>
            </a:r>
          </a:p>
          <a:p>
            <a:r>
              <a:rPr lang="en-US" dirty="0" smtClean="0">
                <a:hlinkClick r:id="rId5"/>
              </a:rPr>
              <a:t>Creativity and Innovation </a:t>
            </a:r>
            <a:endParaRPr lang="en-US" dirty="0" smtClean="0"/>
          </a:p>
          <a:p>
            <a:r>
              <a:rPr lang="en-US" dirty="0" smtClean="0">
                <a:hlinkClick r:id="rId6"/>
              </a:rPr>
              <a:t>Critical Thinking and Problem Solving </a:t>
            </a:r>
            <a:endParaRPr lang="en-US" dirty="0" smtClean="0"/>
          </a:p>
          <a:p>
            <a:r>
              <a:rPr lang="en-US" dirty="0" smtClean="0">
                <a:hlinkClick r:id="rId7"/>
              </a:rPr>
              <a:t>Communication and Collaboration </a:t>
            </a:r>
            <a:endParaRPr lang="en-US" dirty="0" smtClean="0"/>
          </a:p>
          <a:p>
            <a:r>
              <a:rPr lang="en-US" b="1" dirty="0" smtClean="0"/>
              <a:t>3. </a:t>
            </a:r>
            <a:r>
              <a:rPr lang="en-US" b="1" dirty="0" smtClean="0">
                <a:hlinkClick r:id="rId8"/>
              </a:rPr>
              <a:t>Information, Media and Technology Skills</a:t>
            </a:r>
            <a:endParaRPr lang="en-US" dirty="0" smtClean="0"/>
          </a:p>
          <a:p>
            <a:r>
              <a:rPr lang="en-US" dirty="0" smtClean="0">
                <a:hlinkClick r:id="rId9"/>
              </a:rPr>
              <a:t>Information Literacy</a:t>
            </a:r>
            <a:endParaRPr lang="en-US" dirty="0" smtClean="0"/>
          </a:p>
          <a:p>
            <a:r>
              <a:rPr lang="en-US" dirty="0" smtClean="0">
                <a:hlinkClick r:id="rId10"/>
              </a:rPr>
              <a:t>Media Literacy</a:t>
            </a:r>
            <a:endParaRPr lang="en-US" dirty="0" smtClean="0"/>
          </a:p>
          <a:p>
            <a:r>
              <a:rPr lang="en-US" dirty="0" smtClean="0">
                <a:hlinkClick r:id="rId11"/>
              </a:rPr>
              <a:t>ICT Literacy</a:t>
            </a:r>
            <a:endParaRPr lang="en-US" dirty="0" smtClean="0"/>
          </a:p>
          <a:p>
            <a:r>
              <a:rPr lang="en-US" b="1" dirty="0" smtClean="0"/>
              <a:t>4. </a:t>
            </a:r>
            <a:r>
              <a:rPr lang="en-US" b="1" dirty="0" smtClean="0">
                <a:hlinkClick r:id="rId12"/>
              </a:rPr>
              <a:t>Life and Career Skills</a:t>
            </a:r>
            <a:r>
              <a:rPr lang="en-US" dirty="0" smtClean="0"/>
              <a:t> </a:t>
            </a:r>
          </a:p>
          <a:p>
            <a:endParaRPr lang="en-US" dirty="0" smtClean="0"/>
          </a:p>
          <a:p>
            <a:r>
              <a:rPr lang="en-US" dirty="0" smtClean="0"/>
              <a:t>Support Systems</a:t>
            </a:r>
          </a:p>
          <a:p>
            <a:r>
              <a:rPr lang="en-US" b="1" dirty="0" smtClean="0"/>
              <a:t>1. </a:t>
            </a:r>
            <a:r>
              <a:rPr lang="en-US" b="1" dirty="0" smtClean="0">
                <a:hlinkClick r:id="rId13"/>
              </a:rPr>
              <a:t>Twenty-First Century Standards</a:t>
            </a:r>
            <a:r>
              <a:rPr lang="en-US" b="1" dirty="0" smtClean="0"/>
              <a:t> </a:t>
            </a:r>
            <a:endParaRPr lang="en-US" dirty="0" smtClean="0"/>
          </a:p>
          <a:p>
            <a:r>
              <a:rPr lang="en-US" b="1" dirty="0" smtClean="0"/>
              <a:t>2. </a:t>
            </a:r>
            <a:r>
              <a:rPr lang="en-US" b="1" dirty="0" smtClean="0">
                <a:hlinkClick r:id="rId14"/>
              </a:rPr>
              <a:t>Assessment of 21st Century Skills</a:t>
            </a:r>
            <a:r>
              <a:rPr lang="en-US" b="1" dirty="0" smtClean="0"/>
              <a:t> </a:t>
            </a:r>
            <a:endParaRPr lang="en-US" dirty="0" smtClean="0"/>
          </a:p>
          <a:p>
            <a:r>
              <a:rPr lang="en-US" b="1" dirty="0" smtClean="0"/>
              <a:t>3. </a:t>
            </a:r>
            <a:r>
              <a:rPr lang="en-US" b="1" dirty="0" smtClean="0">
                <a:hlinkClick r:id="rId15"/>
              </a:rPr>
              <a:t>Twenty-First Century Curriculum and Instruction</a:t>
            </a:r>
            <a:r>
              <a:rPr lang="en-US" b="1" dirty="0" smtClean="0"/>
              <a:t> </a:t>
            </a:r>
            <a:endParaRPr lang="en-US" dirty="0" smtClean="0"/>
          </a:p>
          <a:p>
            <a:r>
              <a:rPr lang="en-US" b="1" dirty="0" smtClean="0"/>
              <a:t>4. </a:t>
            </a:r>
            <a:r>
              <a:rPr lang="en-US" b="1" dirty="0" smtClean="0">
                <a:hlinkClick r:id="rId16"/>
              </a:rPr>
              <a:t>Twenty-First Century Professional Development </a:t>
            </a:r>
            <a:endParaRPr lang="en-US" dirty="0" smtClean="0"/>
          </a:p>
          <a:p>
            <a:r>
              <a:rPr lang="en-US" b="1" dirty="0" smtClean="0"/>
              <a:t>5. </a:t>
            </a:r>
            <a:r>
              <a:rPr lang="en-US" b="1" dirty="0" smtClean="0">
                <a:hlinkClick r:id="rId17"/>
              </a:rPr>
              <a:t>Twenty-First Century Learning Environments</a:t>
            </a:r>
            <a:r>
              <a:rPr lang="en-US" b="1"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F0207CB-FB3B-4159-9C7E-B4B466B12E33}" type="slidenum">
              <a:rPr lang="en-US" smtClean="0"/>
              <a:pPr>
                <a:defRPr/>
              </a:pPr>
              <a:t>2</a:t>
            </a:fld>
            <a:endParaRPr lang="th-TH"/>
          </a:p>
        </p:txBody>
      </p:sp>
    </p:spTree>
    <p:extLst>
      <p:ext uri="{BB962C8B-B14F-4D97-AF65-F5344CB8AC3E}">
        <p14:creationId xmlns:p14="http://schemas.microsoft.com/office/powerpoint/2010/main" val="168227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http://www.thaiall.com/article/internet.htm </a:t>
            </a:r>
          </a:p>
          <a:p>
            <a:r>
              <a:rPr lang="en-US" dirty="0" smtClean="0"/>
              <a:t>Arpanet : The Internet as you know it today, and through which you are accessing this information, had its beginnings in the late 1960s as the "ARPANET". Started by the U.S. Department of Defense Advanced Research Projects Agency (now DARPA), the entire network consisted of just four computers linked together from different sites to conduct research in wide-area networking. SRI, then known as the Stanford Research Institute, hosted one of the original four network nodes, along with the University of California, Los Angeles (UCLA), the University of California, Santa Barbara (UCSB), and the University of Utah. The very first transmission on the ARPANET, on 29th October 1969, was from UCLA to SRI. </a:t>
            </a:r>
            <a:endParaRPr lang="en-US" dirty="0"/>
          </a:p>
        </p:txBody>
      </p:sp>
      <p:sp>
        <p:nvSpPr>
          <p:cNvPr id="4" name="Slide Number Placeholder 3"/>
          <p:cNvSpPr>
            <a:spLocks noGrp="1"/>
          </p:cNvSpPr>
          <p:nvPr>
            <p:ph type="sldNum" sz="quarter" idx="10"/>
          </p:nvPr>
        </p:nvSpPr>
        <p:spPr/>
        <p:txBody>
          <a:bodyPr/>
          <a:lstStyle/>
          <a:p>
            <a:pPr>
              <a:defRPr/>
            </a:pPr>
            <a:fld id="{EF0207CB-FB3B-4159-9C7E-B4B466B12E33}" type="slidenum">
              <a:rPr lang="en-US" smtClean="0"/>
              <a:pPr>
                <a:defRPr/>
              </a:pPr>
              <a:t>3</a:t>
            </a:fld>
            <a:endParaRPr lang="th-TH"/>
          </a:p>
        </p:txBody>
      </p:sp>
    </p:spTree>
    <p:extLst>
      <p:ext uri="{BB962C8B-B14F-4D97-AF65-F5344CB8AC3E}">
        <p14:creationId xmlns:p14="http://schemas.microsoft.com/office/powerpoint/2010/main" val="382110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http://en.wikipedia.org/wiki/Web_server</a:t>
            </a:r>
            <a:endParaRPr lang="en-US" dirty="0"/>
          </a:p>
        </p:txBody>
      </p:sp>
      <p:sp>
        <p:nvSpPr>
          <p:cNvPr id="4" name="Slide Number Placeholder 3"/>
          <p:cNvSpPr>
            <a:spLocks noGrp="1"/>
          </p:cNvSpPr>
          <p:nvPr>
            <p:ph type="sldNum" sz="quarter" idx="10"/>
          </p:nvPr>
        </p:nvSpPr>
        <p:spPr/>
        <p:txBody>
          <a:bodyPr/>
          <a:lstStyle/>
          <a:p>
            <a:pPr>
              <a:defRPr/>
            </a:pPr>
            <a:fld id="{EF0207CB-FB3B-4159-9C7E-B4B466B12E33}" type="slidenum">
              <a:rPr lang="en-US" smtClean="0"/>
              <a:pPr>
                <a:defRPr/>
              </a:pPr>
              <a:t>4</a:t>
            </a:fld>
            <a:endParaRPr lang="th-TH"/>
          </a:p>
        </p:txBody>
      </p:sp>
    </p:spTree>
    <p:extLst>
      <p:ext uri="{BB962C8B-B14F-4D97-AF65-F5344CB8AC3E}">
        <p14:creationId xmlns:p14="http://schemas.microsoft.com/office/powerpoint/2010/main" val="273782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http://www.thaiall.com/article/internet.htm</a:t>
            </a:r>
            <a:endParaRPr lang="en-US" dirty="0"/>
          </a:p>
        </p:txBody>
      </p:sp>
      <p:sp>
        <p:nvSpPr>
          <p:cNvPr id="4" name="Slide Number Placeholder 3"/>
          <p:cNvSpPr>
            <a:spLocks noGrp="1"/>
          </p:cNvSpPr>
          <p:nvPr>
            <p:ph type="sldNum" sz="quarter" idx="10"/>
          </p:nvPr>
        </p:nvSpPr>
        <p:spPr/>
        <p:txBody>
          <a:bodyPr/>
          <a:lstStyle/>
          <a:p>
            <a:pPr>
              <a:defRPr/>
            </a:pPr>
            <a:fld id="{EF0207CB-FB3B-4159-9C7E-B4B466B12E33}" type="slidenum">
              <a:rPr lang="en-US" smtClean="0"/>
              <a:pPr>
                <a:defRPr/>
              </a:pPr>
              <a:t>5</a:t>
            </a:fld>
            <a:endParaRPr lang="th-TH"/>
          </a:p>
        </p:txBody>
      </p:sp>
    </p:spTree>
    <p:extLst>
      <p:ext uri="{BB962C8B-B14F-4D97-AF65-F5344CB8AC3E}">
        <p14:creationId xmlns:p14="http://schemas.microsoft.com/office/powerpoint/2010/main" val="1701498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0"/>
            <a:ext cx="7721600" cy="1143000"/>
          </a:xfrm>
          <a:noFill/>
          <a:ln>
            <a:noFill/>
          </a:ln>
        </p:spPr>
        <p:txBody>
          <a:bodyPr vert="horz" wrap="square" lIns="91440" tIns="45720" rIns="91440" bIns="45720" numCol="1" anchor="t" anchorCtr="0" compatLnSpc="1">
            <a:prstTxWarp prst="textNoShape">
              <a:avLst/>
            </a:prstTxWarp>
          </a:bodyPr>
          <a:lstStyle>
            <a:lvl1pPr>
              <a:defRPr lang="en-US" noProof="0" smtClean="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2133600" y="3886200"/>
            <a:ext cx="6400800" cy="1771650"/>
          </a:xfrm>
        </p:spPr>
        <p:txBody>
          <a:bodyPr/>
          <a:lstStyle>
            <a:lvl1pPr marL="0" indent="0">
              <a:buFont typeface="Wingdings" pitchFamily="2" charset="2"/>
              <a:buNone/>
              <a:defRPr/>
            </a:lvl1pPr>
          </a:lstStyle>
          <a:p>
            <a:pPr lvl="0"/>
            <a:r>
              <a:rPr lang="en-US" noProof="0" smtClean="0"/>
              <a:t>Click to edit Master subtitle style</a:t>
            </a:r>
          </a:p>
        </p:txBody>
      </p:sp>
      <p:sp>
        <p:nvSpPr>
          <p:cNvPr id="4" name="Rectangle 4"/>
          <p:cNvSpPr>
            <a:spLocks noGrp="1" noChangeArrowheads="1"/>
          </p:cNvSpPr>
          <p:nvPr>
            <p:ph type="dt" sz="half" idx="10"/>
          </p:nvPr>
        </p:nvSpPr>
        <p:spPr>
          <a:xfrm>
            <a:off x="711200" y="6229350"/>
            <a:ext cx="1930400" cy="514350"/>
          </a:xfrm>
        </p:spPr>
        <p:txBody>
          <a:bodyPr/>
          <a:lstStyle>
            <a:lvl1pPr>
              <a:defRPr smtClean="0">
                <a:solidFill>
                  <a:srgbClr val="5E574E"/>
                </a:solidFill>
              </a:defRPr>
            </a:lvl1pPr>
          </a:lstStyle>
          <a:p>
            <a:pPr>
              <a:defRPr/>
            </a:pPr>
            <a:endParaRPr lang="en-US"/>
          </a:p>
        </p:txBody>
      </p:sp>
      <p:sp>
        <p:nvSpPr>
          <p:cNvPr id="5" name="Rectangle 5"/>
          <p:cNvSpPr>
            <a:spLocks noGrp="1" noChangeArrowheads="1"/>
          </p:cNvSpPr>
          <p:nvPr>
            <p:ph type="ftr" sz="quarter" idx="11"/>
          </p:nvPr>
        </p:nvSpPr>
        <p:spPr>
          <a:xfrm>
            <a:off x="3149600" y="6229350"/>
            <a:ext cx="2844800" cy="514350"/>
          </a:xfrm>
        </p:spPr>
        <p:txBody>
          <a:bodyPr/>
          <a:lstStyle>
            <a:lvl1pPr>
              <a:defRPr smtClean="0">
                <a:solidFill>
                  <a:srgbClr val="5E574E"/>
                </a:solidFill>
              </a:defRPr>
            </a:lvl1pPr>
          </a:lstStyle>
          <a:p>
            <a:pPr>
              <a:defRPr/>
            </a:pPr>
            <a:endParaRPr lang="en-US"/>
          </a:p>
        </p:txBody>
      </p:sp>
      <p:sp>
        <p:nvSpPr>
          <p:cNvPr id="6" name="Rectangle 6"/>
          <p:cNvSpPr>
            <a:spLocks noGrp="1" noChangeArrowheads="1"/>
          </p:cNvSpPr>
          <p:nvPr>
            <p:ph type="sldNum" sz="quarter" idx="12"/>
          </p:nvPr>
        </p:nvSpPr>
        <p:spPr bwMode="auto">
          <a:xfrm>
            <a:off x="6604000" y="6229350"/>
            <a:ext cx="1828800" cy="5143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50000"/>
              </a:spcBef>
              <a:defRPr sz="1400" smtClean="0">
                <a:solidFill>
                  <a:srgbClr val="5E574E"/>
                </a:solidFill>
              </a:defRPr>
            </a:lvl1pPr>
          </a:lstStyle>
          <a:p>
            <a:pPr>
              <a:defRPr/>
            </a:pPr>
            <a:fld id="{FC6BA021-BED3-4B15-95A2-326ADB9F9D04}" type="slidenum">
              <a:rPr lang="en-US"/>
              <a:pPr>
                <a:defRPr/>
              </a:pPr>
              <a:t>‹#›</a:t>
            </a:fld>
            <a:endParaRPr lang="en-US"/>
          </a:p>
        </p:txBody>
      </p:sp>
    </p:spTree>
    <p:extLst>
      <p:ext uri="{BB962C8B-B14F-4D97-AF65-F5344CB8AC3E}">
        <p14:creationId xmlns:p14="http://schemas.microsoft.com/office/powerpoint/2010/main" val="405117099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772400" cy="1143000"/>
          </a:xfrm>
        </p:spPr>
        <p:txBody>
          <a:bodyPr anchor="t" anchorCtr="0"/>
          <a:lstStyle/>
          <a:p>
            <a:r>
              <a:rPr lang="en-US" smtClean="0"/>
              <a:t>Click to edit Master title style</a:t>
            </a:r>
            <a:endParaRPr lang="en-US"/>
          </a:p>
        </p:txBody>
      </p:sp>
      <p:sp>
        <p:nvSpPr>
          <p:cNvPr id="3" name="Content Placeholder 2"/>
          <p:cNvSpPr>
            <a:spLocks noGrp="1"/>
          </p:cNvSpPr>
          <p:nvPr>
            <p:ph idx="1"/>
          </p:nvPr>
        </p:nvSpPr>
        <p:spPr/>
        <p:txBody>
          <a:bodyPr/>
          <a:lstStyle>
            <a:lvl1pPr>
              <a:defRPr baseline="0">
                <a:cs typeface="Angsana New" pitchFamily="18" charset="-34"/>
              </a:defRPr>
            </a:lvl1pPr>
            <a:lvl2pPr>
              <a:defRPr baseline="0">
                <a:cs typeface="Angsana New" pitchFamily="18" charset="-34"/>
              </a:defRPr>
            </a:lvl2pPr>
            <a:lvl3pPr>
              <a:defRPr baseline="0">
                <a:cs typeface="Angsana New" pitchFamily="18" charset="-34"/>
              </a:defRPr>
            </a:lvl3pPr>
            <a:lvl4pPr>
              <a:defRPr baseline="0">
                <a:cs typeface="Angsana New" pitchFamily="18" charset="-34"/>
              </a:defRPr>
            </a:lvl4pPr>
            <a:lvl5pPr>
              <a:defRPr baseline="0">
                <a:cs typeface="Angsana New" pitchFamily="18" charset="-34"/>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7516860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772400" cy="1143000"/>
          </a:xfrm>
        </p:spPr>
        <p:txBody>
          <a:bodyPr anchor="t" anchorCtr="0"/>
          <a:lstStyle/>
          <a:p>
            <a:r>
              <a:rPr lang="en-US" smtClean="0"/>
              <a:t>Click to edit Master title style</a:t>
            </a:r>
            <a:endParaRPr lang="en-US"/>
          </a:p>
        </p:txBody>
      </p:sp>
      <p:sp>
        <p:nvSpPr>
          <p:cNvPr id="3" name="Content Placeholder 2"/>
          <p:cNvSpPr>
            <a:spLocks noGrp="1"/>
          </p:cNvSpPr>
          <p:nvPr>
            <p:ph idx="1"/>
          </p:nvPr>
        </p:nvSpPr>
        <p:spPr>
          <a:xfrm>
            <a:off x="0" y="1143000"/>
            <a:ext cx="9144000" cy="5715000"/>
          </a:xfrm>
        </p:spPr>
        <p:txBody>
          <a:bodyPr/>
          <a:lstStyle>
            <a:lvl1pPr marL="0" indent="0">
              <a:buNone/>
              <a:defRPr sz="2000" b="1" baseline="0">
                <a:latin typeface="Courier New" pitchFamily="49" charset="0"/>
                <a:cs typeface="Courier New" pitchFamily="49" charset="0"/>
              </a:defRPr>
            </a:lvl1pPr>
            <a:lvl2pPr>
              <a:defRPr baseline="0">
                <a:cs typeface="Angsana New" pitchFamily="18" charset="-34"/>
              </a:defRPr>
            </a:lvl2pPr>
            <a:lvl3pPr>
              <a:defRPr baseline="0">
                <a:cs typeface="Angsana New" pitchFamily="18" charset="-34"/>
              </a:defRPr>
            </a:lvl3pPr>
            <a:lvl4pPr>
              <a:defRPr baseline="0">
                <a:cs typeface="Angsana New" pitchFamily="18" charset="-34"/>
              </a:defRPr>
            </a:lvl4pPr>
            <a:lvl5pPr>
              <a:defRPr baseline="0">
                <a:cs typeface="Angsana New" pitchFamily="18" charset="-34"/>
              </a:defRPr>
            </a:lvl5pPr>
          </a:lstStyle>
          <a:p>
            <a:pPr lvl="0"/>
            <a:endParaRPr lang="en-US" dirty="0"/>
          </a:p>
        </p:txBody>
      </p:sp>
    </p:spTree>
    <p:extLst>
      <p:ext uri="{BB962C8B-B14F-4D97-AF65-F5344CB8AC3E}">
        <p14:creationId xmlns:p14="http://schemas.microsoft.com/office/powerpoint/2010/main" val="395414711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88327758"/>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885950"/>
            <a:ext cx="4013200" cy="4171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6708950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3172866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772400" cy="1143000"/>
          </a:xfrm>
          <a:noFill/>
          <a:ln>
            <a:noFill/>
          </a:ln>
        </p:spPr>
        <p:txBody>
          <a:bodyPr vert="horz" wrap="square" lIns="91440" tIns="45720" rIns="91440" bIns="45720" numCol="1" anchor="t" anchorCtr="0" compatLnSpc="1">
            <a:prstTxWarp prst="textNoShape">
              <a:avLst/>
            </a:prstTxWarp>
          </a:bodyPr>
          <a:lstStyle>
            <a:lvl1pPr>
              <a:defRPr lang="en-US"/>
            </a:lvl1pPr>
          </a:lstStyle>
          <a:p>
            <a:pPr lvl="0"/>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9224985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5362024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927585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5881349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5986130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8600" y="228600"/>
            <a:ext cx="2057400" cy="5829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6400" y="228600"/>
            <a:ext cx="6019800" cy="5829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9270105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8595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88595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014052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06400" y="228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885950"/>
            <a:ext cx="81788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052" name="Rectangle 4"/>
          <p:cNvSpPr>
            <a:spLocks noGrp="1" noChangeArrowheads="1"/>
          </p:cNvSpPr>
          <p:nvPr>
            <p:ph type="dt" sz="half" idx="2"/>
          </p:nvPr>
        </p:nvSpPr>
        <p:spPr bwMode="auto">
          <a:xfrm>
            <a:off x="431800" y="622935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50000"/>
              </a:spcBef>
              <a:defRPr sz="1400" smtClean="0">
                <a:solidFill>
                  <a:schemeClr val="bg2"/>
                </a:solidFill>
                <a:latin typeface="+mn-lt"/>
                <a:cs typeface="TH SarabunPSK" pitchFamily="34" charset="-34"/>
              </a:defRPr>
            </a:lvl1pPr>
          </a:lstStyle>
          <a:p>
            <a:pPr>
              <a:defRPr/>
            </a:pPr>
            <a:endParaRPr lang="en-US"/>
          </a:p>
        </p:txBody>
      </p:sp>
      <p:sp>
        <p:nvSpPr>
          <p:cNvPr id="2053" name="Rectangle 5"/>
          <p:cNvSpPr>
            <a:spLocks noGrp="1" noChangeArrowheads="1"/>
          </p:cNvSpPr>
          <p:nvPr>
            <p:ph type="ftr" sz="quarter" idx="3"/>
          </p:nvPr>
        </p:nvSpPr>
        <p:spPr bwMode="auto">
          <a:xfrm>
            <a:off x="3124200" y="622935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ctr">
              <a:spcBef>
                <a:spcPct val="50000"/>
              </a:spcBef>
              <a:defRPr sz="1400" smtClean="0">
                <a:solidFill>
                  <a:schemeClr val="bg2"/>
                </a:solidFill>
                <a:latin typeface="+mn-lt"/>
                <a:cs typeface="TH SarabunPSK" pitchFamily="34" charset="-34"/>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p:timing>
    <p:tnLst>
      <p:par>
        <p:cTn id="1" dur="indefinite" restart="never" nodeType="tmRoot"/>
      </p:par>
    </p:tnLst>
  </p:timing>
  <p:txStyles>
    <p:titleStyle>
      <a:lvl1pPr algn="l" rtl="0" eaLnBrk="0" fontAlgn="base" hangingPunct="0">
        <a:spcBef>
          <a:spcPct val="0"/>
        </a:spcBef>
        <a:spcAft>
          <a:spcPct val="0"/>
        </a:spcAft>
        <a:defRPr kumimoji="1" sz="3600" baseline="0">
          <a:solidFill>
            <a:schemeClr val="tx2"/>
          </a:solidFill>
          <a:latin typeface="+mn-lt"/>
          <a:ea typeface="+mj-ea"/>
          <a:cs typeface="Angsana New" pitchFamily="18" charset="-34"/>
        </a:defRPr>
      </a:lvl1pPr>
      <a:lvl2pPr algn="l" rtl="0" eaLnBrk="0" fontAlgn="base" hangingPunct="0">
        <a:spcBef>
          <a:spcPct val="0"/>
        </a:spcBef>
        <a:spcAft>
          <a:spcPct val="0"/>
        </a:spcAft>
        <a:defRPr kumimoji="1" sz="3600">
          <a:solidFill>
            <a:schemeClr val="tx2"/>
          </a:solidFill>
          <a:latin typeface="Angsana New" pitchFamily="18" charset="-34"/>
        </a:defRPr>
      </a:lvl2pPr>
      <a:lvl3pPr algn="l" rtl="0" eaLnBrk="0" fontAlgn="base" hangingPunct="0">
        <a:spcBef>
          <a:spcPct val="0"/>
        </a:spcBef>
        <a:spcAft>
          <a:spcPct val="0"/>
        </a:spcAft>
        <a:defRPr kumimoji="1" sz="3600">
          <a:solidFill>
            <a:schemeClr val="tx2"/>
          </a:solidFill>
          <a:latin typeface="Angsana New" pitchFamily="18" charset="-34"/>
        </a:defRPr>
      </a:lvl3pPr>
      <a:lvl4pPr algn="l" rtl="0" eaLnBrk="0" fontAlgn="base" hangingPunct="0">
        <a:spcBef>
          <a:spcPct val="0"/>
        </a:spcBef>
        <a:spcAft>
          <a:spcPct val="0"/>
        </a:spcAft>
        <a:defRPr kumimoji="1" sz="3600">
          <a:solidFill>
            <a:schemeClr val="tx2"/>
          </a:solidFill>
          <a:latin typeface="Angsana New" pitchFamily="18" charset="-34"/>
        </a:defRPr>
      </a:lvl4pPr>
      <a:lvl5pPr algn="l" rtl="0" eaLnBrk="0" fontAlgn="base" hangingPunct="0">
        <a:spcBef>
          <a:spcPct val="0"/>
        </a:spcBef>
        <a:spcAft>
          <a:spcPct val="0"/>
        </a:spcAft>
        <a:defRPr kumimoji="1" sz="3600">
          <a:solidFill>
            <a:schemeClr val="tx2"/>
          </a:solidFill>
          <a:latin typeface="Angsana New" pitchFamily="18" charset="-34"/>
        </a:defRPr>
      </a:lvl5pPr>
      <a:lvl6pPr marL="457200" algn="l" rtl="0" eaLnBrk="0" fontAlgn="base" hangingPunct="0">
        <a:spcBef>
          <a:spcPct val="0"/>
        </a:spcBef>
        <a:spcAft>
          <a:spcPct val="0"/>
        </a:spcAft>
        <a:defRPr kumimoji="1" sz="3600">
          <a:solidFill>
            <a:schemeClr val="tx2"/>
          </a:solidFill>
          <a:latin typeface="Angsana New" pitchFamily="18" charset="-34"/>
        </a:defRPr>
      </a:lvl6pPr>
      <a:lvl7pPr marL="914400" algn="l" rtl="0" eaLnBrk="0" fontAlgn="base" hangingPunct="0">
        <a:spcBef>
          <a:spcPct val="0"/>
        </a:spcBef>
        <a:spcAft>
          <a:spcPct val="0"/>
        </a:spcAft>
        <a:defRPr kumimoji="1" sz="3600">
          <a:solidFill>
            <a:schemeClr val="tx2"/>
          </a:solidFill>
          <a:latin typeface="Angsana New" pitchFamily="18" charset="-34"/>
        </a:defRPr>
      </a:lvl7pPr>
      <a:lvl8pPr marL="1371600" algn="l" rtl="0" eaLnBrk="0" fontAlgn="base" hangingPunct="0">
        <a:spcBef>
          <a:spcPct val="0"/>
        </a:spcBef>
        <a:spcAft>
          <a:spcPct val="0"/>
        </a:spcAft>
        <a:defRPr kumimoji="1" sz="3600">
          <a:solidFill>
            <a:schemeClr val="tx2"/>
          </a:solidFill>
          <a:latin typeface="Angsana New" pitchFamily="18" charset="-34"/>
        </a:defRPr>
      </a:lvl8pPr>
      <a:lvl9pPr marL="1828800" algn="l" rtl="0" eaLnBrk="0" fontAlgn="base" hangingPunct="0">
        <a:spcBef>
          <a:spcPct val="0"/>
        </a:spcBef>
        <a:spcAft>
          <a:spcPct val="0"/>
        </a:spcAft>
        <a:defRPr kumimoji="1" sz="3600">
          <a:solidFill>
            <a:schemeClr val="tx2"/>
          </a:solidFill>
          <a:latin typeface="Angsana New" pitchFamily="18" charset="-34"/>
        </a:defRPr>
      </a:lvl9pPr>
    </p:titleStyle>
    <p:bodyStyle>
      <a:lvl1pPr marL="342900" indent="-342900" algn="l" rtl="0" eaLnBrk="0" fontAlgn="base" hangingPunct="0">
        <a:spcBef>
          <a:spcPct val="20000"/>
        </a:spcBef>
        <a:spcAft>
          <a:spcPct val="0"/>
        </a:spcAft>
        <a:buClr>
          <a:srgbClr val="0070C0"/>
        </a:buClr>
        <a:buFont typeface="Wingdings" pitchFamily="2" charset="2"/>
        <a:buChar char="§"/>
        <a:defRPr kumimoji="1" sz="2800">
          <a:solidFill>
            <a:schemeClr val="tx1"/>
          </a:solidFill>
          <a:latin typeface="+mn-lt"/>
          <a:ea typeface="+mn-ea"/>
          <a:cs typeface="TH SarabunPSK" pitchFamily="34" charset="-34"/>
        </a:defRPr>
      </a:lvl1pPr>
      <a:lvl2pPr marL="742950" indent="-285750" algn="l" rtl="0" eaLnBrk="0" fontAlgn="base" hangingPunct="0">
        <a:spcBef>
          <a:spcPct val="20000"/>
        </a:spcBef>
        <a:spcAft>
          <a:spcPct val="0"/>
        </a:spcAft>
        <a:buClr>
          <a:srgbClr val="0070C0"/>
        </a:buClr>
        <a:buFont typeface="Wingdings" pitchFamily="2" charset="2"/>
        <a:buChar char="§"/>
        <a:defRPr kumimoji="1" sz="2400">
          <a:solidFill>
            <a:schemeClr val="tx1"/>
          </a:solidFill>
          <a:latin typeface="+mn-lt"/>
          <a:cs typeface="TH SarabunPSK" pitchFamily="34" charset="-34"/>
        </a:defRPr>
      </a:lvl2pPr>
      <a:lvl3pPr marL="1143000" indent="-228600" algn="l" rtl="0" eaLnBrk="0" fontAlgn="base" hangingPunct="0">
        <a:spcBef>
          <a:spcPct val="20000"/>
        </a:spcBef>
        <a:spcAft>
          <a:spcPct val="0"/>
        </a:spcAft>
        <a:buClr>
          <a:srgbClr val="0070C0"/>
        </a:buClr>
        <a:buFont typeface="Wingdings" pitchFamily="2" charset="2"/>
        <a:buChar char="§"/>
        <a:defRPr kumimoji="1" sz="2000">
          <a:solidFill>
            <a:schemeClr val="tx1"/>
          </a:solidFill>
          <a:latin typeface="+mn-lt"/>
          <a:cs typeface="TH SarabunPSK" pitchFamily="34" charset="-34"/>
        </a:defRPr>
      </a:lvl3pPr>
      <a:lvl4pPr marL="1600200" indent="-228600" algn="l" rtl="0" eaLnBrk="0" fontAlgn="base" hangingPunct="0">
        <a:spcBef>
          <a:spcPct val="20000"/>
        </a:spcBef>
        <a:spcAft>
          <a:spcPct val="0"/>
        </a:spcAft>
        <a:buClr>
          <a:srgbClr val="0070C0"/>
        </a:buClr>
        <a:buFont typeface="Wingdings" pitchFamily="2" charset="2"/>
        <a:buChar char="§"/>
        <a:defRPr kumimoji="1">
          <a:solidFill>
            <a:schemeClr val="tx1"/>
          </a:solidFill>
          <a:latin typeface="+mn-lt"/>
          <a:cs typeface="TH SarabunPSK" pitchFamily="34" charset="-34"/>
        </a:defRPr>
      </a:lvl4pPr>
      <a:lvl5pPr marL="2057400" indent="-228600" algn="l" rtl="0" eaLnBrk="0" fontAlgn="base" hangingPunct="0">
        <a:spcBef>
          <a:spcPct val="20000"/>
        </a:spcBef>
        <a:spcAft>
          <a:spcPct val="0"/>
        </a:spcAft>
        <a:buClr>
          <a:srgbClr val="0070C0"/>
        </a:buClr>
        <a:buFont typeface="Wingdings" pitchFamily="2" charset="2"/>
        <a:buChar char="§"/>
        <a:defRPr kumimoji="1">
          <a:solidFill>
            <a:schemeClr val="tx1"/>
          </a:solidFill>
          <a:latin typeface="+mn-lt"/>
          <a:cs typeface="TH SarabunPSK" pitchFamily="34" charset="-34"/>
        </a:defRPr>
      </a:lvl5pPr>
      <a:lvl6pPr marL="2514600" indent="-228600" algn="l" rtl="0" eaLnBrk="0" fontAlgn="base" hangingPunct="0">
        <a:spcBef>
          <a:spcPct val="20000"/>
        </a:spcBef>
        <a:spcAft>
          <a:spcPct val="0"/>
        </a:spcAft>
        <a:buClr>
          <a:schemeClr val="accent2"/>
        </a:buClr>
        <a:buFont typeface="Wingdings" pitchFamily="2" charset="2"/>
        <a:buChar char="§"/>
        <a:defRPr kumimoji="1">
          <a:solidFill>
            <a:schemeClr val="tx1"/>
          </a:solidFill>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a:solidFill>
            <a:schemeClr val="tx1"/>
          </a:solidFill>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a:solidFill>
            <a:schemeClr val="tx1"/>
          </a:solidFill>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Education</a:t>
            </a:r>
          </a:p>
          <a:p>
            <a:r>
              <a:rPr lang="en-US" dirty="0"/>
              <a:t>Internet</a:t>
            </a:r>
          </a:p>
          <a:p>
            <a:r>
              <a:rPr lang="en-US" dirty="0" smtClean="0"/>
              <a:t>Compare home with website</a:t>
            </a:r>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r>
              <a:rPr lang="en-US" dirty="0"/>
              <a:t>http://</a:t>
            </a:r>
            <a:r>
              <a:rPr lang="en-US" dirty="0" smtClean="0"/>
              <a:t>www.facebook.com/thaiall</a:t>
            </a:r>
            <a:endParaRPr lang="en-US" dirty="0"/>
          </a:p>
          <a:p>
            <a:r>
              <a:rPr lang="en-US" dirty="0" smtClean="0"/>
              <a:t>http</a:t>
            </a:r>
            <a:r>
              <a:rPr lang="en-US" dirty="0"/>
              <a:t>://</a:t>
            </a:r>
            <a:r>
              <a:rPr lang="en-US" dirty="0" smtClean="0"/>
              <a:t>www.facebook.com/ajburin</a:t>
            </a:r>
            <a:endParaRPr lang="en-US" dirty="0"/>
          </a:p>
          <a:p>
            <a:r>
              <a:rPr lang="en-US" dirty="0" smtClean="0"/>
              <a:t>http</a:t>
            </a:r>
            <a:r>
              <a:rPr lang="en-US" dirty="0"/>
              <a:t>://www.facebook.com/ajarnburin</a:t>
            </a:r>
          </a:p>
          <a:p>
            <a:r>
              <a:rPr lang="en-US" dirty="0" smtClean="0"/>
              <a:t>Update </a:t>
            </a:r>
            <a:r>
              <a:rPr lang="en-US" dirty="0"/>
              <a:t>: August 23,2012</a:t>
            </a:r>
          </a:p>
          <a:p>
            <a:endParaRPr lang="en-US" dirty="0" smtClean="0"/>
          </a:p>
        </p:txBody>
      </p:sp>
    </p:spTree>
    <p:extLst>
      <p:ext uri="{BB962C8B-B14F-4D97-AF65-F5344CB8AC3E}">
        <p14:creationId xmlns:p14="http://schemas.microsoft.com/office/powerpoint/2010/main" val="3539528861"/>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a:t>
            </a:r>
            <a:r>
              <a:rPr lang="en-US" baseline="30000" dirty="0" smtClean="0"/>
              <a:t>st</a:t>
            </a:r>
            <a:r>
              <a:rPr lang="en-US" dirty="0" smtClean="0"/>
              <a:t>  Century Student Outcomes and Support Systems</a:t>
            </a:r>
            <a:r>
              <a:rPr lang="th-TH" dirty="0" smtClean="0"/>
              <a:t> </a:t>
            </a:r>
            <a:r>
              <a:rPr lang="en-US" dirty="0" smtClean="0"/>
              <a:t>on PHP</a:t>
            </a:r>
            <a:endParaRPr lang="en-US" dirty="0"/>
          </a:p>
        </p:txBody>
      </p:sp>
      <p:pic>
        <p:nvPicPr>
          <p:cNvPr id="1026" name="Picture 2" descr="p21_rainbow_id2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1" y="2286000"/>
            <a:ext cx="4423504" cy="325755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100" y="528935"/>
            <a:ext cx="2593980" cy="461665"/>
          </a:xfrm>
          <a:prstGeom prst="rect">
            <a:avLst/>
          </a:prstGeom>
        </p:spPr>
        <p:txBody>
          <a:bodyPr wrap="none">
            <a:spAutoFit/>
          </a:bodyPr>
          <a:lstStyle/>
          <a:p>
            <a:r>
              <a:rPr lang="en-US" dirty="0"/>
              <a:t>http://www.p21.org/overview</a:t>
            </a:r>
          </a:p>
        </p:txBody>
      </p:sp>
      <p:sp>
        <p:nvSpPr>
          <p:cNvPr id="5" name="TextBox 4"/>
          <p:cNvSpPr txBox="1"/>
          <p:nvPr/>
        </p:nvSpPr>
        <p:spPr>
          <a:xfrm>
            <a:off x="0" y="2743200"/>
            <a:ext cx="2057400" cy="461665"/>
          </a:xfrm>
          <a:prstGeom prst="rect">
            <a:avLst/>
          </a:prstGeom>
          <a:noFill/>
        </p:spPr>
        <p:txBody>
          <a:bodyPr wrap="square" rtlCol="0">
            <a:spAutoFit/>
          </a:bodyPr>
          <a:lstStyle/>
          <a:p>
            <a:r>
              <a:rPr lang="th-TH" dirty="0" smtClean="0"/>
              <a:t>6. หาเลี้ยงชีพด้วย </a:t>
            </a:r>
            <a:r>
              <a:rPr lang="en-US" dirty="0" smtClean="0"/>
              <a:t>PHP</a:t>
            </a:r>
            <a:endParaRPr lang="en-US" dirty="0"/>
          </a:p>
        </p:txBody>
      </p:sp>
      <p:sp>
        <p:nvSpPr>
          <p:cNvPr id="7" name="TextBox 6"/>
          <p:cNvSpPr txBox="1"/>
          <p:nvPr/>
        </p:nvSpPr>
        <p:spPr>
          <a:xfrm>
            <a:off x="4271107" y="1295400"/>
            <a:ext cx="2398347" cy="461665"/>
          </a:xfrm>
          <a:prstGeom prst="rect">
            <a:avLst/>
          </a:prstGeom>
          <a:noFill/>
        </p:spPr>
        <p:txBody>
          <a:bodyPr wrap="square" rtlCol="0">
            <a:spAutoFit/>
          </a:bodyPr>
          <a:lstStyle/>
          <a:p>
            <a:r>
              <a:rPr lang="th-TH" dirty="0" smtClean="0"/>
              <a:t>7. สร้างนวัตกรรมด้วย </a:t>
            </a:r>
            <a:r>
              <a:rPr lang="en-US" dirty="0" smtClean="0"/>
              <a:t>PHP</a:t>
            </a:r>
            <a:endParaRPr lang="en-US" dirty="0"/>
          </a:p>
        </p:txBody>
      </p:sp>
      <p:sp>
        <p:nvSpPr>
          <p:cNvPr id="8" name="TextBox 7"/>
          <p:cNvSpPr txBox="1"/>
          <p:nvPr/>
        </p:nvSpPr>
        <p:spPr>
          <a:xfrm>
            <a:off x="6324600" y="2252365"/>
            <a:ext cx="2819400" cy="830997"/>
          </a:xfrm>
          <a:prstGeom prst="rect">
            <a:avLst/>
          </a:prstGeom>
          <a:noFill/>
        </p:spPr>
        <p:txBody>
          <a:bodyPr wrap="square" rtlCol="0">
            <a:spAutoFit/>
          </a:bodyPr>
          <a:lstStyle/>
          <a:p>
            <a:r>
              <a:rPr lang="th-TH" dirty="0" smtClean="0"/>
              <a:t>8. สามารถใช้สารสนเทศ </a:t>
            </a:r>
            <a:br>
              <a:rPr lang="th-TH" dirty="0" smtClean="0"/>
            </a:br>
            <a:r>
              <a:rPr lang="th-TH" dirty="0" smtClean="0"/>
              <a:t>และเทคโนโลยี ด้าน </a:t>
            </a:r>
            <a:r>
              <a:rPr lang="en-US" dirty="0" smtClean="0"/>
              <a:t>PHP</a:t>
            </a:r>
            <a:endParaRPr lang="en-US" dirty="0"/>
          </a:p>
        </p:txBody>
      </p:sp>
      <p:sp>
        <p:nvSpPr>
          <p:cNvPr id="9" name="TextBox 8"/>
          <p:cNvSpPr txBox="1"/>
          <p:nvPr/>
        </p:nvSpPr>
        <p:spPr>
          <a:xfrm>
            <a:off x="6553201" y="3914774"/>
            <a:ext cx="2552700" cy="461665"/>
          </a:xfrm>
          <a:prstGeom prst="rect">
            <a:avLst/>
          </a:prstGeom>
          <a:noFill/>
        </p:spPr>
        <p:txBody>
          <a:bodyPr wrap="square" rtlCol="0">
            <a:spAutoFit/>
          </a:bodyPr>
          <a:lstStyle/>
          <a:p>
            <a:r>
              <a:rPr lang="th-TH" dirty="0" smtClean="0"/>
              <a:t>5.เขียนได้ </a:t>
            </a:r>
            <a:r>
              <a:rPr lang="th-TH" dirty="0"/>
              <a:t>ใช้เป็น </a:t>
            </a:r>
            <a:r>
              <a:rPr lang="th-TH" dirty="0" smtClean="0"/>
              <a:t>กับ </a:t>
            </a:r>
            <a:r>
              <a:rPr lang="en-US" dirty="0" smtClean="0"/>
              <a:t>PHP</a:t>
            </a:r>
            <a:endParaRPr lang="en-US" dirty="0"/>
          </a:p>
        </p:txBody>
      </p:sp>
      <p:sp>
        <p:nvSpPr>
          <p:cNvPr id="10" name="TextBox 9"/>
          <p:cNvSpPr txBox="1"/>
          <p:nvPr/>
        </p:nvSpPr>
        <p:spPr>
          <a:xfrm>
            <a:off x="38100" y="4396778"/>
            <a:ext cx="2400300" cy="461665"/>
          </a:xfrm>
          <a:prstGeom prst="rect">
            <a:avLst/>
          </a:prstGeom>
          <a:noFill/>
        </p:spPr>
        <p:txBody>
          <a:bodyPr wrap="square" rtlCol="0">
            <a:spAutoFit/>
          </a:bodyPr>
          <a:lstStyle/>
          <a:p>
            <a:r>
              <a:rPr lang="th-TH" dirty="0" smtClean="0"/>
              <a:t>4. ประเมิน </a:t>
            </a:r>
            <a:r>
              <a:rPr lang="en-US" dirty="0" smtClean="0"/>
              <a:t>PHP</a:t>
            </a:r>
            <a:r>
              <a:rPr lang="th-TH" dirty="0" smtClean="0"/>
              <a:t> ระดับไหน</a:t>
            </a:r>
            <a:endParaRPr lang="en-US" dirty="0"/>
          </a:p>
        </p:txBody>
      </p:sp>
      <p:sp>
        <p:nvSpPr>
          <p:cNvPr id="11" name="TextBox 10"/>
          <p:cNvSpPr txBox="1"/>
          <p:nvPr/>
        </p:nvSpPr>
        <p:spPr>
          <a:xfrm>
            <a:off x="0" y="5638800"/>
            <a:ext cx="2133599" cy="461665"/>
          </a:xfrm>
          <a:prstGeom prst="rect">
            <a:avLst/>
          </a:prstGeom>
          <a:noFill/>
        </p:spPr>
        <p:txBody>
          <a:bodyPr wrap="square" rtlCol="0">
            <a:spAutoFit/>
          </a:bodyPr>
          <a:lstStyle/>
          <a:p>
            <a:r>
              <a:rPr lang="th-TH" dirty="0" smtClean="0"/>
              <a:t>3. </a:t>
            </a:r>
            <a:r>
              <a:rPr lang="en-US" dirty="0" smtClean="0"/>
              <a:t>PHP</a:t>
            </a:r>
            <a:r>
              <a:rPr lang="th-TH" dirty="0" smtClean="0"/>
              <a:t> มีอะไรที่ต้องรู้</a:t>
            </a:r>
            <a:endParaRPr lang="en-US" dirty="0"/>
          </a:p>
        </p:txBody>
      </p:sp>
      <p:sp>
        <p:nvSpPr>
          <p:cNvPr id="12" name="TextBox 11"/>
          <p:cNvSpPr txBox="1"/>
          <p:nvPr/>
        </p:nvSpPr>
        <p:spPr>
          <a:xfrm>
            <a:off x="6324600" y="5668664"/>
            <a:ext cx="2653326" cy="461665"/>
          </a:xfrm>
          <a:prstGeom prst="rect">
            <a:avLst/>
          </a:prstGeom>
          <a:noFill/>
        </p:spPr>
        <p:txBody>
          <a:bodyPr wrap="square" rtlCol="0">
            <a:spAutoFit/>
          </a:bodyPr>
          <a:lstStyle/>
          <a:p>
            <a:r>
              <a:rPr lang="th-TH" dirty="0" smtClean="0"/>
              <a:t>2. การพัฒนาให้เชี่ยวชาญ </a:t>
            </a:r>
            <a:r>
              <a:rPr lang="en-US" dirty="0" smtClean="0"/>
              <a:t>PHP</a:t>
            </a:r>
            <a:endParaRPr lang="en-US" dirty="0"/>
          </a:p>
        </p:txBody>
      </p:sp>
      <p:sp>
        <p:nvSpPr>
          <p:cNvPr id="13" name="TextBox 12"/>
          <p:cNvSpPr txBox="1"/>
          <p:nvPr/>
        </p:nvSpPr>
        <p:spPr>
          <a:xfrm>
            <a:off x="3247290" y="6324600"/>
            <a:ext cx="3077310" cy="461665"/>
          </a:xfrm>
          <a:prstGeom prst="rect">
            <a:avLst/>
          </a:prstGeom>
          <a:noFill/>
        </p:spPr>
        <p:txBody>
          <a:bodyPr wrap="square" rtlCol="0">
            <a:spAutoFit/>
          </a:bodyPr>
          <a:lstStyle/>
          <a:p>
            <a:r>
              <a:rPr lang="th-TH" dirty="0" smtClean="0"/>
              <a:t>1. สภาพแวดล้อมพร้อมเรียน </a:t>
            </a:r>
            <a:r>
              <a:rPr lang="en-US" dirty="0" smtClean="0"/>
              <a:t>PHP</a:t>
            </a:r>
            <a:endParaRPr lang="en-US" dirty="0"/>
          </a:p>
        </p:txBody>
      </p:sp>
      <p:cxnSp>
        <p:nvCxnSpPr>
          <p:cNvPr id="14" name="Straight Connector 13"/>
          <p:cNvCxnSpPr>
            <a:stCxn id="7" idx="2"/>
          </p:cNvCxnSpPr>
          <p:nvPr/>
        </p:nvCxnSpPr>
        <p:spPr bwMode="auto">
          <a:xfrm flipH="1">
            <a:off x="4648200" y="1757065"/>
            <a:ext cx="822081" cy="1138535"/>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a:stCxn id="8" idx="1"/>
          </p:cNvCxnSpPr>
          <p:nvPr/>
        </p:nvCxnSpPr>
        <p:spPr bwMode="auto">
          <a:xfrm flipH="1">
            <a:off x="5638800" y="2667864"/>
            <a:ext cx="685800" cy="83733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a:stCxn id="5" idx="3"/>
          </p:cNvCxnSpPr>
          <p:nvPr/>
        </p:nvCxnSpPr>
        <p:spPr bwMode="auto">
          <a:xfrm>
            <a:off x="2057400" y="2974033"/>
            <a:ext cx="1371600" cy="53116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a:stCxn id="9" idx="1"/>
          </p:cNvCxnSpPr>
          <p:nvPr/>
        </p:nvCxnSpPr>
        <p:spPr bwMode="auto">
          <a:xfrm flipH="1">
            <a:off x="5181601" y="4145607"/>
            <a:ext cx="13716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a:stCxn id="12" idx="1"/>
          </p:cNvCxnSpPr>
          <p:nvPr/>
        </p:nvCxnSpPr>
        <p:spPr bwMode="auto">
          <a:xfrm flipH="1" flipV="1">
            <a:off x="5181600" y="5105401"/>
            <a:ext cx="1143000" cy="79409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a:stCxn id="13" idx="0"/>
          </p:cNvCxnSpPr>
          <p:nvPr/>
        </p:nvCxnSpPr>
        <p:spPr bwMode="auto">
          <a:xfrm flipH="1" flipV="1">
            <a:off x="4648200" y="5410200"/>
            <a:ext cx="137745" cy="9144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a:stCxn id="11" idx="3"/>
          </p:cNvCxnSpPr>
          <p:nvPr/>
        </p:nvCxnSpPr>
        <p:spPr bwMode="auto">
          <a:xfrm flipV="1">
            <a:off x="2133599" y="4858443"/>
            <a:ext cx="1752601" cy="101119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p:cNvCxnSpPr>
            <a:stCxn id="10" idx="3"/>
          </p:cNvCxnSpPr>
          <p:nvPr/>
        </p:nvCxnSpPr>
        <p:spPr bwMode="auto">
          <a:xfrm flipV="1">
            <a:off x="2438400" y="4495801"/>
            <a:ext cx="1600200" cy="1318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228698263"/>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haiabc.com/article/internet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03585"/>
            <a:ext cx="5314950" cy="53686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Internet</a:t>
            </a:r>
            <a:endParaRPr lang="en-US" dirty="0"/>
          </a:p>
        </p:txBody>
      </p:sp>
      <p:sp>
        <p:nvSpPr>
          <p:cNvPr id="3" name="Rectangle 2"/>
          <p:cNvSpPr/>
          <p:nvPr/>
        </p:nvSpPr>
        <p:spPr>
          <a:xfrm>
            <a:off x="304800" y="4038600"/>
            <a:ext cx="4572000" cy="2308324"/>
          </a:xfrm>
          <a:prstGeom prst="rect">
            <a:avLst/>
          </a:prstGeom>
        </p:spPr>
        <p:txBody>
          <a:bodyPr>
            <a:spAutoFit/>
          </a:bodyPr>
          <a:lstStyle/>
          <a:p>
            <a:r>
              <a:rPr lang="en-US" dirty="0"/>
              <a:t>29th October 1969</a:t>
            </a:r>
          </a:p>
          <a:p>
            <a:r>
              <a:rPr lang="en-US" dirty="0" smtClean="0"/>
              <a:t>ARPANET = </a:t>
            </a:r>
            <a:r>
              <a:rPr lang="en-US" dirty="0"/>
              <a:t>Advanced Research Projects Agency</a:t>
            </a:r>
            <a:endParaRPr lang="en-US" dirty="0" smtClean="0"/>
          </a:p>
          <a:p>
            <a:r>
              <a:rPr lang="en-US" dirty="0" smtClean="0"/>
              <a:t>1. Stanford </a:t>
            </a:r>
            <a:r>
              <a:rPr lang="en-US" dirty="0"/>
              <a:t>Research </a:t>
            </a:r>
            <a:r>
              <a:rPr lang="en-US" dirty="0" smtClean="0"/>
              <a:t>Institute</a:t>
            </a:r>
          </a:p>
          <a:p>
            <a:r>
              <a:rPr lang="en-US" dirty="0" smtClean="0"/>
              <a:t>2. University </a:t>
            </a:r>
            <a:r>
              <a:rPr lang="en-US" dirty="0"/>
              <a:t>of </a:t>
            </a:r>
            <a:r>
              <a:rPr lang="en-US" dirty="0" smtClean="0"/>
              <a:t>California</a:t>
            </a:r>
            <a:r>
              <a:rPr lang="en-US" dirty="0"/>
              <a:t>, Los Angeles (UCLA</a:t>
            </a:r>
            <a:r>
              <a:rPr lang="en-US" dirty="0" smtClean="0"/>
              <a:t>)</a:t>
            </a:r>
          </a:p>
          <a:p>
            <a:r>
              <a:rPr lang="en-US" dirty="0" smtClean="0"/>
              <a:t>3. University </a:t>
            </a:r>
            <a:r>
              <a:rPr lang="en-US" dirty="0"/>
              <a:t>of California, Santa Barbara (UCSB</a:t>
            </a:r>
            <a:r>
              <a:rPr lang="en-US" dirty="0" smtClean="0"/>
              <a:t>)</a:t>
            </a:r>
          </a:p>
          <a:p>
            <a:r>
              <a:rPr lang="en-US" dirty="0" smtClean="0"/>
              <a:t>4. University </a:t>
            </a:r>
            <a:r>
              <a:rPr lang="en-US" dirty="0"/>
              <a:t>of </a:t>
            </a:r>
            <a:r>
              <a:rPr lang="en-US" dirty="0" smtClean="0"/>
              <a:t>Utah</a:t>
            </a:r>
          </a:p>
        </p:txBody>
      </p:sp>
    </p:spTree>
    <p:extLst>
      <p:ext uri="{BB962C8B-B14F-4D97-AF65-F5344CB8AC3E}">
        <p14:creationId xmlns:p14="http://schemas.microsoft.com/office/powerpoint/2010/main" val="25714618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Server</a:t>
            </a:r>
            <a:endParaRPr lang="en-US" dirty="0"/>
          </a:p>
        </p:txBody>
      </p:sp>
      <p:pic>
        <p:nvPicPr>
          <p:cNvPr id="4098" name="Picture 2" descr="http://upload.wikimedia.org/wikipedia/commons/thumb/d/d1/First_Web_Server.jpg/220px-First_Web_Ser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971800"/>
            <a:ext cx="3454398" cy="2590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419600" y="2374374"/>
            <a:ext cx="4495800" cy="3416320"/>
          </a:xfrm>
          <a:prstGeom prst="rect">
            <a:avLst/>
          </a:prstGeom>
          <a:noFill/>
        </p:spPr>
        <p:txBody>
          <a:bodyPr wrap="square" rtlCol="0">
            <a:spAutoFit/>
          </a:bodyPr>
          <a:lstStyle/>
          <a:p>
            <a:r>
              <a:rPr lang="th-TH" dirty="0" smtClean="0"/>
              <a:t>ค.ศ.</a:t>
            </a:r>
            <a:r>
              <a:rPr lang="en-US" dirty="0" smtClean="0"/>
              <a:t>1989 Tim Berners-Lee </a:t>
            </a:r>
            <a:r>
              <a:rPr lang="th-TH" dirty="0" smtClean="0"/>
              <a:t>เริ่มโครงการพัฒนาระบบแลกเปลี่ยนข้อมูลข่าวสารแบบข้อความที่มีปฏิสัมพันธ์กัน </a:t>
            </a:r>
            <a:r>
              <a:rPr lang="en-US" dirty="0" smtClean="0"/>
              <a:t>(Hypertext) </a:t>
            </a:r>
            <a:r>
              <a:rPr lang="th-TH" dirty="0" smtClean="0"/>
              <a:t>แก่บริษัท </a:t>
            </a:r>
            <a:r>
              <a:rPr lang="en-US" dirty="0" smtClean="0"/>
              <a:t>CERN </a:t>
            </a:r>
            <a:r>
              <a:rPr lang="th-TH" dirty="0" smtClean="0"/>
              <a:t>ทำงานบน </a:t>
            </a:r>
            <a:r>
              <a:rPr lang="en-US" dirty="0" err="1" smtClean="0"/>
              <a:t>NeXTSTEP</a:t>
            </a:r>
            <a:r>
              <a:rPr lang="th-TH" dirty="0" smtClean="0"/>
              <a:t> </a:t>
            </a:r>
            <a:r>
              <a:rPr lang="en-US" dirty="0" smtClean="0"/>
              <a:t>OS  </a:t>
            </a:r>
            <a:r>
              <a:rPr lang="th-TH" dirty="0" smtClean="0"/>
              <a:t>ระหว่าง </a:t>
            </a:r>
            <a:r>
              <a:rPr lang="th-TH" dirty="0"/>
              <a:t>ค.ศ. </a:t>
            </a:r>
            <a:r>
              <a:rPr lang="th-TH" dirty="0" smtClean="0"/>
              <a:t>1991 – 1994 พอปี ค.ศ.1994 ก็ตั้ง </a:t>
            </a:r>
            <a:r>
              <a:rPr lang="en-US" dirty="0" smtClean="0"/>
              <a:t>W3C </a:t>
            </a:r>
            <a:r>
              <a:rPr lang="th-TH" dirty="0" smtClean="0"/>
              <a:t>เพื่อพัฒนามาตรฐานอื่น ๆ อาทิ </a:t>
            </a:r>
            <a:r>
              <a:rPr lang="en-US" dirty="0" smtClean="0"/>
              <a:t>HTTP , HTML</a:t>
            </a:r>
          </a:p>
          <a:p>
            <a:r>
              <a:rPr lang="th-TH" u="sng" dirty="0" smtClean="0"/>
              <a:t>โปรแกรมที่พัฒนาขึ้น</a:t>
            </a:r>
          </a:p>
          <a:p>
            <a:pPr marL="457200" indent="-457200">
              <a:buAutoNum type="arabicPeriod"/>
            </a:pPr>
            <a:r>
              <a:rPr lang="en-US" dirty="0" smtClean="0"/>
              <a:t>Web Browser</a:t>
            </a:r>
          </a:p>
          <a:p>
            <a:pPr marL="457200" indent="-457200">
              <a:buAutoNum type="arabicPeriod"/>
            </a:pPr>
            <a:r>
              <a:rPr lang="en-US" dirty="0" smtClean="0"/>
              <a:t>Web Server</a:t>
            </a:r>
            <a:endParaRPr lang="en-US" dirty="0"/>
          </a:p>
        </p:txBody>
      </p:sp>
      <p:sp>
        <p:nvSpPr>
          <p:cNvPr id="4" name="TextBox 3"/>
          <p:cNvSpPr txBox="1"/>
          <p:nvPr/>
        </p:nvSpPr>
        <p:spPr>
          <a:xfrm>
            <a:off x="12700" y="5931952"/>
            <a:ext cx="1919115" cy="830997"/>
          </a:xfrm>
          <a:prstGeom prst="rect">
            <a:avLst/>
          </a:prstGeom>
          <a:noFill/>
        </p:spPr>
        <p:txBody>
          <a:bodyPr wrap="none" rtlCol="0">
            <a:spAutoFit/>
          </a:bodyPr>
          <a:lstStyle/>
          <a:p>
            <a:r>
              <a:rPr lang="th-TH" dirty="0" smtClean="0"/>
              <a:t>ค.ศ.1989 </a:t>
            </a:r>
            <a:r>
              <a:rPr lang="en-US" dirty="0" smtClean="0"/>
              <a:t>= </a:t>
            </a:r>
            <a:r>
              <a:rPr lang="th-TH" dirty="0" smtClean="0"/>
              <a:t>พ.ศ.2532</a:t>
            </a:r>
          </a:p>
          <a:p>
            <a:r>
              <a:rPr lang="th-TH" dirty="0" smtClean="0"/>
              <a:t>ค.ศ.1994 </a:t>
            </a:r>
            <a:r>
              <a:rPr lang="en-US" dirty="0" smtClean="0"/>
              <a:t>= </a:t>
            </a:r>
            <a:r>
              <a:rPr lang="th-TH" dirty="0" smtClean="0"/>
              <a:t>พ.ศ.2537</a:t>
            </a:r>
            <a:endParaRPr lang="en-US" dirty="0"/>
          </a:p>
        </p:txBody>
      </p:sp>
      <p:pic>
        <p:nvPicPr>
          <p:cNvPr id="4100" name="Picture 4" descr="http://www.isoc-ny.org/p2/wp-content/uploads/2010/10/timbernersle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2700" y="25401"/>
            <a:ext cx="2718486"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45878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Browser</a:t>
            </a:r>
            <a:endParaRPr lang="en-US" dirty="0"/>
          </a:p>
        </p:txBody>
      </p:sp>
      <p:sp>
        <p:nvSpPr>
          <p:cNvPr id="3" name="Rectangle 2"/>
          <p:cNvSpPr/>
          <p:nvPr/>
        </p:nvSpPr>
        <p:spPr>
          <a:xfrm>
            <a:off x="4114800" y="3581400"/>
            <a:ext cx="4572000" cy="2677656"/>
          </a:xfrm>
          <a:prstGeom prst="rect">
            <a:avLst/>
          </a:prstGeom>
        </p:spPr>
        <p:txBody>
          <a:bodyPr>
            <a:spAutoFit/>
          </a:bodyPr>
          <a:lstStyle/>
          <a:p>
            <a:r>
              <a:rPr lang="en-US" dirty="0"/>
              <a:t>Mosaic </a:t>
            </a:r>
            <a:r>
              <a:rPr lang="th-TH" dirty="0"/>
              <a:t>เป็น </a:t>
            </a:r>
            <a:r>
              <a:rPr lang="en-US" dirty="0"/>
              <a:t>Web Browser </a:t>
            </a:r>
            <a:r>
              <a:rPr lang="th-TH" dirty="0"/>
              <a:t>ที่ทำให้ผู้คนได้รู้จักอินเทอร์เน็ตอย่างแพร่หลายในราวปีค.ศ.1993 ด้วยความสามารถที่ทำให้ผู้ใช้ได้รับข้อมูลในแบบภาพกราฟฟิกและสื่อผสมได้ง่าย สำหรับ </a:t>
            </a:r>
            <a:r>
              <a:rPr lang="en-US" dirty="0"/>
              <a:t>world wide web </a:t>
            </a:r>
            <a:r>
              <a:rPr lang="th-TH" dirty="0"/>
              <a:t>พัฒนาโดย </a:t>
            </a:r>
            <a:r>
              <a:rPr lang="en-US" dirty="0"/>
              <a:t>Marc L. Andreessen </a:t>
            </a:r>
            <a:r>
              <a:rPr lang="th-TH" dirty="0"/>
              <a:t>และ </a:t>
            </a:r>
            <a:r>
              <a:rPr lang="en-US" dirty="0"/>
              <a:t>Eric J. </a:t>
            </a:r>
            <a:r>
              <a:rPr lang="en-US" dirty="0" err="1"/>
              <a:t>Bina</a:t>
            </a:r>
            <a:r>
              <a:rPr lang="en-US" dirty="0"/>
              <a:t> </a:t>
            </a:r>
            <a:r>
              <a:rPr lang="th-TH" dirty="0"/>
              <a:t>ขึ้นที่ </a:t>
            </a:r>
            <a:r>
              <a:rPr lang="en-US" dirty="0"/>
              <a:t>The national center for supercomputing application (</a:t>
            </a:r>
            <a:r>
              <a:rPr lang="en-US" dirty="0" smtClean="0"/>
              <a:t>NCSA) </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41700"/>
            <a:ext cx="3351204"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3980543"/>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8.sphotos.ak.fbcdn.net/hphotos-ak-ash4/376189_10151066442392272_73408782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44000" cy="142875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t>Compare with home</a:t>
            </a:r>
            <a:endParaRPr lang="en-US" dirty="0"/>
          </a:p>
        </p:txBody>
      </p:sp>
      <p:sp>
        <p:nvSpPr>
          <p:cNvPr id="4" name="Content Placeholder 3"/>
          <p:cNvSpPr>
            <a:spLocks noGrp="1"/>
          </p:cNvSpPr>
          <p:nvPr>
            <p:ph idx="1"/>
          </p:nvPr>
        </p:nvSpPr>
        <p:spPr>
          <a:xfrm>
            <a:off x="457200" y="1885950"/>
            <a:ext cx="8178800" cy="4972050"/>
          </a:xfrm>
        </p:spPr>
        <p:txBody>
          <a:bodyPr/>
          <a:lstStyle/>
          <a:p>
            <a:r>
              <a:rPr lang="th-TH" sz="2400" b="1" dirty="0"/>
              <a:t>บ้าน</a:t>
            </a:r>
            <a:r>
              <a:rPr lang="th-TH" sz="2400" dirty="0"/>
              <a:t> คือ ที่พัก ที่ปลอดภัย ที่ใช้ชีวิต และที่ทำกิน</a:t>
            </a:r>
            <a:endParaRPr lang="en-US" sz="2400" dirty="0" smtClean="0"/>
          </a:p>
          <a:p>
            <a:r>
              <a:rPr lang="th-TH" sz="2400" b="1" dirty="0" smtClean="0"/>
              <a:t>เจ้าของ</a:t>
            </a:r>
            <a:r>
              <a:rPr lang="th-TH" sz="2400" b="1" dirty="0"/>
              <a:t>บ้าน </a:t>
            </a:r>
            <a:r>
              <a:rPr lang="th-TH" sz="2400" dirty="0"/>
              <a:t>คือ ผู้ที่กำหนดว่าจะสร้างกี่ชั้น ด้วยอะไร ที่ไหน เมื่อไร เพื่ออะไร</a:t>
            </a:r>
          </a:p>
          <a:p>
            <a:r>
              <a:rPr lang="th-TH" sz="2400" b="1" dirty="0"/>
              <a:t>ที่ดิน</a:t>
            </a:r>
            <a:r>
              <a:rPr lang="th-TH" sz="2400" dirty="0"/>
              <a:t> คือ สิ่งที่ใช้วางสิ่งก่อสร้าง</a:t>
            </a:r>
          </a:p>
          <a:p>
            <a:r>
              <a:rPr lang="th-TH" sz="2400" b="1" dirty="0"/>
              <a:t>ทะเบียนบ้าน และโฉนดที่ทางการออกให้ </a:t>
            </a:r>
            <a:r>
              <a:rPr lang="th-TH" sz="2400" dirty="0"/>
              <a:t>คือ สิ่งที่อ้างอิงในการสื่อสาร ใช้อ้างสิทธิ์</a:t>
            </a:r>
          </a:p>
          <a:p>
            <a:r>
              <a:rPr lang="th-TH" sz="2400" b="1" dirty="0"/>
              <a:t>ผู้รับเหมา</a:t>
            </a:r>
            <a:r>
              <a:rPr lang="th-TH" sz="2400" dirty="0"/>
              <a:t> คือ ผู้คุมงานสร้างให้เป็นตามที่เจ้าของบ้านต้องการ บางงานก็ทำเองแทนรายย่อย</a:t>
            </a:r>
          </a:p>
          <a:p>
            <a:r>
              <a:rPr lang="th-TH" sz="2400" b="1" dirty="0"/>
              <a:t>สถาปนิก </a:t>
            </a:r>
            <a:r>
              <a:rPr lang="th-TH" sz="2400" dirty="0"/>
              <a:t>คือ ผู้ช่วยออกแบบบ้าน จัดสวน และหาของตกแต่ง</a:t>
            </a:r>
          </a:p>
          <a:p>
            <a:r>
              <a:rPr lang="th-TH" sz="2400" b="1" dirty="0"/>
              <a:t>ผนัง เสา และคาน </a:t>
            </a:r>
            <a:r>
              <a:rPr lang="th-TH" sz="2400" dirty="0"/>
              <a:t>คือ สิ่งที่เป็นหน้าเป็นตา แสดงถึงนวัตกรรมได้</a:t>
            </a:r>
          </a:p>
          <a:p>
            <a:r>
              <a:rPr lang="th-TH" sz="2400" b="1" dirty="0"/>
              <a:t>ปูน </a:t>
            </a:r>
            <a:r>
              <a:rPr lang="th-TH" sz="2400" dirty="0"/>
              <a:t>คือ สิ่งที่มีเทคนิคว่าใช้แบบใด ผสมอย่างไร ฉาบอย่างไร เชื่อมทุกอย่าง</a:t>
            </a:r>
          </a:p>
          <a:p>
            <a:r>
              <a:rPr lang="th-TH" sz="2400" b="1" dirty="0"/>
              <a:t>ผู้รับเหมารายย่อย </a:t>
            </a:r>
            <a:r>
              <a:rPr lang="th-TH" sz="2400" dirty="0"/>
              <a:t>คือ ผู้รับรายละเอียดอื่นให้บ้านสมบูรณ์ น้ำ ไฟ แก๊ซ ปาเก้</a:t>
            </a:r>
          </a:p>
          <a:p>
            <a:r>
              <a:rPr lang="th-TH" sz="2400" b="1" dirty="0"/>
              <a:t>เพื่อนบ้าน </a:t>
            </a:r>
            <a:r>
              <a:rPr lang="th-TH" sz="2400" dirty="0"/>
              <a:t>คือ ผู้มีน้ำใจถ้อยทีถ้อยอาศัย เป็นพันธมิตร</a:t>
            </a:r>
          </a:p>
          <a:p>
            <a:r>
              <a:rPr lang="th-TH" sz="2400" b="1" dirty="0"/>
              <a:t>ลูกค้า </a:t>
            </a:r>
            <a:r>
              <a:rPr lang="th-TH" sz="2400" dirty="0"/>
              <a:t>คือ แขกบ้าน ผู้มาเยือน ผู้อาศัย ที่ทำให้บ้านไม่เป็นบ้านร้าง</a:t>
            </a:r>
            <a:endParaRPr lang="en-US" dirty="0"/>
          </a:p>
        </p:txBody>
      </p:sp>
    </p:spTree>
    <p:extLst>
      <p:ext uri="{BB962C8B-B14F-4D97-AF65-F5344CB8AC3E}">
        <p14:creationId xmlns:p14="http://schemas.microsoft.com/office/powerpoint/2010/main" val="223690601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with home</a:t>
            </a:r>
            <a:endParaRPr lang="en-US" dirty="0"/>
          </a:p>
        </p:txBody>
      </p:sp>
      <p:sp>
        <p:nvSpPr>
          <p:cNvPr id="3" name="Content Placeholder 2"/>
          <p:cNvSpPr>
            <a:spLocks noGrp="1"/>
          </p:cNvSpPr>
          <p:nvPr>
            <p:ph idx="1"/>
          </p:nvPr>
        </p:nvSpPr>
        <p:spPr>
          <a:xfrm>
            <a:off x="457200" y="2209800"/>
            <a:ext cx="8178800" cy="4171950"/>
          </a:xfrm>
        </p:spPr>
        <p:txBody>
          <a:bodyPr/>
          <a:lstStyle/>
          <a:p>
            <a:r>
              <a:rPr lang="th-TH" sz="2400" b="1" dirty="0"/>
              <a:t>หลังคา </a:t>
            </a:r>
            <a:r>
              <a:rPr lang="th-TH" sz="2400" dirty="0"/>
              <a:t>คือ สิ่งที่ถูกพบเห็นมาแต่ไกล ประทับใจที่ใช้บริการ</a:t>
            </a:r>
          </a:p>
          <a:p>
            <a:r>
              <a:rPr lang="th-TH" sz="2400" b="1" dirty="0"/>
              <a:t>ผู้ร้าย </a:t>
            </a:r>
            <a:r>
              <a:rPr lang="th-TH" sz="2400" dirty="0"/>
              <a:t>คือ ผู้จ้องย่องเข้าบ้าน จะทำร้ายบ้าน หรือคนในบ้าน</a:t>
            </a:r>
          </a:p>
          <a:p>
            <a:r>
              <a:rPr lang="th-TH" sz="2400" b="1" dirty="0"/>
              <a:t>ตำรวจ </a:t>
            </a:r>
            <a:r>
              <a:rPr lang="th-TH" sz="2400" dirty="0"/>
              <a:t>คือ ผู้จ้องดูแลให้บ้านและผู้อาศัยปลอดภัย</a:t>
            </a:r>
          </a:p>
          <a:p>
            <a:r>
              <a:rPr lang="th-TH" sz="2400" b="1" dirty="0"/>
              <a:t>ตู้ โต๊ะ เตียง </a:t>
            </a:r>
            <a:r>
              <a:rPr lang="th-TH" sz="2400" dirty="0"/>
              <a:t>คือ ของที่มักซื้อที่</a:t>
            </a:r>
            <a:r>
              <a:rPr lang="th-TH" sz="2400" dirty="0" smtClean="0"/>
              <a:t>สำเร็จรูปมา</a:t>
            </a:r>
            <a:r>
              <a:rPr lang="th-TH" sz="2400" dirty="0"/>
              <a:t>ใช้ ต่อไปก็เพียงดูแล ให้ใช้ได้นาน</a:t>
            </a:r>
          </a:p>
          <a:p>
            <a:r>
              <a:rPr lang="th-TH" sz="2400" b="1" dirty="0"/>
              <a:t>พาหนะ</a:t>
            </a:r>
            <a:r>
              <a:rPr lang="th-TH" sz="2400" dirty="0"/>
              <a:t> คือ สิ่งที่มีไว้ขนข้าวปลา ข่าวสาร หรือผู้คน</a:t>
            </a:r>
          </a:p>
          <a:p>
            <a:r>
              <a:rPr lang="th-TH" sz="2400" b="1" dirty="0"/>
              <a:t>สายโทรศัพท์ สายไฟ น้ำมัน </a:t>
            </a:r>
            <a:r>
              <a:rPr lang="th-TH" sz="2400" dirty="0"/>
              <a:t>คือ แหล่งพลัง ตัวกลาง ให้อุปกรณ์ทำงาน และสื่อสารได้</a:t>
            </a:r>
          </a:p>
          <a:p>
            <a:r>
              <a:rPr lang="th-TH" sz="2400" b="1" dirty="0"/>
              <a:t>แผนสร้างบ้าน </a:t>
            </a:r>
            <a:r>
              <a:rPr lang="th-TH" sz="2400" dirty="0"/>
              <a:t>คือ สิ่งที่ไปยื่นธนาคาร กู้เงินมาสร้างบ้าน</a:t>
            </a:r>
          </a:p>
          <a:p>
            <a:r>
              <a:rPr lang="th-TH" sz="2400" b="1" dirty="0"/>
              <a:t>ดูบ้านอื่น ดูแบบบ้าน </a:t>
            </a:r>
            <a:r>
              <a:rPr lang="th-TH" sz="2400" dirty="0"/>
              <a:t>คือ การช่วยเจ้าของบ้าน ออกแบบ กำหนดได้ว่าบ้านในฝันจะเป็นไง</a:t>
            </a:r>
          </a:p>
          <a:p>
            <a:r>
              <a:rPr lang="th-TH" sz="2400" b="1" dirty="0"/>
              <a:t>ทำความสะอาดบ้าน </a:t>
            </a:r>
            <a:r>
              <a:rPr lang="th-TH" sz="2400" dirty="0"/>
              <a:t>คือ ขจัดสิ่งไม่ใช้ออกไป จะได้เหลือที่สำคัญเท่านั้น</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1841" y="0"/>
            <a:ext cx="5152159"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810286"/>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Contemporary Portrait">
  <a:themeElements>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Contemporary Portrait">
      <a:majorFont>
        <a:latin typeface="Angsana New"/>
        <a:ea typeface=""/>
        <a:cs typeface=""/>
      </a:majorFont>
      <a:minorFont>
        <a:latin typeface="Angsana Ne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ngsana New" pitchFamily="18" charset="-34"/>
            <a:cs typeface="Angsana New" pitchFamily="18" charset="-34"/>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ngsana New" pitchFamily="18" charset="-34"/>
            <a:cs typeface="Angsana New" pitchFamily="18" charset="-34"/>
          </a:defRPr>
        </a:defPPr>
      </a:lstStyle>
    </a:lnDef>
  </a:objectDefaults>
  <a:extraClrSchemeLst>
    <a:extraClrScheme>
      <a:clrScheme name="Contemporary Portrait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Contemporary Portrai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temporary Portrait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Contemporary Portrait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Contemporary Portrait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Contemporary Portrait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Office97\Templates\Presentation Designs\Contemporary Portrait.pot</Template>
  <TotalTime>9031</TotalTime>
  <Words>721</Words>
  <Application>Microsoft Office PowerPoint</Application>
  <PresentationFormat>On-screen Show (4:3)</PresentationFormat>
  <Paragraphs>92</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Contemporary Portrait</vt:lpstr>
      <vt:lpstr>Introduction</vt:lpstr>
      <vt:lpstr>21st  Century Student Outcomes and Support Systems on PHP</vt:lpstr>
      <vt:lpstr>Internet</vt:lpstr>
      <vt:lpstr>Web Server</vt:lpstr>
      <vt:lpstr>Browser</vt:lpstr>
      <vt:lpstr>Compare with home</vt:lpstr>
      <vt:lpstr>Compare with home</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the Information Technology Resource</dc:title>
  <dc:creator>Jerry N. Luftman</dc:creator>
  <cp:lastModifiedBy>desktop</cp:lastModifiedBy>
  <cp:revision>556</cp:revision>
  <dcterms:created xsi:type="dcterms:W3CDTF">1999-04-29T15:31:00Z</dcterms:created>
  <dcterms:modified xsi:type="dcterms:W3CDTF">2012-08-23T13:09:52Z</dcterms:modified>
</cp:coreProperties>
</file>