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0" i="0">
                <a:solidFill>
                  <a:srgbClr val="242424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300" b="0" i="0">
                <a:solidFill>
                  <a:srgbClr val="242424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0" i="0">
                <a:solidFill>
                  <a:srgbClr val="242424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0" i="0">
                <a:solidFill>
                  <a:srgbClr val="242424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59543" y="2733550"/>
            <a:ext cx="5574313" cy="1731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0" i="0">
                <a:solidFill>
                  <a:srgbClr val="242424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59543" y="2733550"/>
            <a:ext cx="5574313" cy="1731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0" i="0">
                <a:solidFill>
                  <a:srgbClr val="242424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1143"/>
            <a:ext cx="10692765" cy="6014085"/>
            <a:chOff x="0" y="771143"/>
            <a:chExt cx="10692765" cy="6014085"/>
          </a:xfrm>
        </p:grpSpPr>
        <p:sp>
          <p:nvSpPr>
            <p:cNvPr id="3" name="object 3"/>
            <p:cNvSpPr/>
            <p:nvPr/>
          </p:nvSpPr>
          <p:spPr>
            <a:xfrm>
              <a:off x="0" y="771143"/>
              <a:ext cx="10692383" cy="60137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403" y="771144"/>
              <a:ext cx="10690979" cy="60137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50501" y="1883663"/>
              <a:ext cx="8397240" cy="3779520"/>
            </a:xfrm>
            <a:custGeom>
              <a:avLst/>
              <a:gdLst/>
              <a:ahLst/>
              <a:cxnLst/>
              <a:rect l="l" t="t" r="r" b="b"/>
              <a:pathLst>
                <a:path w="8397240" h="3779520">
                  <a:moveTo>
                    <a:pt x="8397239" y="3779519"/>
                  </a:moveTo>
                  <a:lnTo>
                    <a:pt x="8397239" y="0"/>
                  </a:lnTo>
                  <a:lnTo>
                    <a:pt x="0" y="0"/>
                  </a:lnTo>
                  <a:lnTo>
                    <a:pt x="0" y="3779519"/>
                  </a:lnTo>
                  <a:lnTo>
                    <a:pt x="8397239" y="37795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272421" y="2011679"/>
              <a:ext cx="8153400" cy="3535679"/>
            </a:xfrm>
            <a:custGeom>
              <a:avLst/>
              <a:gdLst/>
              <a:ahLst/>
              <a:cxnLst/>
              <a:rect l="l" t="t" r="r" b="b"/>
              <a:pathLst>
                <a:path w="8153400" h="3535679">
                  <a:moveTo>
                    <a:pt x="0" y="0"/>
                  </a:moveTo>
                  <a:lnTo>
                    <a:pt x="0" y="3535679"/>
                  </a:lnTo>
                  <a:lnTo>
                    <a:pt x="8153399" y="3535679"/>
                  </a:lnTo>
                  <a:lnTo>
                    <a:pt x="8153399" y="0"/>
                  </a:lnTo>
                  <a:lnTo>
                    <a:pt x="0" y="0"/>
                  </a:lnTo>
                  <a:close/>
                </a:path>
              </a:pathLst>
            </a:custGeom>
            <a:ln w="5568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506345" y="1883663"/>
              <a:ext cx="1685925" cy="643255"/>
            </a:xfrm>
            <a:custGeom>
              <a:avLst/>
              <a:gdLst/>
              <a:ahLst/>
              <a:cxnLst/>
              <a:rect l="l" t="t" r="r" b="b"/>
              <a:pathLst>
                <a:path w="1685925" h="643255">
                  <a:moveTo>
                    <a:pt x="1685543" y="643127"/>
                  </a:moveTo>
                  <a:lnTo>
                    <a:pt x="1685543" y="0"/>
                  </a:lnTo>
                  <a:lnTo>
                    <a:pt x="0" y="0"/>
                  </a:lnTo>
                  <a:lnTo>
                    <a:pt x="0" y="643127"/>
                  </a:lnTo>
                  <a:lnTo>
                    <a:pt x="1685543" y="643127"/>
                  </a:lnTo>
                  <a:close/>
                </a:path>
              </a:pathLst>
            </a:custGeom>
            <a:solidFill>
              <a:srgbClr val="E3DE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606930" y="1883663"/>
              <a:ext cx="1484630" cy="567055"/>
            </a:xfrm>
            <a:custGeom>
              <a:avLst/>
              <a:gdLst/>
              <a:ahLst/>
              <a:cxnLst/>
              <a:rect l="l" t="t" r="r" b="b"/>
              <a:pathLst>
                <a:path w="1484629" h="567055">
                  <a:moveTo>
                    <a:pt x="0" y="0"/>
                  </a:moveTo>
                  <a:lnTo>
                    <a:pt x="0" y="560831"/>
                  </a:lnTo>
                </a:path>
                <a:path w="1484629" h="567055">
                  <a:moveTo>
                    <a:pt x="1484375" y="0"/>
                  </a:moveTo>
                  <a:lnTo>
                    <a:pt x="1484375" y="560831"/>
                  </a:lnTo>
                </a:path>
                <a:path w="1484629" h="567055">
                  <a:moveTo>
                    <a:pt x="0" y="566927"/>
                  </a:moveTo>
                  <a:lnTo>
                    <a:pt x="1484375" y="566927"/>
                  </a:lnTo>
                </a:path>
              </a:pathLst>
            </a:custGeom>
            <a:ln w="55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8105">
              <a:lnSpc>
                <a:spcPts val="6709"/>
              </a:lnSpc>
              <a:spcBef>
                <a:spcPts val="110"/>
              </a:spcBef>
            </a:pPr>
            <a:r>
              <a:rPr dirty="0" spc="-114"/>
              <a:t>SAVON</a:t>
            </a:r>
            <a:r>
              <a:rPr dirty="0" spc="-700"/>
              <a:t> </a:t>
            </a:r>
            <a:r>
              <a:rPr dirty="0" spc="-545"/>
              <a:t>THEME</a:t>
            </a:r>
          </a:p>
          <a:p>
            <a:pPr marL="32384">
              <a:lnSpc>
                <a:spcPts val="6709"/>
              </a:lnSpc>
            </a:pPr>
            <a:r>
              <a:rPr dirty="0" spc="-2825">
                <a:latin typeface="Arial"/>
                <a:cs typeface="Arial"/>
              </a:rPr>
              <a:t>มธี</a:t>
            </a:r>
            <a:r>
              <a:rPr dirty="0" spc="145">
                <a:latin typeface="Arial"/>
                <a:cs typeface="Arial"/>
              </a:rPr>
              <a:t> </a:t>
            </a:r>
            <a:r>
              <a:rPr dirty="0" spc="-2725">
                <a:latin typeface="Arial"/>
                <a:cs typeface="Arial"/>
              </a:rPr>
              <a:t>มี</a:t>
            </a:r>
            <a:r>
              <a:rPr dirty="0" spc="570">
                <a:latin typeface="Arial"/>
                <a:cs typeface="Arial"/>
              </a:rPr>
              <a:t> </a:t>
            </a:r>
            <a:r>
              <a:rPr dirty="0" spc="-2075">
                <a:latin typeface="Arial"/>
                <a:cs typeface="Arial"/>
              </a:rPr>
              <a:t>น˚ีใน</a:t>
            </a:r>
            <a:r>
              <a:rPr dirty="0" spc="-560">
                <a:latin typeface="Arial"/>
                <a:cs typeface="Arial"/>
              </a:rPr>
              <a:t> </a:t>
            </a:r>
            <a:r>
              <a:rPr dirty="0" spc="-3055"/>
              <a:t>PPTX </a:t>
            </a:r>
            <a:r>
              <a:rPr dirty="0" spc="-2205"/>
              <a:t> </a:t>
            </a:r>
            <a:r>
              <a:rPr dirty="0" spc="-580"/>
              <a:t>2016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091320" y="4882391"/>
            <a:ext cx="2509520" cy="4514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325755">
              <a:lnSpc>
                <a:spcPct val="100000"/>
              </a:lnSpc>
              <a:spcBef>
                <a:spcPts val="90"/>
              </a:spcBef>
            </a:pPr>
            <a:r>
              <a:rPr dirty="0" sz="1400" spc="-15">
                <a:latin typeface="Waree"/>
                <a:cs typeface="Waree"/>
              </a:rPr>
              <a:t>เลือกธีม แล้ว </a:t>
            </a:r>
            <a:r>
              <a:rPr dirty="0" sz="1400" spc="-45">
                <a:latin typeface="Waree"/>
                <a:cs typeface="Waree"/>
              </a:rPr>
              <a:t>save </a:t>
            </a:r>
            <a:r>
              <a:rPr dirty="0" sz="1400" spc="-5">
                <a:latin typeface="Waree"/>
                <a:cs typeface="Waree"/>
              </a:rPr>
              <a:t>เลย  </a:t>
            </a:r>
            <a:r>
              <a:rPr dirty="0" sz="1400" spc="-10">
                <a:latin typeface="Waree"/>
                <a:cs typeface="Waree"/>
              </a:rPr>
              <a:t>กําหนดฟอนต์เป˚น</a:t>
            </a:r>
            <a:r>
              <a:rPr dirty="0" sz="1400" spc="315">
                <a:latin typeface="Waree"/>
                <a:cs typeface="Waree"/>
              </a:rPr>
              <a:t> </a:t>
            </a:r>
            <a:r>
              <a:rPr dirty="0" sz="1400" spc="-65">
                <a:latin typeface="Waree"/>
                <a:cs typeface="Waree"/>
              </a:rPr>
              <a:t>จุฬาภรณ์ลิขิต</a:t>
            </a:r>
            <a:endParaRPr sz="1400">
              <a:latin typeface="Waree"/>
              <a:cs typeface="Ware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668" y="981455"/>
            <a:ext cx="10281285" cy="5596255"/>
          </a:xfrm>
          <a:custGeom>
            <a:avLst/>
            <a:gdLst/>
            <a:ahLst/>
            <a:cxnLst/>
            <a:rect l="l" t="t" r="r" b="b"/>
            <a:pathLst>
              <a:path w="10281285" h="5596255">
                <a:moveTo>
                  <a:pt x="10280903" y="5596127"/>
                </a:moveTo>
                <a:lnTo>
                  <a:pt x="10280903" y="0"/>
                </a:lnTo>
                <a:lnTo>
                  <a:pt x="0" y="0"/>
                </a:lnTo>
                <a:lnTo>
                  <a:pt x="0" y="5596127"/>
                </a:lnTo>
                <a:lnTo>
                  <a:pt x="10280903" y="5596127"/>
                </a:lnTo>
                <a:close/>
              </a:path>
            </a:pathLst>
          </a:custGeom>
          <a:solidFill>
            <a:srgbClr val="E3DE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3689" y="1547877"/>
            <a:ext cx="8358505" cy="60007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7473950" algn="l"/>
              </a:tabLst>
            </a:pPr>
            <a:r>
              <a:rPr dirty="0" sz="3750" spc="-220">
                <a:latin typeface="Waree"/>
                <a:cs typeface="Waree"/>
              </a:rPr>
              <a:t>ความหมายของไมโครซอฟต์พาวเวอรพ์	</a:t>
            </a:r>
            <a:r>
              <a:rPr dirty="0" sz="3750" spc="-60">
                <a:latin typeface="Waree"/>
                <a:cs typeface="Waree"/>
              </a:rPr>
              <a:t>อยต์</a:t>
            </a:r>
            <a:endParaRPr sz="3750">
              <a:latin typeface="Waree"/>
              <a:cs typeface="Ware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3689" y="2596390"/>
            <a:ext cx="8671560" cy="385762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73990" marR="121285" indent="-161925">
              <a:lnSpc>
                <a:spcPct val="91600"/>
              </a:lnSpc>
              <a:spcBef>
                <a:spcPts val="290"/>
              </a:spcBef>
              <a:buClr>
                <a:srgbClr val="242424"/>
              </a:buClr>
              <a:buFont typeface="Arial"/>
              <a:buChar char="◦"/>
              <a:tabLst>
                <a:tab pos="174625" algn="l"/>
              </a:tabLst>
            </a:pPr>
            <a:r>
              <a:rPr dirty="0" sz="1550" spc="-120">
                <a:latin typeface="Waree"/>
                <a:cs typeface="Waree"/>
              </a:rPr>
              <a:t>ไมโครซอฟทอ์</a:t>
            </a:r>
            <a:r>
              <a:rPr dirty="0" sz="1550" spc="250">
                <a:latin typeface="Waree"/>
                <a:cs typeface="Waree"/>
              </a:rPr>
              <a:t> </a:t>
            </a:r>
            <a:r>
              <a:rPr dirty="0" sz="1550" spc="-135">
                <a:latin typeface="Waree"/>
                <a:cs typeface="Waree"/>
              </a:rPr>
              <a:t>อฟฟ˚ศ </a:t>
            </a:r>
            <a:r>
              <a:rPr dirty="0" sz="1550" spc="-35">
                <a:latin typeface="Waree"/>
                <a:cs typeface="Waree"/>
              </a:rPr>
              <a:t>(Microsoft </a:t>
            </a:r>
            <a:r>
              <a:rPr dirty="0" sz="1550" spc="-45">
                <a:latin typeface="Waree"/>
                <a:cs typeface="Waree"/>
              </a:rPr>
              <a:t>Office) </a:t>
            </a:r>
            <a:r>
              <a:rPr dirty="0" sz="1550" spc="-155">
                <a:latin typeface="Waree"/>
                <a:cs typeface="Waree"/>
              </a:rPr>
              <a:t>คือ </a:t>
            </a:r>
            <a:r>
              <a:rPr dirty="0" sz="1550" spc="-370">
                <a:latin typeface="Waree"/>
                <a:cs typeface="Waree"/>
              </a:rPr>
              <a:t>ชดุ </a:t>
            </a:r>
            <a:r>
              <a:rPr dirty="0" sz="1550" spc="-65">
                <a:latin typeface="Waree"/>
                <a:cs typeface="Waree"/>
              </a:rPr>
              <a:t>โปรแกรมสํานักงาน </a:t>
            </a:r>
            <a:r>
              <a:rPr dirty="0" sz="1550" spc="-95">
                <a:latin typeface="Waree"/>
                <a:cs typeface="Waree"/>
              </a:rPr>
              <a:t>พัฒนาโดยบรษ˚ </a:t>
            </a:r>
            <a:r>
              <a:rPr dirty="0" sz="1550" spc="-35">
                <a:latin typeface="Waree"/>
                <a:cs typeface="Waree"/>
              </a:rPr>
              <a:t>ัทไมโครซอฟท  </a:t>
            </a:r>
            <a:r>
              <a:rPr dirty="0" sz="1550" spc="-45">
                <a:latin typeface="Waree"/>
                <a:cs typeface="Waree"/>
              </a:rPr>
              <a:t>(Microsoft) </a:t>
            </a:r>
            <a:r>
              <a:rPr dirty="0" sz="1550" spc="-275">
                <a:latin typeface="Waree"/>
                <a:cs typeface="Waree"/>
              </a:rPr>
              <a:t>ซงึ' </a:t>
            </a:r>
            <a:r>
              <a:rPr dirty="0" sz="1550" spc="-145">
                <a:latin typeface="Waree"/>
                <a:cs typeface="Waree"/>
              </a:rPr>
              <a:t>สามารถใชง้ </a:t>
            </a:r>
            <a:r>
              <a:rPr dirty="0" sz="1550" spc="-90">
                <a:latin typeface="Waree"/>
                <a:cs typeface="Waree"/>
              </a:rPr>
              <a:t>านได้บนระบบปฏิบัติการไมโครซอฟทว์ </a:t>
            </a:r>
            <a:r>
              <a:rPr dirty="0" sz="1550" spc="-415">
                <a:latin typeface="Waree"/>
                <a:cs typeface="Waree"/>
              </a:rPr>
              <a:t>น˚ </a:t>
            </a:r>
            <a:r>
              <a:rPr dirty="0" sz="1550" spc="-30">
                <a:latin typeface="Waree"/>
                <a:cs typeface="Waree"/>
              </a:rPr>
              <a:t>โดวส์ </a:t>
            </a:r>
            <a:r>
              <a:rPr dirty="0" sz="1550" spc="-20">
                <a:latin typeface="Waree"/>
                <a:cs typeface="Waree"/>
              </a:rPr>
              <a:t>และแม็คอินทอช แล้วพัฒนา </a:t>
            </a:r>
            <a:r>
              <a:rPr dirty="0" baseline="1792" sz="2325" spc="-30">
                <a:latin typeface="Waree"/>
                <a:cs typeface="Waree"/>
              </a:rPr>
              <a:t> </a:t>
            </a:r>
            <a:r>
              <a:rPr dirty="0" baseline="1792" sz="2325" spc="-97">
                <a:latin typeface="Waree"/>
                <a:cs typeface="Waree"/>
              </a:rPr>
              <a:t>ต่อเนื'องใหใ้ </a:t>
            </a:r>
            <a:r>
              <a:rPr dirty="0" baseline="1792" sz="2325" spc="-359">
                <a:latin typeface="Waree"/>
                <a:cs typeface="Waree"/>
              </a:rPr>
              <a:t>ชไ้ </a:t>
            </a:r>
            <a:r>
              <a:rPr dirty="0" baseline="1792" sz="2325" spc="-300">
                <a:latin typeface="Waree"/>
                <a:cs typeface="Waree"/>
              </a:rPr>
              <a:t>ด้ทงั˚ </a:t>
            </a:r>
            <a:r>
              <a:rPr dirty="0" baseline="1792" sz="2325" spc="-22">
                <a:latin typeface="Waree"/>
                <a:cs typeface="Waree"/>
              </a:rPr>
              <a:t>แบบออฟไลน์ </a:t>
            </a:r>
            <a:r>
              <a:rPr dirty="0" baseline="1792" sz="2325" spc="-44">
                <a:latin typeface="Waree"/>
                <a:cs typeface="Waree"/>
              </a:rPr>
              <a:t>และออนไลน์ </a:t>
            </a:r>
            <a:r>
              <a:rPr dirty="0" baseline="1792" sz="2325" spc="-434">
                <a:latin typeface="Waree"/>
                <a:cs typeface="Waree"/>
              </a:rPr>
              <a:t>เรม</a:t>
            </a:r>
            <a:r>
              <a:rPr dirty="0" sz="1550" spc="-290">
                <a:latin typeface="Waree"/>
                <a:cs typeface="Waree"/>
              </a:rPr>
              <a:t>' </a:t>
            </a:r>
            <a:r>
              <a:rPr dirty="0" baseline="1792" sz="2325" spc="22">
                <a:latin typeface="Waree"/>
                <a:cs typeface="Waree"/>
              </a:rPr>
              <a:t>˚ </a:t>
            </a:r>
            <a:r>
              <a:rPr dirty="0" baseline="1792" sz="2325" spc="-277">
                <a:latin typeface="Waree"/>
                <a:cs typeface="Waree"/>
              </a:rPr>
              <a:t>เป˚ดตัว </a:t>
            </a:r>
            <a:r>
              <a:rPr dirty="0" baseline="1792" sz="2325" spc="-52">
                <a:latin typeface="Waree"/>
                <a:cs typeface="Waree"/>
              </a:rPr>
              <a:t>MS Office </a:t>
            </a:r>
            <a:r>
              <a:rPr dirty="0" baseline="1792" sz="2325" spc="-112">
                <a:latin typeface="Waree"/>
                <a:cs typeface="Waree"/>
              </a:rPr>
              <a:t>1.0 </a:t>
            </a:r>
            <a:r>
              <a:rPr dirty="0" baseline="1792" sz="2325" spc="-37">
                <a:latin typeface="Waree"/>
                <a:cs typeface="Waree"/>
              </a:rPr>
              <a:t>ในปª </a:t>
            </a:r>
            <a:r>
              <a:rPr dirty="0" baseline="1792" sz="2325" spc="-104">
                <a:latin typeface="Waree"/>
                <a:cs typeface="Waree"/>
              </a:rPr>
              <a:t>2533 </a:t>
            </a:r>
            <a:r>
              <a:rPr dirty="0" baseline="1792" sz="2325" spc="-120">
                <a:latin typeface="Waree"/>
                <a:cs typeface="Waree"/>
              </a:rPr>
              <a:t>(1990)  </a:t>
            </a:r>
            <a:r>
              <a:rPr dirty="0" baseline="1792" sz="2325" spc="-434">
                <a:latin typeface="Waree"/>
                <a:cs typeface="Waree"/>
              </a:rPr>
              <a:t>แล้วพัฒนา</a:t>
            </a:r>
            <a:r>
              <a:rPr dirty="0" sz="1550" spc="-290">
                <a:latin typeface="Waree"/>
                <a:cs typeface="Waree"/>
              </a:rPr>
              <a:t> </a:t>
            </a:r>
            <a:r>
              <a:rPr dirty="0" sz="1550" spc="-254">
                <a:latin typeface="Waree"/>
                <a:cs typeface="Waree"/>
              </a:rPr>
              <a:t>เรอ' </a:t>
            </a:r>
            <a:r>
              <a:rPr dirty="0" sz="1550" spc="15">
                <a:latin typeface="Waree"/>
                <a:cs typeface="Waree"/>
              </a:rPr>
              <a:t>ª</a:t>
            </a:r>
            <a:r>
              <a:rPr dirty="0" sz="1550" spc="114">
                <a:latin typeface="Waree"/>
                <a:cs typeface="Waree"/>
              </a:rPr>
              <a:t> </a:t>
            </a:r>
            <a:r>
              <a:rPr dirty="0" sz="1550" spc="-80">
                <a:latin typeface="Waree"/>
                <a:cs typeface="Waree"/>
              </a:rPr>
              <a:t>ยมา</a:t>
            </a:r>
            <a:endParaRPr sz="1550">
              <a:latin typeface="Waree"/>
              <a:cs typeface="Waree"/>
            </a:endParaRPr>
          </a:p>
          <a:p>
            <a:pPr marL="173990" marR="212725" indent="-161925">
              <a:lnSpc>
                <a:spcPts val="1700"/>
              </a:lnSpc>
              <a:spcBef>
                <a:spcPts val="825"/>
              </a:spcBef>
              <a:buClr>
                <a:srgbClr val="242424"/>
              </a:buClr>
              <a:buFont typeface="Arial"/>
              <a:buChar char="◦"/>
              <a:tabLst>
                <a:tab pos="174625" algn="l"/>
              </a:tabLst>
            </a:pPr>
            <a:r>
              <a:rPr dirty="0" sz="1550" spc="-185">
                <a:latin typeface="Waree"/>
                <a:cs typeface="Waree"/>
              </a:rPr>
              <a:t>ออฟฟ˚ศรนุ่ </a:t>
            </a:r>
            <a:r>
              <a:rPr dirty="0" sz="1550" spc="-65">
                <a:latin typeface="Waree"/>
                <a:cs typeface="Waree"/>
              </a:rPr>
              <a:t>แรก </a:t>
            </a:r>
            <a:r>
              <a:rPr dirty="0" sz="1550" spc="-150">
                <a:latin typeface="Waree"/>
                <a:cs typeface="Waree"/>
              </a:rPr>
              <a:t>เกิดขึ˚นราวยุค </a:t>
            </a:r>
            <a:r>
              <a:rPr dirty="0" sz="1550" spc="15">
                <a:latin typeface="Waree"/>
                <a:cs typeface="Waree"/>
              </a:rPr>
              <a:t>90 </a:t>
            </a:r>
            <a:r>
              <a:rPr dirty="0" sz="1550" spc="-80">
                <a:latin typeface="Waree"/>
                <a:cs typeface="Waree"/>
              </a:rPr>
              <a:t>เมื'อออฟฟ˚ศออกสู่ตลาด </a:t>
            </a:r>
            <a:r>
              <a:rPr dirty="0" sz="1550" spc="-290">
                <a:latin typeface="Waree"/>
                <a:cs typeface="Waree"/>
              </a:rPr>
              <a:t>ทาํ </a:t>
            </a:r>
            <a:r>
              <a:rPr dirty="0" sz="1550" spc="-165">
                <a:latin typeface="Waree"/>
                <a:cs typeface="Waree"/>
              </a:rPr>
              <a:t>ใหเ้ </a:t>
            </a:r>
            <a:r>
              <a:rPr dirty="0" sz="1550" spc="-80">
                <a:latin typeface="Waree"/>
                <a:cs typeface="Waree"/>
              </a:rPr>
              <a:t>ข้ามาแบ่งส่วนตลาดส่วนหนึ'งได้อยา่ </a:t>
            </a:r>
            <a:r>
              <a:rPr dirty="0" sz="1550" spc="-25">
                <a:latin typeface="Waree"/>
                <a:cs typeface="Waree"/>
              </a:rPr>
              <a:t>ง  </a:t>
            </a:r>
            <a:r>
              <a:rPr dirty="0" sz="1550" spc="-290">
                <a:latin typeface="Waree"/>
                <a:cs typeface="Waree"/>
              </a:rPr>
              <a:t>งา่ </a:t>
            </a:r>
            <a:r>
              <a:rPr dirty="0" sz="1550" spc="-60">
                <a:latin typeface="Waree"/>
                <a:cs typeface="Waree"/>
              </a:rPr>
              <a:t>ยดาย </a:t>
            </a:r>
            <a:r>
              <a:rPr dirty="0" sz="1550" spc="-45">
                <a:latin typeface="Waree"/>
                <a:cs typeface="Waree"/>
              </a:rPr>
              <a:t>จุดขายหลักของ </a:t>
            </a:r>
            <a:r>
              <a:rPr dirty="0" sz="1550" spc="-110">
                <a:latin typeface="Waree"/>
                <a:cs typeface="Waree"/>
              </a:rPr>
              <a:t>ออฟฟ˚ศ </a:t>
            </a:r>
            <a:r>
              <a:rPr dirty="0" sz="1550" spc="-155">
                <a:latin typeface="Waree"/>
                <a:cs typeface="Waree"/>
              </a:rPr>
              <a:t>คือ </a:t>
            </a:r>
            <a:r>
              <a:rPr dirty="0" sz="1550" spc="-204">
                <a:latin typeface="Waree"/>
                <a:cs typeface="Waree"/>
              </a:rPr>
              <a:t>ราคาทถี' </a:t>
            </a:r>
            <a:r>
              <a:rPr dirty="0" sz="1550" spc="-114">
                <a:latin typeface="Waree"/>
                <a:cs typeface="Waree"/>
              </a:rPr>
              <a:t>ูกกว่า </a:t>
            </a:r>
            <a:r>
              <a:rPr dirty="0" sz="1550" spc="-120">
                <a:latin typeface="Waree"/>
                <a:cs typeface="Waree"/>
              </a:rPr>
              <a:t>และสามารถเลือกซอื˚  </a:t>
            </a:r>
            <a:r>
              <a:rPr dirty="0" sz="1550" spc="-160">
                <a:latin typeface="Waree"/>
                <a:cs typeface="Waree"/>
              </a:rPr>
              <a:t>เฉพาะทตี' </a:t>
            </a:r>
            <a:r>
              <a:rPr dirty="0" sz="1550" spc="-50">
                <a:latin typeface="Waree"/>
                <a:cs typeface="Waree"/>
              </a:rPr>
              <a:t>้องการได้ </a:t>
            </a:r>
            <a:r>
              <a:rPr dirty="0" sz="1550" spc="-180">
                <a:latin typeface="Waree"/>
                <a:cs typeface="Waree"/>
              </a:rPr>
              <a:t>โดยรนุ่</a:t>
            </a:r>
            <a:r>
              <a:rPr dirty="0" sz="1550" spc="60">
                <a:latin typeface="Waree"/>
                <a:cs typeface="Waree"/>
              </a:rPr>
              <a:t> </a:t>
            </a:r>
            <a:r>
              <a:rPr dirty="0" sz="1550" spc="-570">
                <a:latin typeface="Waree"/>
                <a:cs typeface="Waree"/>
              </a:rPr>
              <a:t>แรก</a:t>
            </a:r>
            <a:endParaRPr sz="1550">
              <a:latin typeface="Waree"/>
              <a:cs typeface="Waree"/>
            </a:endParaRPr>
          </a:p>
          <a:p>
            <a:pPr marL="173990" marR="5080">
              <a:lnSpc>
                <a:spcPts val="1700"/>
              </a:lnSpc>
              <a:spcBef>
                <a:spcPts val="10"/>
              </a:spcBef>
              <a:tabLst>
                <a:tab pos="2749550" algn="l"/>
                <a:tab pos="4627245" algn="l"/>
                <a:tab pos="5788025" algn="l"/>
              </a:tabLst>
            </a:pPr>
            <a:r>
              <a:rPr dirty="0" sz="1550" spc="-85">
                <a:latin typeface="Waree"/>
                <a:cs typeface="Waree"/>
              </a:rPr>
              <a:t>ของออฟฟ˚ศ </a:t>
            </a:r>
            <a:r>
              <a:rPr dirty="0" sz="1550" spc="-40">
                <a:latin typeface="Waree"/>
                <a:cs typeface="Waree"/>
              </a:rPr>
              <a:t>ประกอบด้วย</a:t>
            </a:r>
            <a:r>
              <a:rPr dirty="0" sz="1550" spc="-60">
                <a:latin typeface="Waree"/>
                <a:cs typeface="Waree"/>
              </a:rPr>
              <a:t> </a:t>
            </a:r>
            <a:r>
              <a:rPr dirty="0" sz="1550" spc="-175">
                <a:latin typeface="Waree"/>
                <a:cs typeface="Waree"/>
              </a:rPr>
              <a:t>เวร˚</a:t>
            </a:r>
            <a:r>
              <a:rPr dirty="0" sz="1550" spc="30">
                <a:latin typeface="Waree"/>
                <a:cs typeface="Waree"/>
              </a:rPr>
              <a:t> </a:t>
            </a:r>
            <a:r>
              <a:rPr dirty="0" sz="1550" spc="-459">
                <a:latin typeface="Waree"/>
                <a:cs typeface="Waree"/>
              </a:rPr>
              <a:t>ด์	</a:t>
            </a:r>
            <a:r>
              <a:rPr dirty="0" sz="1550" spc="-60">
                <a:latin typeface="Waree"/>
                <a:cs typeface="Waree"/>
              </a:rPr>
              <a:t>เอกเซล</a:t>
            </a:r>
            <a:r>
              <a:rPr dirty="0" sz="1550" spc="-10">
                <a:latin typeface="Waree"/>
                <a:cs typeface="Waree"/>
              </a:rPr>
              <a:t> </a:t>
            </a:r>
            <a:r>
              <a:rPr dirty="0" sz="1550" spc="-120">
                <a:latin typeface="Waree"/>
                <a:cs typeface="Waree"/>
              </a:rPr>
              <a:t>และพาวเวอรพ์	</a:t>
            </a:r>
            <a:r>
              <a:rPr dirty="0" sz="1550" spc="-10">
                <a:latin typeface="Waree"/>
                <a:cs typeface="Waree"/>
              </a:rPr>
              <a:t>อยท์</a:t>
            </a:r>
            <a:r>
              <a:rPr dirty="0" sz="1550" spc="-120">
                <a:latin typeface="Waree"/>
                <a:cs typeface="Waree"/>
              </a:rPr>
              <a:t> </a:t>
            </a:r>
            <a:r>
              <a:rPr dirty="0" sz="1550" spc="-145">
                <a:latin typeface="Waree"/>
                <a:cs typeface="Waree"/>
              </a:rPr>
              <a:t>และมีรนุ่	</a:t>
            </a:r>
            <a:r>
              <a:rPr dirty="0" sz="1550" spc="-85">
                <a:latin typeface="Waree"/>
                <a:cs typeface="Waree"/>
              </a:rPr>
              <a:t>"โปร </a:t>
            </a:r>
            <a:r>
              <a:rPr dirty="0" sz="1550" spc="-70">
                <a:latin typeface="Waree"/>
                <a:cs typeface="Waree"/>
              </a:rPr>
              <a:t>(PRO)" </a:t>
            </a:r>
            <a:r>
              <a:rPr dirty="0" sz="1550" spc="-270">
                <a:latin typeface="Waree"/>
                <a:cs typeface="Waree"/>
              </a:rPr>
              <a:t>ทจี' </a:t>
            </a:r>
            <a:r>
              <a:rPr dirty="0" sz="1550" spc="-65">
                <a:latin typeface="Waree"/>
                <a:cs typeface="Waree"/>
              </a:rPr>
              <a:t>ะรวม </a:t>
            </a:r>
            <a:r>
              <a:rPr dirty="0" sz="1550" spc="-30">
                <a:latin typeface="Waree"/>
                <a:cs typeface="Waree"/>
              </a:rPr>
              <a:t>แอคเซส </a:t>
            </a:r>
            <a:r>
              <a:rPr dirty="0" sz="1550" spc="-160">
                <a:latin typeface="Waree"/>
                <a:cs typeface="Waree"/>
              </a:rPr>
              <a:t>และ  </a:t>
            </a:r>
            <a:r>
              <a:rPr dirty="0" sz="1550" spc="-100">
                <a:latin typeface="Waree"/>
                <a:cs typeface="Waree"/>
              </a:rPr>
              <a:t>สเคสดูลพลัส</a:t>
            </a:r>
            <a:endParaRPr sz="1550">
              <a:latin typeface="Waree"/>
              <a:cs typeface="Ware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Waree"/>
              <a:cs typeface="Waree"/>
            </a:endParaRPr>
          </a:p>
          <a:p>
            <a:pPr algn="ctr" marR="247650">
              <a:lnSpc>
                <a:spcPct val="100000"/>
              </a:lnSpc>
              <a:spcBef>
                <a:spcPts val="5"/>
              </a:spcBef>
              <a:tabLst>
                <a:tab pos="1176020" algn="l"/>
                <a:tab pos="1904364" algn="l"/>
              </a:tabLst>
            </a:pPr>
            <a:r>
              <a:rPr dirty="0" sz="1550" spc="-135">
                <a:latin typeface="Waree"/>
                <a:cs typeface="Waree"/>
              </a:rPr>
              <a:t>ไมโครซอฟทพ์	</a:t>
            </a:r>
            <a:r>
              <a:rPr dirty="0" sz="1550" spc="-175">
                <a:latin typeface="Waree"/>
                <a:cs typeface="Waree"/>
              </a:rPr>
              <a:t>าวเวอรพ์	</a:t>
            </a:r>
            <a:r>
              <a:rPr dirty="0" sz="1550" spc="-10">
                <a:latin typeface="Waree"/>
                <a:cs typeface="Waree"/>
              </a:rPr>
              <a:t>อยต์ </a:t>
            </a:r>
            <a:r>
              <a:rPr dirty="0" sz="1550" spc="-35">
                <a:latin typeface="Waree"/>
                <a:cs typeface="Waree"/>
              </a:rPr>
              <a:t>(Microsoft</a:t>
            </a:r>
            <a:r>
              <a:rPr dirty="0" sz="1550" spc="-220">
                <a:latin typeface="Waree"/>
                <a:cs typeface="Waree"/>
              </a:rPr>
              <a:t> </a:t>
            </a:r>
            <a:r>
              <a:rPr dirty="0" sz="1550" spc="-40">
                <a:latin typeface="Waree"/>
                <a:cs typeface="Waree"/>
              </a:rPr>
              <a:t>Powerpoint)</a:t>
            </a:r>
            <a:endParaRPr sz="1550">
              <a:latin typeface="Waree"/>
              <a:cs typeface="Waree"/>
            </a:endParaRPr>
          </a:p>
          <a:p>
            <a:pPr algn="ctr" marL="841375" marR="1085215">
              <a:lnSpc>
                <a:spcPts val="2860"/>
              </a:lnSpc>
              <a:spcBef>
                <a:spcPts val="229"/>
              </a:spcBef>
            </a:pPr>
            <a:r>
              <a:rPr dirty="0" sz="1550" spc="-155">
                <a:latin typeface="Waree"/>
                <a:cs typeface="Waree"/>
              </a:rPr>
              <a:t>คือ </a:t>
            </a:r>
            <a:r>
              <a:rPr dirty="0" sz="1550" spc="-60">
                <a:latin typeface="Waree"/>
                <a:cs typeface="Waree"/>
              </a:rPr>
              <a:t>โปรแกรมนําเสนองาน </a:t>
            </a:r>
            <a:r>
              <a:rPr dirty="0" sz="1550" spc="-65">
                <a:latin typeface="Waree"/>
                <a:cs typeface="Waree"/>
              </a:rPr>
              <a:t>(Presentation) </a:t>
            </a:r>
            <a:r>
              <a:rPr dirty="0" sz="1550" spc="-265">
                <a:latin typeface="Waree"/>
                <a:cs typeface="Waree"/>
              </a:rPr>
              <a:t>ใชส้ </a:t>
            </a:r>
            <a:r>
              <a:rPr dirty="0" sz="1550" spc="-220">
                <a:latin typeface="Waree"/>
                <a:cs typeface="Waree"/>
              </a:rPr>
              <a:t>ําหรบั </a:t>
            </a:r>
            <a:r>
              <a:rPr dirty="0" sz="1550" spc="-60">
                <a:latin typeface="Waree"/>
                <a:cs typeface="Waree"/>
              </a:rPr>
              <a:t>เสนอสไลด์ประกอบการบรรยาย  </a:t>
            </a:r>
            <a:r>
              <a:rPr dirty="0" sz="1550" spc="-155">
                <a:latin typeface="Waree"/>
                <a:cs typeface="Waree"/>
              </a:rPr>
              <a:t>เล่าเรอ' </a:t>
            </a:r>
            <a:r>
              <a:rPr dirty="0" sz="1550" spc="15">
                <a:latin typeface="Waree"/>
                <a:cs typeface="Waree"/>
              </a:rPr>
              <a:t>ª </a:t>
            </a:r>
            <a:r>
              <a:rPr dirty="0" sz="1550" spc="-25">
                <a:latin typeface="Waree"/>
                <a:cs typeface="Waree"/>
              </a:rPr>
              <a:t>ง </a:t>
            </a:r>
            <a:r>
              <a:rPr dirty="0" sz="1550" spc="-55">
                <a:latin typeface="Waree"/>
                <a:cs typeface="Waree"/>
              </a:rPr>
              <a:t>โดยแบ่งเนื˚อหาออกเป˚นสไลด์ </a:t>
            </a:r>
            <a:r>
              <a:rPr dirty="0" sz="1550" spc="-160">
                <a:latin typeface="Waree"/>
                <a:cs typeface="Waree"/>
              </a:rPr>
              <a:t>แต่ละสไลด์มีรปู </a:t>
            </a:r>
            <a:r>
              <a:rPr dirty="0" sz="1550" spc="-15">
                <a:latin typeface="Waree"/>
                <a:cs typeface="Waree"/>
              </a:rPr>
              <a:t>แบบ </a:t>
            </a:r>
            <a:r>
              <a:rPr dirty="0" sz="1550" spc="-90">
                <a:latin typeface="Waree"/>
                <a:cs typeface="Waree"/>
              </a:rPr>
              <a:t>แผนภูมิ  </a:t>
            </a:r>
            <a:r>
              <a:rPr dirty="0" sz="1550" spc="-210">
                <a:latin typeface="Waree"/>
                <a:cs typeface="Waree"/>
              </a:rPr>
              <a:t>การเคลื'อนไหว</a:t>
            </a:r>
            <a:endParaRPr sz="1550">
              <a:latin typeface="Waree"/>
              <a:cs typeface="Waree"/>
            </a:endParaRPr>
          </a:p>
          <a:p>
            <a:pPr algn="ctr" marL="1039494" marR="1287145">
              <a:lnSpc>
                <a:spcPts val="2810"/>
              </a:lnSpc>
              <a:spcBef>
                <a:spcPts val="60"/>
              </a:spcBef>
              <a:tabLst>
                <a:tab pos="6059805" algn="l"/>
              </a:tabLst>
            </a:pPr>
            <a:r>
              <a:rPr dirty="0" baseline="1792" sz="2325" spc="-127">
                <a:latin typeface="Waree"/>
                <a:cs typeface="Waree"/>
              </a:rPr>
              <a:t>ของวัตถุ  </a:t>
            </a:r>
            <a:r>
              <a:rPr dirty="0" baseline="1792" sz="2325" spc="-172">
                <a:latin typeface="Waree"/>
                <a:cs typeface="Waree"/>
              </a:rPr>
              <a:t>และการเปลี'ยนสไลด์ทแี'   </a:t>
            </a:r>
            <a:r>
              <a:rPr dirty="0" baseline="1792" sz="2325" spc="217">
                <a:latin typeface="Waree"/>
                <a:cs typeface="Waree"/>
              </a:rPr>
              <a:t> </a:t>
            </a:r>
            <a:r>
              <a:rPr dirty="0" baseline="1792" sz="2325" spc="-157">
                <a:latin typeface="Waree"/>
                <a:cs typeface="Waree"/>
              </a:rPr>
              <a:t>ตกต่างกัน</a:t>
            </a:r>
            <a:r>
              <a:rPr dirty="0" baseline="1792" sz="2325" spc="284">
                <a:latin typeface="Waree"/>
                <a:cs typeface="Waree"/>
              </a:rPr>
              <a:t> </a:t>
            </a:r>
            <a:r>
              <a:rPr dirty="0" baseline="1792" sz="2325" spc="-187">
                <a:latin typeface="Waree"/>
                <a:cs typeface="Waree"/>
              </a:rPr>
              <a:t>สามารถแทรกคลป</a:t>
            </a:r>
            <a:r>
              <a:rPr dirty="0" sz="1550" spc="-125">
                <a:latin typeface="Waree"/>
                <a:cs typeface="Waree"/>
              </a:rPr>
              <a:t>˚</a:t>
            </a:r>
            <a:r>
              <a:rPr dirty="0" baseline="1792" sz="2325" spc="-187">
                <a:latin typeface="Waree"/>
                <a:cs typeface="Waree"/>
              </a:rPr>
              <a:t>ิ	</a:t>
            </a:r>
            <a:r>
              <a:rPr dirty="0" baseline="1792" sz="2325" spc="-390">
                <a:latin typeface="Waree"/>
                <a:cs typeface="Waree"/>
              </a:rPr>
              <a:t>วดª </a:t>
            </a:r>
            <a:r>
              <a:rPr dirty="0" baseline="1792" sz="2325" spc="-179">
                <a:latin typeface="Waree"/>
                <a:cs typeface="Waree"/>
              </a:rPr>
              <a:t>ีโอ </a:t>
            </a:r>
            <a:r>
              <a:rPr dirty="0" baseline="1792" sz="2325" spc="-44">
                <a:latin typeface="Waree"/>
                <a:cs typeface="Waree"/>
              </a:rPr>
              <a:t>เสียง </a:t>
            </a:r>
            <a:r>
              <a:rPr dirty="0" baseline="1792" sz="2325" spc="-442">
                <a:latin typeface="Waree"/>
                <a:cs typeface="Waree"/>
              </a:rPr>
              <a:t>ภาพ  </a:t>
            </a:r>
            <a:r>
              <a:rPr dirty="0" sz="1550" spc="-90">
                <a:latin typeface="Waree"/>
                <a:cs typeface="Waree"/>
              </a:rPr>
              <a:t>แผนภูมิ </a:t>
            </a:r>
            <a:r>
              <a:rPr dirty="0" sz="1550" spc="-190">
                <a:latin typeface="Waree"/>
                <a:cs typeface="Waree"/>
              </a:rPr>
              <a:t>หรอª</a:t>
            </a:r>
            <a:r>
              <a:rPr dirty="0" sz="1550" spc="100">
                <a:latin typeface="Waree"/>
                <a:cs typeface="Waree"/>
              </a:rPr>
              <a:t> </a:t>
            </a:r>
            <a:r>
              <a:rPr dirty="0" sz="1550" spc="-100">
                <a:latin typeface="Waree"/>
                <a:cs typeface="Waree"/>
              </a:rPr>
              <a:t>ตั˚งเวลานําเสนอได</a:t>
            </a:r>
            <a:endParaRPr sz="1550">
              <a:latin typeface="Waree"/>
              <a:cs typeface="Ware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38978" y="4386071"/>
            <a:ext cx="1853183" cy="6949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ACER</dc:creator>
  <dc:title>twoslide_testpdf2016</dc:title>
  <dcterms:created xsi:type="dcterms:W3CDTF">2021-07-19T02:19:03Z</dcterms:created>
  <dcterms:modified xsi:type="dcterms:W3CDTF">2021-07-19T02:19:03Z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2021-07-19T00:00:00Z</vt:filetime>
  </property>
  <property fmtid="{D5CDD505-2E9C-101B-9397-08002B2CF9AE}" pid="3" name="Creator">
    <vt:lpwstr>PDFCreator 3.1.2.10844</vt:lpwstr>
  </property>
  <property fmtid="{D5CDD505-2E9C-101B-9397-08002B2CF9AE}" pid="4" name="LastSaved">
    <vt:filetime>2021-07-19T00:00:00Z</vt:filetime>
  </property>
</Properties>
</file>