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96" r:id="rId9"/>
    <p:sldId id="287" r:id="rId10"/>
    <p:sldId id="275" r:id="rId11"/>
    <p:sldId id="292" r:id="rId12"/>
    <p:sldId id="293" r:id="rId13"/>
    <p:sldId id="291" r:id="rId14"/>
    <p:sldId id="285" r:id="rId15"/>
    <p:sldId id="295" r:id="rId16"/>
    <p:sldId id="282" r:id="rId17"/>
    <p:sldId id="283" r:id="rId18"/>
    <p:sldId id="284" r:id="rId19"/>
    <p:sldId id="288" r:id="rId20"/>
    <p:sldId id="280" r:id="rId21"/>
    <p:sldId id="277" r:id="rId22"/>
    <p:sldId id="286" r:id="rId23"/>
    <p:sldId id="278" r:id="rId24"/>
    <p:sldId id="279" r:id="rId25"/>
  </p:sldIdLst>
  <p:sldSz cx="9144000" cy="6858000" type="screen4x3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yWork55\MPA_Excel55\&#3605;&#3633;&#3623;&#3629;&#3618;&#3656;&#3634;&#3591;&#3649;&#3612;&#3609;&#3616;&#3641;&#3617;&#3636;_MP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PA_Excel55\&#3605;&#3633;&#3623;&#3629;&#3618;&#3656;&#3634;&#3591;&#3649;&#3612;&#3609;&#3616;&#3641;&#3617;&#3636;_MPA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yWork55\MPA_Excel55\&#3605;&#3633;&#3623;&#3629;&#3618;&#3656;&#3634;&#3591;&#3649;&#3612;&#3609;&#3616;&#3641;&#3617;&#3636;_MP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th-TH" sz="2000"/>
              <a:t>เปรียบผลสอบที่มีคะแนนรวมเท่ากัน</a:t>
            </a:r>
            <a:endParaRPr lang="en-US" sz="200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นางสาวอภิรมย์ ฤดี</c:v>
                </c:pt>
              </c:strCache>
            </c:strRef>
          </c:tx>
          <c:invertIfNegative val="0"/>
          <c:cat>
            <c:strRef>
              <c:f>Sheet1!$C$4:$E$4</c:f>
              <c:strCache>
                <c:ptCount val="3"/>
                <c:pt idx="0">
                  <c:v>ข้อเขียน</c:v>
                </c:pt>
                <c:pt idx="1">
                  <c:v>ปฏิบัติ</c:v>
                </c:pt>
                <c:pt idx="2">
                  <c:v>สัมภาษณ์</c:v>
                </c:pt>
              </c:strCache>
            </c:strRef>
          </c:cat>
          <c:val>
            <c:numRef>
              <c:f>Sheet1!$C$8:$E$8</c:f>
              <c:numCache>
                <c:formatCode>General</c:formatCode>
                <c:ptCount val="3"/>
                <c:pt idx="0">
                  <c:v>68</c:v>
                </c:pt>
                <c:pt idx="1">
                  <c:v>77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Sheet1!$B$10</c:f>
              <c:strCache>
                <c:ptCount val="1"/>
                <c:pt idx="0">
                  <c:v>นายอัศนัย ใจกล้า</c:v>
                </c:pt>
              </c:strCache>
            </c:strRef>
          </c:tx>
          <c:invertIfNegative val="0"/>
          <c:cat>
            <c:strRef>
              <c:f>Sheet1!$C$4:$E$4</c:f>
              <c:strCache>
                <c:ptCount val="3"/>
                <c:pt idx="0">
                  <c:v>ข้อเขียน</c:v>
                </c:pt>
                <c:pt idx="1">
                  <c:v>ปฏิบัติ</c:v>
                </c:pt>
                <c:pt idx="2">
                  <c:v>สัมภาษณ์</c:v>
                </c:pt>
              </c:strCache>
            </c:strRef>
          </c:cat>
          <c:val>
            <c:numRef>
              <c:f>Sheet1!$C$10:$E$10</c:f>
              <c:numCache>
                <c:formatCode>General</c:formatCode>
                <c:ptCount val="3"/>
                <c:pt idx="0">
                  <c:v>77</c:v>
                </c:pt>
                <c:pt idx="1">
                  <c:v>70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162443264"/>
        <c:axId val="162444800"/>
        <c:axId val="0"/>
      </c:bar3DChart>
      <c:catAx>
        <c:axId val="1624432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th-TH"/>
          </a:p>
        </c:txPr>
        <c:crossAx val="162444800"/>
        <c:crosses val="autoZero"/>
        <c:auto val="1"/>
        <c:lblAlgn val="ctr"/>
        <c:lblOffset val="100"/>
        <c:noMultiLvlLbl val="0"/>
      </c:catAx>
      <c:valAx>
        <c:axId val="1624448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800"/>
            </a:pPr>
            <a:endParaRPr lang="th-TH"/>
          </a:p>
        </c:txPr>
        <c:crossAx val="1624432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/>
            </a:pPr>
            <a:endParaRPr lang="th-TH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h-TH" dirty="0"/>
              <a:t>แผนภูมิแสดงการเปรียบเทียบ</a:t>
            </a:r>
          </a:p>
          <a:p>
            <a:pPr>
              <a:defRPr/>
            </a:pPr>
            <a:r>
              <a:rPr lang="th-TH" dirty="0"/>
              <a:t>ข้อมูลการส่งออกสินค้าปี 2552 - 2554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Sheet5!$B$2</c:f>
              <c:strCache>
                <c:ptCount val="1"/>
                <c:pt idx="0">
                  <c:v>ปี 2552</c:v>
                </c:pt>
              </c:strCache>
            </c:strRef>
          </c:tx>
          <c:invertIfNegative val="0"/>
          <c:cat>
            <c:strRef>
              <c:f>Sheet5!$A$3:$A$6</c:f>
              <c:strCache>
                <c:ptCount val="4"/>
                <c:pt idx="0">
                  <c:v>ข้าว</c:v>
                </c:pt>
                <c:pt idx="1">
                  <c:v>มัมสำปะหลัง</c:v>
                </c:pt>
                <c:pt idx="2">
                  <c:v>ยางพารา</c:v>
                </c:pt>
                <c:pt idx="3">
                  <c:v>อ้อย</c:v>
                </c:pt>
              </c:strCache>
            </c:strRef>
          </c:cat>
          <c:val>
            <c:numRef>
              <c:f>Sheet5!$B$3:$B$6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Sheet5!$C$2</c:f>
              <c:strCache>
                <c:ptCount val="1"/>
                <c:pt idx="0">
                  <c:v>ปี 2553</c:v>
                </c:pt>
              </c:strCache>
            </c:strRef>
          </c:tx>
          <c:invertIfNegative val="0"/>
          <c:cat>
            <c:strRef>
              <c:f>Sheet5!$A$3:$A$6</c:f>
              <c:strCache>
                <c:ptCount val="4"/>
                <c:pt idx="0">
                  <c:v>ข้าว</c:v>
                </c:pt>
                <c:pt idx="1">
                  <c:v>มัมสำปะหลัง</c:v>
                </c:pt>
                <c:pt idx="2">
                  <c:v>ยางพารา</c:v>
                </c:pt>
                <c:pt idx="3">
                  <c:v>อ้อย</c:v>
                </c:pt>
              </c:strCache>
            </c:strRef>
          </c:cat>
          <c:val>
            <c:numRef>
              <c:f>Sheet5!$C$3:$C$6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Sheet5!$D$2</c:f>
              <c:strCache>
                <c:ptCount val="1"/>
                <c:pt idx="0">
                  <c:v>ปี 2554</c:v>
                </c:pt>
              </c:strCache>
            </c:strRef>
          </c:tx>
          <c:invertIfNegative val="0"/>
          <c:cat>
            <c:strRef>
              <c:f>Sheet5!$A$3:$A$6</c:f>
              <c:strCache>
                <c:ptCount val="4"/>
                <c:pt idx="0">
                  <c:v>ข้าว</c:v>
                </c:pt>
                <c:pt idx="1">
                  <c:v>มัมสำปะหลัง</c:v>
                </c:pt>
                <c:pt idx="2">
                  <c:v>ยางพารา</c:v>
                </c:pt>
                <c:pt idx="3">
                  <c:v>อ้อย</c:v>
                </c:pt>
              </c:strCache>
            </c:strRef>
          </c:cat>
          <c:val>
            <c:numRef>
              <c:f>Sheet5!$D$3:$D$6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727232"/>
        <c:axId val="163729408"/>
      </c:barChart>
      <c:catAx>
        <c:axId val="163727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th-TH"/>
                  <a:t>สินค้า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163729408"/>
        <c:crosses val="autoZero"/>
        <c:auto val="1"/>
        <c:lblAlgn val="ctr"/>
        <c:lblOffset val="100"/>
        <c:noMultiLvlLbl val="0"/>
      </c:catAx>
      <c:valAx>
        <c:axId val="1637294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th-TH"/>
                  <a:t>ล้านตัน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163727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rgbClr val="6600CC"/>
      </a:solidFill>
    </a:ln>
  </c:spPr>
  <c:txPr>
    <a:bodyPr/>
    <a:lstStyle/>
    <a:p>
      <a:pPr>
        <a:defRPr sz="1600"/>
      </a:pPr>
      <a:endParaRPr lang="th-TH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h-TH"/>
              <a:t>แผนภูมิแสดงการเปรียบเทียบค่าน้ำค่าไฟ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Sheet4!$A$3</c:f>
              <c:strCache>
                <c:ptCount val="1"/>
                <c:pt idx="0">
                  <c:v>ค่าน้ำ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th-TH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Sheet4!$B$2:$E$2</c:f>
              <c:strCache>
                <c:ptCount val="4"/>
                <c:pt idx="0">
                  <c:v>ไตรมาส1</c:v>
                </c:pt>
                <c:pt idx="1">
                  <c:v>ไตรมาส2</c:v>
                </c:pt>
                <c:pt idx="2">
                  <c:v>ไตรมาส3</c:v>
                </c:pt>
                <c:pt idx="3">
                  <c:v>ไตรมาส4</c:v>
                </c:pt>
              </c:strCache>
            </c:strRef>
          </c:cat>
          <c:val>
            <c:numRef>
              <c:f>Sheet4!$B$3:$E$3</c:f>
              <c:numCache>
                <c:formatCode>_-* #,##0_-;\-* #,##0_-;_-* "-"??_-;_-@_-</c:formatCode>
                <c:ptCount val="4"/>
                <c:pt idx="0">
                  <c:v>342450</c:v>
                </c:pt>
                <c:pt idx="1">
                  <c:v>417843</c:v>
                </c:pt>
                <c:pt idx="2">
                  <c:v>853385</c:v>
                </c:pt>
                <c:pt idx="3">
                  <c:v>305642</c:v>
                </c:pt>
              </c:numCache>
            </c:numRef>
          </c:val>
        </c:ser>
        <c:ser>
          <c:idx val="1"/>
          <c:order val="1"/>
          <c:tx>
            <c:strRef>
              <c:f>Sheet4!$A$4</c:f>
              <c:strCache>
                <c:ptCount val="1"/>
                <c:pt idx="0">
                  <c:v>ค่าไฟ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Sheet4!$B$2:$E$2</c:f>
              <c:strCache>
                <c:ptCount val="4"/>
                <c:pt idx="0">
                  <c:v>ไตรมาส1</c:v>
                </c:pt>
                <c:pt idx="1">
                  <c:v>ไตรมาส2</c:v>
                </c:pt>
                <c:pt idx="2">
                  <c:v>ไตรมาส3</c:v>
                </c:pt>
                <c:pt idx="3">
                  <c:v>ไตรมาส4</c:v>
                </c:pt>
              </c:strCache>
            </c:strRef>
          </c:cat>
          <c:val>
            <c:numRef>
              <c:f>Sheet4!$B$4:$E$4</c:f>
              <c:numCache>
                <c:formatCode>_-* #,##0_-;\-* #,##0_-;_-* "-"??_-;_-@_-</c:formatCode>
                <c:ptCount val="4"/>
                <c:pt idx="0">
                  <c:v>929601</c:v>
                </c:pt>
                <c:pt idx="1">
                  <c:v>824843</c:v>
                </c:pt>
                <c:pt idx="2">
                  <c:v>167502</c:v>
                </c:pt>
                <c:pt idx="3">
                  <c:v>840764</c:v>
                </c:pt>
              </c:numCache>
            </c:numRef>
          </c:val>
        </c:ser>
        <c:ser>
          <c:idx val="2"/>
          <c:order val="2"/>
          <c:tx>
            <c:strRef>
              <c:f>Sheet4!$A$5</c:f>
              <c:strCache>
                <c:ptCount val="1"/>
                <c:pt idx="0">
                  <c:v>อื่น ๆ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cat>
            <c:strRef>
              <c:f>Sheet4!$B$2:$E$2</c:f>
              <c:strCache>
                <c:ptCount val="4"/>
                <c:pt idx="0">
                  <c:v>ไตรมาส1</c:v>
                </c:pt>
                <c:pt idx="1">
                  <c:v>ไตรมาส2</c:v>
                </c:pt>
                <c:pt idx="2">
                  <c:v>ไตรมาส3</c:v>
                </c:pt>
                <c:pt idx="3">
                  <c:v>ไตรมาส4</c:v>
                </c:pt>
              </c:strCache>
            </c:strRef>
          </c:cat>
          <c:val>
            <c:numRef>
              <c:f>Sheet4!$B$5:$E$5</c:f>
              <c:numCache>
                <c:formatCode>_-* #,##0_-;\-* #,##0_-;_-* "-"??_-;_-@_-</c:formatCode>
                <c:ptCount val="4"/>
                <c:pt idx="0">
                  <c:v>355935</c:v>
                </c:pt>
                <c:pt idx="1">
                  <c:v>853199</c:v>
                </c:pt>
                <c:pt idx="2">
                  <c:v>483414</c:v>
                </c:pt>
                <c:pt idx="3">
                  <c:v>820678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851648"/>
        <c:axId val="163857536"/>
      </c:barChart>
      <c:catAx>
        <c:axId val="163851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63857536"/>
        <c:crosses val="autoZero"/>
        <c:auto val="1"/>
        <c:lblAlgn val="ctr"/>
        <c:lblOffset val="100"/>
        <c:noMultiLvlLbl val="0"/>
      </c:catAx>
      <c:valAx>
        <c:axId val="163857536"/>
        <c:scaling>
          <c:orientation val="minMax"/>
        </c:scaling>
        <c:delete val="0"/>
        <c:axPos val="b"/>
        <c:majorGridlines/>
        <c:numFmt formatCode="_-* #,##0_-;\-* #,##0_-;_-* &quot;-&quot;??_-;_-@_-" sourceLinked="1"/>
        <c:majorTickMark val="none"/>
        <c:minorTickMark val="none"/>
        <c:tickLblPos val="nextTo"/>
        <c:crossAx val="163851648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6600CC"/>
      </a:solidFill>
      <a:prstDash val="solid"/>
    </a:ln>
  </c:spPr>
  <c:txPr>
    <a:bodyPr/>
    <a:lstStyle/>
    <a:p>
      <a:pPr>
        <a:defRPr sz="1400"/>
      </a:pPr>
      <a:endParaRPr lang="th-TH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9FD8F-8187-4D48-B3B4-82ECE355E49B}" type="datetimeFigureOut">
              <a:rPr lang="th-TH" smtClean="0"/>
              <a:t>19/05/55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240B3-8A30-4FDE-98A3-331834C017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05981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2E3BB-1D13-4521-B33B-2E8E871AB876}" type="datetimeFigureOut">
              <a:rPr lang="th-TH" smtClean="0"/>
              <a:t>19/05/55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61797-BB7A-41D4-9493-685FF6F82FB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3489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61797-BB7A-41D4-9493-685FF6F82FB4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8034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659A0-B061-47DE-9F4A-2EA0763A5C3F}" type="slidenum">
              <a:rPr lang="en-US"/>
              <a:pPr/>
              <a:t>12</a:t>
            </a:fld>
            <a:endParaRPr lang="th-TH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AC095A-1C81-4487-8AF7-E3A28324B135}" type="slidenum">
              <a:rPr lang="en-US"/>
              <a:pPr/>
              <a:t>13</a:t>
            </a:fld>
            <a:endParaRPr lang="th-TH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flipV="1">
            <a:off x="228600" y="4724400"/>
            <a:ext cx="8686800" cy="1828800"/>
          </a:xfrm>
          <a:prstGeom prst="round2SameRect">
            <a:avLst>
              <a:gd name="adj1" fmla="val 10784"/>
              <a:gd name="adj2" fmla="val 0"/>
            </a:avLst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/>
          <p:cNvSpPr/>
          <p:nvPr/>
        </p:nvSpPr>
        <p:spPr>
          <a:xfrm>
            <a:off x="228600" y="228600"/>
            <a:ext cx="8686800" cy="4419600"/>
          </a:xfrm>
          <a:prstGeom prst="round2SameRect">
            <a:avLst>
              <a:gd name="adj1" fmla="val 2821"/>
              <a:gd name="adj2" fmla="val 0"/>
            </a:avLst>
          </a:prstGeom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924800" cy="3886201"/>
          </a:xfrm>
        </p:spPr>
        <p:txBody>
          <a:bodyPr>
            <a:norm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04800" y="4800600"/>
            <a:ext cx="8534400" cy="1600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553200"/>
            <a:ext cx="2133600" cy="287782"/>
          </a:xfrm>
        </p:spPr>
        <p:txBody>
          <a:bodyPr/>
          <a:lstStyle/>
          <a:p>
            <a:fld id="{DD24B9E7-61A7-478F-9E9A-B56CB5513705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3429000" cy="287782"/>
          </a:xfrm>
        </p:spPr>
        <p:txBody>
          <a:bodyPr/>
          <a:lstStyle/>
          <a:p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>
          <a:xfrm>
            <a:off x="6858000" y="6553200"/>
            <a:ext cx="2057400" cy="287782"/>
          </a:xfrm>
        </p:spPr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1933-E2F0-4A74-A9A4-E9ED2F1986B8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228600" y="228600"/>
            <a:ext cx="8686800" cy="4953000"/>
          </a:xfrm>
          <a:prstGeom prst="round2SameRect">
            <a:avLst>
              <a:gd name="adj1" fmla="val 2821"/>
              <a:gd name="adj2" fmla="val 0"/>
            </a:avLst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flipV="1">
            <a:off x="228600" y="5257800"/>
            <a:ext cx="8686800" cy="1295400"/>
          </a:xfrm>
          <a:prstGeom prst="round2SameRect">
            <a:avLst>
              <a:gd name="adj1" fmla="val 10784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4191000"/>
          </a:xfrm>
        </p:spPr>
        <p:txBody>
          <a:bodyPr anchor="ctr"/>
          <a:lstStyle>
            <a:lvl1pPr algn="ctr">
              <a:defRPr sz="4800" b="0" cap="none" baseline="0">
                <a:solidFill>
                  <a:schemeClr val="bg2"/>
                </a:solidFill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5410200"/>
            <a:ext cx="7772400" cy="10429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571D-7F84-423F-9F12-24F605E018FF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1752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9C26-EE6D-410D-B34C-200337555778}" type="datetime1">
              <a:rPr lang="th-TH" smtClean="0"/>
              <a:t>19/05/55</a:t>
            </a:fld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301752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301752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4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4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1282-2B7A-453F-835D-B46257CABEA4}" type="datetime1">
              <a:rPr lang="th-TH" smtClean="0"/>
              <a:t>19/05/55</a:t>
            </a:fld>
            <a:endParaRPr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D7DA-EF20-4FD4-8228-5A9E98717E1E}" type="datetime1">
              <a:rPr lang="th-TH" smtClean="0"/>
              <a:t>19/05/55</a:t>
            </a:fld>
            <a:endParaRPr lang="th-TH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3DD1E-C4AB-42FC-BD3D-C5C39E1A56C6}" type="datetime1">
              <a:rPr lang="th-TH" smtClean="0"/>
              <a:t>19/05/55</a:t>
            </a:fld>
            <a:endParaRPr lang="th-TH"/>
          </a:p>
        </p:txBody>
      </p:sp>
      <p:sp>
        <p:nvSpPr>
          <p:cNvPr id="3" name="Rectangl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495800" cy="1143000"/>
          </a:xfrm>
        </p:spPr>
        <p:txBody>
          <a:bodyPr anchor="ctr"/>
          <a:lstStyle>
            <a:lvl1pPr algn="l"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24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6D43-7149-458E-9DFD-C5279B17A8EF}" type="datetime1">
              <a:rPr lang="th-TH" smtClean="0"/>
              <a:t>19/05/55</a:t>
            </a:fld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>
            <a:off x="228600" y="6528816"/>
            <a:ext cx="8686800" cy="1588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/>
          <p:cNvSpPr/>
          <p:nvPr/>
        </p:nvSpPr>
        <p:spPr>
          <a:xfrm>
            <a:off x="4876800" y="152400"/>
            <a:ext cx="35814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67288" y="152400"/>
            <a:ext cx="3400425" cy="129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105400" y="228600"/>
            <a:ext cx="3200400" cy="1143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228600" y="1524000"/>
            <a:ext cx="8686800" cy="49103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D3B5E-2F6A-4616-950A-9F59321F2343}" type="datetime1">
              <a:rPr lang="th-TH" smtClean="0"/>
              <a:t>19/05/55</a:t>
            </a:fld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  <p:sp useBgFill="1">
        <p:nvSpPr>
          <p:cNvPr id="9" name="Rectangle 8"/>
          <p:cNvSpPr/>
          <p:nvPr/>
        </p:nvSpPr>
        <p:spPr>
          <a:xfrm>
            <a:off x="4876800" y="152400"/>
            <a:ext cx="35814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67288" y="152400"/>
            <a:ext cx="3400425" cy="129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495800" cy="1143000"/>
          </a:xfrm>
        </p:spPr>
        <p:txBody>
          <a:bodyPr anchor="ctr"/>
          <a:lstStyle>
            <a:lvl1pPr algn="l"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105400" y="228600"/>
            <a:ext cx="3200400" cy="114300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28600" y="6528816"/>
            <a:ext cx="8686800" cy="1588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E92D-33F5-4C09-903C-EE0F0685FC3E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400800" cy="6049962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D7AC4-A26F-4D23-A801-F9C732665487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  <p:sp>
        <p:nvSpPr>
          <p:cNvPr id="7" name="Round Same Side Corner Rectangle 6"/>
          <p:cNvSpPr/>
          <p:nvPr/>
        </p:nvSpPr>
        <p:spPr>
          <a:xfrm rot="5400000">
            <a:off x="4862513" y="2300287"/>
            <a:ext cx="6096000" cy="1952625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 orient="vert"/>
          </p:nvPr>
        </p:nvSpPr>
        <p:spPr>
          <a:xfrm>
            <a:off x="7029450" y="274638"/>
            <a:ext cx="1752600" cy="5973762"/>
          </a:xfrm>
        </p:spPr>
        <p:txBody>
          <a:bodyPr vert="eaVer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6528816"/>
            <a:ext cx="8686800" cy="1588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48FA2F3-5CB2-4F6B-9BC1-7B43C13F3B3B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765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8534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520942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C4C7431-9F59-47DE-AE6E-B24CE697F251}" type="datetime1">
              <a:rPr lang="th-TH" smtClean="0"/>
              <a:t>19/05/55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600" y="6520942"/>
            <a:ext cx="34290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520942"/>
            <a:ext cx="2133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76549BA-97B6-4550-9EF4-42C1A7E93B4D}" type="slidenum">
              <a:rPr lang="th-TH" smtClean="0"/>
              <a:t>‹#›</a:t>
            </a:fld>
            <a:endParaRPr lang="th-TH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6524625"/>
            <a:ext cx="8686800" cy="1588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Wingdings 2" pitchFamily="18" charset="2"/>
        <a:buChar char="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2"/>
        </a:buClr>
        <a:buSzPct val="100000"/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630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73736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194560" indent="-182880" algn="l" defTabSz="914400" rtl="0" eaLnBrk="1" latinLnBrk="0" hangingPunct="1">
        <a:spcBef>
          <a:spcPts val="31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iki/%E0%B8%84%E0%B8%AD%E0%B8%A1%E0%B8%9E%E0%B8%B4%E0%B8%A7%E0%B9%80%E0%B8%95%E0%B8%AD%E0%B8%A3%E0%B9%8C" TargetMode="External"/><Relationship Id="rId2" Type="http://schemas.openxmlformats.org/officeDocument/2006/relationships/hyperlink" Target="http://th.wikipedia.org/wiki/%E0%B9%84%E0%B8%9F%E0%B8%A5%E0%B9%8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h.wikipedia.org/wiki/%E0%B8%AB%E0%B8%99%E0%B9%88%E0%B8%A7%E0%B8%A2%E0%B8%9B%E0%B8%A3%E0%B8%B0%E0%B8%A1%E0%B8%A7%E0%B8%A5%E0%B8%9C%E0%B8%A5" TargetMode="External"/><Relationship Id="rId4" Type="http://schemas.openxmlformats.org/officeDocument/2006/relationships/hyperlink" Target="http://th.wikipedia.org/w/index.php?title=%E0%B8%97%E0%B8%B5%E0%B9%88%E0%B8%88%E0%B8%B1%E0%B8%94%E0%B9%80%E0%B8%81%E0%B9%87%E0%B8%9A&amp;action=edit&amp;redlink=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หัวข้อการบรรยาย</a:t>
            </a:r>
            <a:br>
              <a:rPr lang="th-TH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วิชาเทคโนโลยี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สารสนเทศเพื่อการบริหารจัดการ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(PUBA 533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)</a:t>
            </a:r>
            <a:br>
              <a:rPr lang="en-US" dirty="0" smtClean="0">
                <a:latin typeface="Angsana New" pitchFamily="18" charset="-34"/>
                <a:cs typeface="Angsana New" pitchFamily="18" charset="-34"/>
              </a:rPr>
            </a:br>
            <a:r>
              <a:rPr lang="en-US" sz="27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en-US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                                         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           </a:t>
            </a:r>
            <a:br>
              <a:rPr lang="th-TH" sz="32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                                                           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เรียบเรียงโดย อ.เกศริน อินเพลา</a:t>
            </a:r>
            <a:br>
              <a:rPr lang="th-TH" sz="28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700" dirty="0" smtClean="0">
                <a:latin typeface="Angsana New" pitchFamily="18" charset="-34"/>
                <a:cs typeface="Angsana New" pitchFamily="18" charset="-34"/>
              </a:rPr>
              <a:t>                                                                   </a:t>
            </a:r>
            <a:r>
              <a:rPr lang="th-TH" sz="2700" dirty="0" smtClean="0">
                <a:latin typeface="Angsana New" pitchFamily="18" charset="-34"/>
                <a:cs typeface="Angsana New" pitchFamily="18" charset="-34"/>
              </a:rPr>
              <a:t>สาขาวิชาวิทยาการคอมพิวเตอร์ </a:t>
            </a:r>
            <a:r>
              <a:rPr lang="th-TH" sz="2700" dirty="0" err="1" smtClean="0">
                <a:latin typeface="Angsana New" pitchFamily="18" charset="-34"/>
                <a:cs typeface="Angsana New" pitchFamily="18" charset="-34"/>
              </a:rPr>
              <a:t>มหาวิทยาลัยเนชั่น</a:t>
            </a:r>
            <a:endParaRPr lang="th-TH" sz="27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sz="3600" dirty="0">
                <a:latin typeface="Angsana New" pitchFamily="18" charset="-34"/>
                <a:cs typeface="Angsana New" pitchFamily="18" charset="-34"/>
              </a:rPr>
              <a:t>การประมวลผลในระบบสารสนเทศ (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Processing in Information System)</a:t>
            </a: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วิเคราะห์ข้อมูลเชิงตัวเลข (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Numerical Analysis)</a:t>
            </a: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นำเสนอด้วยแผนภูมิ (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Presentation by Graph)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155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1. การ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ประมวลผลในระบบ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สารสนเทศ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ข้อมูล และข่าวสาร</a:t>
            </a:r>
            <a:r>
              <a:rPr lang="en-US" sz="4400" b="1" dirty="0">
                <a:latin typeface="Angsana New" pitchFamily="18" charset="-34"/>
                <a:cs typeface="Angsana New" pitchFamily="18" charset="-34"/>
              </a:rPr>
              <a:t>  (Data and Information)</a:t>
            </a:r>
            <a:endParaRPr lang="th-TH" sz="44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ข้อมูล</a:t>
            </a:r>
            <a:r>
              <a:rPr lang="en-US" sz="4400" dirty="0" smtClean="0">
                <a:latin typeface="Angsana New" pitchFamily="18" charset="-34"/>
                <a:cs typeface="Angsana New" pitchFamily="18" charset="-34"/>
              </a:rPr>
              <a:t>  (Data/Raw Data)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มีลักษณะดังนี้</a:t>
            </a:r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 ข้อเท็จจริง ตัวเลข ตัวอักษร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สัญลักษณ์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ภาพนิ่ง ภาพเคลื่อนไหว เสียงความคิดเห็น ที่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ถูกเก็บรวบรวม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ไว้</a:t>
            </a:r>
          </a:p>
          <a:p>
            <a:pPr lvl="1">
              <a:buFont typeface="Wingdings" pitchFamily="2" charset="2"/>
              <a:buChar char="Ø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 แต่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ยังไม่ถูกประมวลผล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ยัง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ไม่ได้วิเคราะห์ ยังไม่มีการปรุงแต่ง ยังไม่ค่อยเป็นประโยชน์นัก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  </a:t>
            </a:r>
          </a:p>
          <a:p>
            <a:pPr lvl="1">
              <a:buFont typeface="Wingdings" pitchFamily="2" charset="2"/>
              <a:buChar char="Ø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 การ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มีข้อมูล เปรียบเสมือนมีความรู้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000" u="sng" dirty="0">
                <a:latin typeface="Angsana New" pitchFamily="18" charset="-34"/>
                <a:cs typeface="Angsana New" pitchFamily="18" charset="-34"/>
              </a:rPr>
              <a:t>ข้อมูลให้ความรู้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3501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1. การประมวลผลในระบบสารสนเทศ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ข่าวสาร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/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สารสนเทศ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(Information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)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มี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ลักษณะดังนี้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ข้อมูล ข้อสรุป ข้อเท็จจริง ผลลัพธ์ ที่ผ่านการประมวลผล ผ่านการวิเคราะห์ ถูกจัดระเบียบ</a:t>
            </a:r>
            <a:endParaRPr lang="en-US" sz="3600" dirty="0" smtClean="0">
              <a:latin typeface="Angsana New" pitchFamily="18" charset="-34"/>
              <a:cs typeface="Angsana New" pitchFamily="18" charset="-34"/>
            </a:endParaRPr>
          </a:p>
          <a:p>
            <a:pPr lvl="1">
              <a:buFont typeface="Wingdings" pitchFamily="2" charset="2"/>
              <a:buChar char="Ø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อยู่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ในรูปแบบที่มีความหาย เหมาะสมกับ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การใช้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สามารถนำมาใช้เพื่อประโยชน์ในการตัดสินใจ และแก้ปัญหา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การทำข้อมูลให้เป็นข่าวสาร ต้องนำข้อมูลอย่างน้อย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 2 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เรื่อง มาหาความสัมพันธ์กัน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)  </a:t>
            </a:r>
          </a:p>
          <a:p>
            <a:pPr lvl="1">
              <a:buFont typeface="Wingdings" pitchFamily="2" charset="2"/>
              <a:buChar char="Ø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การ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มีข่าวสาร เปรียบเสมือนมีปัญญา</a:t>
            </a:r>
            <a:r>
              <a:rPr lang="en-US" sz="3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u="sng" dirty="0">
                <a:latin typeface="Angsana New" pitchFamily="18" charset="-34"/>
                <a:cs typeface="Angsana New" pitchFamily="18" charset="-34"/>
              </a:rPr>
              <a:t>ข่าวสารให้ปัญญา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227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1. การประมวลผลในระบบสารสนเทศ</a:t>
            </a:r>
            <a:endParaRPr lang="th-TH" sz="4400" b="1" dirty="0"/>
          </a:p>
        </p:txBody>
      </p:sp>
      <p:sp>
        <p:nvSpPr>
          <p:cNvPr id="21" name="ตัวแทนเนื้อหา 2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ระบบสารสนเทศเพื่อการจัดการ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  (MIS)</a:t>
            </a:r>
          </a:p>
          <a:p>
            <a:pPr lvl="1">
              <a:buFont typeface="Wingdings" pitchFamily="2" charset="2"/>
              <a:buChar char="Ø"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ข้อมูล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ถูกเปลี่ยนสภาพให้เป็นข่าวสาร โดยอาศัยระบบสารสนเทศ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ด้วย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Manual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หรือ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Computer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Input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		</a:t>
            </a:r>
            <a:r>
              <a:rPr lang="en-US" sz="40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Process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	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    Output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Data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  <a:sym typeface="Wingdings"/>
              </a:rPr>
              <a:t> </a:t>
            </a:r>
            <a:r>
              <a:rPr lang="en-US" sz="36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Manual </a:t>
            </a:r>
            <a:r>
              <a:rPr lang="en-US" sz="3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or Computer 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  <a:sym typeface="Wingdings"/>
              </a:rPr>
              <a:t>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Information 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  <a:sym typeface="Wingdings"/>
              </a:rPr>
              <a:t>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Manager 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  <a:sym typeface="Wingdings"/>
              </a:rPr>
              <a:t>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Decision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Feedback</a:t>
            </a:r>
            <a:endParaRPr lang="en-US" sz="3200" dirty="0">
              <a:solidFill>
                <a:srgbClr val="3333CC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endParaRPr lang="th-TH" sz="4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4</a:t>
            </a:fld>
            <a:endParaRPr lang="th-TH"/>
          </a:p>
        </p:txBody>
      </p:sp>
      <p:grpSp>
        <p:nvGrpSpPr>
          <p:cNvPr id="32" name="กลุ่ม 31"/>
          <p:cNvGrpSpPr/>
          <p:nvPr/>
        </p:nvGrpSpPr>
        <p:grpSpPr>
          <a:xfrm>
            <a:off x="755576" y="4653136"/>
            <a:ext cx="7272808" cy="432048"/>
            <a:chOff x="755576" y="4653136"/>
            <a:chExt cx="7272808" cy="432048"/>
          </a:xfrm>
        </p:grpSpPr>
        <p:cxnSp>
          <p:nvCxnSpPr>
            <p:cNvPr id="25" name="ตัวเชื่อมต่อตรง 24"/>
            <p:cNvCxnSpPr/>
            <p:nvPr/>
          </p:nvCxnSpPr>
          <p:spPr>
            <a:xfrm>
              <a:off x="8028384" y="4653136"/>
              <a:ext cx="0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ตัวเชื่อมต่อตรง 27"/>
            <p:cNvCxnSpPr/>
            <p:nvPr/>
          </p:nvCxnSpPr>
          <p:spPr>
            <a:xfrm flipH="1">
              <a:off x="5292080" y="5085184"/>
              <a:ext cx="27363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ตัวเชื่อมต่อตรง 28"/>
            <p:cNvCxnSpPr/>
            <p:nvPr/>
          </p:nvCxnSpPr>
          <p:spPr>
            <a:xfrm flipH="1">
              <a:off x="755576" y="5085184"/>
              <a:ext cx="309634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ตัวเชื่อมต่อตรง 30"/>
            <p:cNvCxnSpPr/>
            <p:nvPr/>
          </p:nvCxnSpPr>
          <p:spPr>
            <a:xfrm>
              <a:off x="755576" y="4653136"/>
              <a:ext cx="0" cy="432048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006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1. การประมวลผลในระบบสารสนเทศ</a:t>
            </a:r>
            <a:endParaRPr lang="th-TH" sz="44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24000"/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การประมวลผลสารสนเทศ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หมายถึง การ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ประมวลผลข้อมูลสารสนเทศที่ถูกจัดเก็บไว้ในรูปของ</a:t>
            </a:r>
            <a:r>
              <a:rPr lang="th-TH" sz="4000" dirty="0">
                <a:latin typeface="Angsana New" pitchFamily="18" charset="-34"/>
                <a:cs typeface="Angsana New" pitchFamily="18" charset="-34"/>
                <a:hlinkClick r:id="rId2" action="ppaction://hlinkfile" tooltip="ไฟล์"/>
              </a:rPr>
              <a:t>ไฟล์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th-TH" sz="4000" dirty="0">
                <a:latin typeface="Angsana New" pitchFamily="18" charset="-34"/>
                <a:cs typeface="Angsana New" pitchFamily="18" charset="-34"/>
                <a:hlinkClick r:id="rId3" action="ppaction://hlinkfile" tooltip="คอมพิวเตอร์"/>
              </a:rPr>
              <a:t>คอมพิวเตอร์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ได้ถูกอ่านขึ้นมาจาก</a:t>
            </a:r>
            <a:r>
              <a:rPr lang="th-TH" sz="4000" dirty="0">
                <a:latin typeface="Angsana New" pitchFamily="18" charset="-34"/>
                <a:cs typeface="Angsana New" pitchFamily="18" charset="-34"/>
                <a:hlinkClick r:id="rId4" action="ppaction://hlinkfile" tooltip="ที่จัดเก็บ (หน้านี้ไม่มี)"/>
              </a:rPr>
              <a:t>ที่จัดเก็บ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S</a:t>
            </a:r>
            <a:r>
              <a:rPr lang="th-TH" sz="4000" dirty="0" err="1" smtClean="0">
                <a:latin typeface="Angsana New" pitchFamily="18" charset="-34"/>
                <a:cs typeface="Angsana New" pitchFamily="18" charset="-34"/>
              </a:rPr>
              <a:t>torage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เพื่อเอาไป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ประมวลผลผ่าน</a:t>
            </a:r>
            <a:r>
              <a:rPr lang="th-TH" sz="4000" dirty="0">
                <a:latin typeface="Angsana New" pitchFamily="18" charset="-34"/>
                <a:cs typeface="Angsana New" pitchFamily="18" charset="-34"/>
                <a:hlinkClick r:id="rId5" action="ppaction://hlinkfile" tooltip="หน่วยประมวลผล"/>
              </a:rPr>
              <a:t>หน่วยประมวลผล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P</a:t>
            </a:r>
            <a:r>
              <a:rPr lang="th-TH" sz="4000" dirty="0" err="1" smtClean="0">
                <a:latin typeface="Angsana New" pitchFamily="18" charset="-34"/>
                <a:cs typeface="Angsana New" pitchFamily="18" charset="-34"/>
              </a:rPr>
              <a:t>rocessor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) เพื่อให้ได้ผลลัพธ์ออกมาและแสดงผลออกมาใน</a:t>
            </a:r>
            <a:r>
              <a:rPr lang="th-TH" sz="40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หน่วยแสดงผลทางหน้าจอ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หรือ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ทาง</a:t>
            </a:r>
            <a:r>
              <a:rPr lang="th-TH" sz="40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เครื่องพิมพ์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เพื่อให้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ผู้ใช้ได้รับข้อมูลที่ต้องการได้อย่าง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ถูกต้อง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251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1. การประมวลผลในระบบสารสนเทศ</a:t>
            </a:r>
            <a:endParaRPr lang="th-TH" sz="44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การประมวลผลข้อมูล เช่น</a:t>
            </a:r>
          </a:p>
          <a:p>
            <a:pPr lvl="1">
              <a:buFont typeface="Wingdings" pitchFamily="2" charset="2"/>
              <a:buChar char="Ø"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คำนวณ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(Calculating)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ปรับปรุง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(Updating)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รายงาน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(Reporting)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32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สรุป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(Summarizing)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เรียงลำดับ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(Sorting)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ค้นหา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(Searching)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32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แบ่งประเภท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(Classification)</a:t>
            </a:r>
          </a:p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การคำนวณใน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Microsoft Excel</a:t>
            </a:r>
            <a:endParaRPr lang="th-TH" sz="3200" dirty="0" smtClean="0">
              <a:latin typeface="Angsana New" pitchFamily="18" charset="-34"/>
              <a:cs typeface="Angsana New" pitchFamily="18" charset="-34"/>
            </a:endParaRPr>
          </a:p>
          <a:p>
            <a:pPr lvl="1">
              <a:buFont typeface="Wingdings" pitchFamily="2" charset="2"/>
              <a:buChar char="Ø"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การคำนวณโดยใช้สูตร</a:t>
            </a:r>
          </a:p>
          <a:p>
            <a:pPr lvl="1">
              <a:buFont typeface="Wingdings" pitchFamily="2" charset="2"/>
              <a:buChar char="Ø"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การใช้ฟังก์ชัน เช่น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SUM  AVERAGE  MAX  MIN  COUNT  IF</a:t>
            </a:r>
            <a:endParaRPr lang="th-TH" sz="32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83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2. การ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วิเคราะห์ข้อมูลเชิงตัวเลข </a:t>
            </a:r>
            <a:endParaRPr lang="th-TH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7</a:t>
            </a:fld>
            <a:endParaRPr lang="th-TH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84176"/>
            <a:ext cx="8534400" cy="964704"/>
          </a:xfrm>
        </p:spPr>
        <p:txBody>
          <a:bodyPr/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ตัวอย่างการใช้สูตรและฟังก์ชั่น ในการหาผลลัพธ์ของการสอบเข้าทำงานขององค์การบริหารส่วนตำบลแห่งหนึ่ง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22576"/>
              </p:ext>
            </p:extLst>
          </p:nvPr>
        </p:nvGraphicFramePr>
        <p:xfrm>
          <a:off x="539552" y="2276875"/>
          <a:ext cx="8064897" cy="43445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4275"/>
                <a:gridCol w="2671986"/>
                <a:gridCol w="959175"/>
                <a:gridCol w="900450"/>
                <a:gridCol w="1145137"/>
                <a:gridCol w="763424"/>
                <a:gridCol w="900450"/>
              </a:tblGrid>
              <a:tr h="33495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 dirty="0">
                          <a:effectLst/>
                        </a:rPr>
                        <a:t>ผลการสอบเข้าทำงานตำแหน่งพนักงาน</a:t>
                      </a:r>
                      <a:r>
                        <a:rPr lang="th-TH" sz="2000" u="none" strike="noStrike" dirty="0" err="1">
                          <a:effectLst/>
                        </a:rPr>
                        <a:t>คอมพิเตอร์</a:t>
                      </a:r>
                      <a:endParaRPr lang="th-TH" sz="2000" b="0" i="0" u="none" strike="noStrike" dirty="0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3495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ขององค์การบริหารส่วนตำบลแห่งหนึ่ง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34953"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 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 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คะแนนสอบ 300 คะแนน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 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เลขที่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ชื่อ-สกุล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ข้อเขียน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ปฏิบัติ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สัมภาษณ์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รวม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ผลสอบ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1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นายสรายุทธ รัตโน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200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2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นายเดชา เรืองเดชา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197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ไม่ผ่าน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3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นางสาวเรไร  ณ กรุงศรี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45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185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ไม่ผ่าน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4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นางสาวอภิรมย์ ฤดี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68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72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217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นายเสมา ผู้นำพล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80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85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80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245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นายอัศนัย ใจกล้า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217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7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>
                          <a:effectLst/>
                        </a:rPr>
                        <a:t>นางสาวปรียากลม สดใส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38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60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158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u="none" strike="noStrike">
                          <a:effectLst/>
                        </a:rPr>
                        <a:t>ไม่ผ่าน</a:t>
                      </a:r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25102"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  <a:tr h="334953">
                <a:tc gridSpan="6"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 dirty="0">
                          <a:effectLst/>
                        </a:rPr>
                        <a:t>หมายเหตุ ผู้สอบที่ทำคะแนนได้ 200 คะแนนขึ้นไป ถือว่าสอบผ่าน</a:t>
                      </a:r>
                      <a:endParaRPr lang="th-TH" sz="2000" b="0" i="0" u="none" strike="noStrike" dirty="0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th-TH" sz="2000" b="0" i="0" u="none" strike="noStrike" dirty="0">
                        <a:solidFill>
                          <a:srgbClr val="3B6C91"/>
                        </a:solidFill>
                        <a:effectLst/>
                        <a:latin typeface="Tahoma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สี่เหลี่ยมผืนผ้า 2"/>
          <p:cNvSpPr/>
          <p:nvPr/>
        </p:nvSpPr>
        <p:spPr>
          <a:xfrm>
            <a:off x="5580112" y="6309320"/>
            <a:ext cx="2937022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=IF(F5&gt;=200,"</a:t>
            </a:r>
            <a:r>
              <a:rPr lang="th-TH" sz="2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ผ่าน","ไม่ผ่าน")</a:t>
            </a:r>
          </a:p>
        </p:txBody>
      </p:sp>
    </p:spTree>
    <p:extLst>
      <p:ext uri="{BB962C8B-B14F-4D97-AF65-F5344CB8AC3E}">
        <p14:creationId xmlns:p14="http://schemas.microsoft.com/office/powerpoint/2010/main" val="11549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2. การ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วิเคราะห์ข้อมูลเชิงตัวเลข </a:t>
            </a:r>
            <a:endParaRPr lang="th-TH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8</a:t>
            </a:fld>
            <a:endParaRPr lang="th-TH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84176"/>
            <a:ext cx="8534400" cy="964704"/>
          </a:xfrm>
        </p:spPr>
        <p:txBody>
          <a:bodyPr/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ตัวอย่างการใช้สูตรและฟังก์ชั่น ในการหาผลลัพธ์ของการสอบเข้าทำงานขององค์การบริหารส่วนตำบลแห่งหนึ่ง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6585"/>
              </p:ext>
            </p:extLst>
          </p:nvPr>
        </p:nvGraphicFramePr>
        <p:xfrm>
          <a:off x="899592" y="2492896"/>
          <a:ext cx="7632848" cy="3312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7003"/>
                <a:gridCol w="876099"/>
                <a:gridCol w="3319746"/>
              </a:tblGrid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รวมคะแนน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1,419 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  =SUM(F5:F11)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คะแนนเฉลี่ย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202.71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  =AVERAGE(F5:F11)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คะแนนสูงสุด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245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  =MAX(F5:F11)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คะแนนต่ำสุด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158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  =MIN(F5:F11)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จำนวนผู้เข้าสอบ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7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</a:rPr>
                        <a:t>  =COUNT(F5:F11)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ผู้ที่ได้ 217 คะแนนได้ลำดับที่เท่าใด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800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</a:rPr>
                        <a:t>  =RANK(217,F5:F11)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8744" marR="8744" marT="87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7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2. การ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วิเคราะห์ข้อมูลเชิงตัวเลข </a:t>
            </a:r>
            <a:endParaRPr lang="th-TH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9</a:t>
            </a:fld>
            <a:endParaRPr lang="th-TH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40768"/>
            <a:ext cx="8534400" cy="964704"/>
          </a:xfrm>
        </p:spPr>
        <p:txBody>
          <a:bodyPr/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ตัวอย่างแผนภูมิแสดง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เปรียบเทียบผลการ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สอบเข้าทำงานขององค์การบริหารส่วนตำบลแห่งหนึ่งกรณี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ที่ผู้สอบมีคะแนนรวมเท่ากัน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766129"/>
              </p:ext>
            </p:extLst>
          </p:nvPr>
        </p:nvGraphicFramePr>
        <p:xfrm>
          <a:off x="467544" y="2204864"/>
          <a:ext cx="8159749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718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3. การ</a:t>
            </a:r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นำเสนอด้วย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แผนภูมิ</a:t>
            </a:r>
            <a:endParaRPr lang="th-TH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2776"/>
            <a:ext cx="8534400" cy="5256584"/>
          </a:xfrm>
        </p:spPr>
        <p:txBody>
          <a:bodyPr>
            <a:normAutofit/>
          </a:bodyPr>
          <a:lstStyle/>
          <a:p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แผนภูมิ </a:t>
            </a: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(Chart)</a:t>
            </a: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หรือ กราฟ (</a:t>
            </a: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Graph)</a:t>
            </a:r>
            <a:r>
              <a:rPr lang="th-TH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th-TH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คือ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แผนภาพที่แสดงถึงตัวเลขหรือข้อมูลทางสถิติ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ที่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ใช้ เมื่อต้องการนำเสนอข้อมูล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3600" dirty="0">
                <a:latin typeface="Angsana New" pitchFamily="18" charset="-34"/>
                <a:cs typeface="Angsana New" pitchFamily="18" charset="-34"/>
              </a:rPr>
              <a:t>วิเคราะห์ผลของข้อมูลดังกล่าว เพื่อทำให้ง่ายและรวดเร็วต่อการทำความ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เข้าใจ</a:t>
            </a:r>
          </a:p>
          <a:p>
            <a:pPr lvl="1">
              <a:buFont typeface="Wingdings" pitchFamily="2" charset="2"/>
              <a:buChar char="Ø"/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ชนิดแผนภูมิ/กราฟ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  <a:p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10</a:t>
            </a:fld>
            <a:endParaRPr lang="th-TH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07" y="4510236"/>
            <a:ext cx="2028825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10" y="4510236"/>
            <a:ext cx="257175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406" y="4510236"/>
            <a:ext cx="2305050" cy="1438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ชนิดของแผนภูมิ/กราฟและลักษณะการใช้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งาน</a:t>
            </a:r>
            <a:endParaRPr lang="th-TH" sz="4400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11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3528" y="1541110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>
                <a:latin typeface="Angsana New" pitchFamily="18" charset="-34"/>
              </a:rPr>
              <a:t> ชนิดของแผนภูมิที่จะกล่าวต่อไปนี้ ผู้ใช้จะต้องพิจารณาอย่างละเอียดว่าแผนภูมิชนิดใดจะเหมาะสมกับข้อมูลของผู้ใช้ เพื่อให้เกิดประโยชน์และสื่อความหมายได้ง่ายและเหมาะสมที่สุดดังนั้น ผู้ใช้ควรรู้จักกับแผนภูมิแต่ละรูปแบบ โดยมี</a:t>
            </a:r>
            <a:r>
              <a:rPr lang="th-TH" b="1" dirty="0" smtClean="0">
                <a:latin typeface="Angsana New" pitchFamily="18" charset="-34"/>
              </a:rPr>
              <a:t>รายละเอียด ดังนี้</a:t>
            </a:r>
            <a:endParaRPr lang="th-TH" dirty="0"/>
          </a:p>
        </p:txBody>
      </p:sp>
      <p:graphicFrame>
        <p:nvGraphicFramePr>
          <p:cNvPr id="35" name="Group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354054"/>
              </p:ext>
            </p:extLst>
          </p:nvPr>
        </p:nvGraphicFramePr>
        <p:xfrm>
          <a:off x="468313" y="3534107"/>
          <a:ext cx="8280400" cy="2880320"/>
        </p:xfrm>
        <a:graphic>
          <a:graphicData uri="http://schemas.openxmlformats.org/drawingml/2006/table">
            <a:tbl>
              <a:tblPr/>
              <a:tblGrid>
                <a:gridCol w="3848100"/>
                <a:gridCol w="4432300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8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1331913" y="3678569"/>
            <a:ext cx="2735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ชนิดของแผนภูมิ</a:t>
            </a:r>
          </a:p>
        </p:txBody>
      </p:sp>
      <p:sp>
        <p:nvSpPr>
          <p:cNvPr id="37" name="Text Box 37"/>
          <p:cNvSpPr txBox="1">
            <a:spLocks noChangeArrowheads="1"/>
          </p:cNvSpPr>
          <p:nvPr/>
        </p:nvSpPr>
        <p:spPr bwMode="auto">
          <a:xfrm>
            <a:off x="5364163" y="3678569"/>
            <a:ext cx="237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ลักษณะการใช้งาน</a:t>
            </a:r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4427538" y="4110369"/>
            <a:ext cx="41036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เปรียบเทียบข้อมูลในเชิง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ปริมาณใช้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กับจำนวนของสิ่งต่าง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ๆ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" name="Text Box 44"/>
          <p:cNvSpPr txBox="1">
            <a:spLocks noChangeArrowheads="1"/>
          </p:cNvSpPr>
          <p:nvPr/>
        </p:nvSpPr>
        <p:spPr bwMode="auto">
          <a:xfrm>
            <a:off x="4427538" y="4974267"/>
            <a:ext cx="41036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เปรียบเทียบข้อมูลในด้านเวลาและระยะทาง</a:t>
            </a:r>
          </a:p>
        </p:txBody>
      </p:sp>
      <p:sp>
        <p:nvSpPr>
          <p:cNvPr id="40" name="Text Box 57"/>
          <p:cNvSpPr txBox="1">
            <a:spLocks noChangeArrowheads="1"/>
          </p:cNvSpPr>
          <p:nvPr/>
        </p:nvSpPr>
        <p:spPr bwMode="auto">
          <a:xfrm>
            <a:off x="4381213" y="5622339"/>
            <a:ext cx="43195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ดูการเปลี่ยนแปลงเมื่อเวลา หรือสถานการณ์เปลี่ยน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หรือแสดงแนวโน้มภายใน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ช่วงระยะเวลาหนึ่ง</a:t>
            </a:r>
          </a:p>
        </p:txBody>
      </p:sp>
      <p:pic>
        <p:nvPicPr>
          <p:cNvPr id="41" name="Picture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0" t="34698" r="45750" b="56627"/>
          <a:stretch>
            <a:fillRect/>
          </a:stretch>
        </p:blipFill>
        <p:spPr bwMode="auto">
          <a:xfrm>
            <a:off x="611361" y="4297267"/>
            <a:ext cx="57626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36"/>
          <p:cNvSpPr txBox="1">
            <a:spLocks noChangeArrowheads="1"/>
          </p:cNvSpPr>
          <p:nvPr/>
        </p:nvSpPr>
        <p:spPr bwMode="auto">
          <a:xfrm>
            <a:off x="1259632" y="4297267"/>
            <a:ext cx="30338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Column Chart (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กราฟแท่งแนวตั้ง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3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40544" y="4974267"/>
            <a:ext cx="57626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 Box 41"/>
          <p:cNvSpPr txBox="1">
            <a:spLocks noChangeArrowheads="1"/>
          </p:cNvSpPr>
          <p:nvPr/>
        </p:nvSpPr>
        <p:spPr bwMode="auto">
          <a:xfrm>
            <a:off x="1188244" y="4974267"/>
            <a:ext cx="302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Bar Chart(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กราฟแท่งแนวนอน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5" name="Picture 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65" t="34689" r="39240" b="56650"/>
          <a:stretch>
            <a:fillRect/>
          </a:stretch>
        </p:blipFill>
        <p:spPr bwMode="auto">
          <a:xfrm>
            <a:off x="611932" y="5694347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 Box 49"/>
          <p:cNvSpPr txBox="1">
            <a:spLocks noChangeArrowheads="1"/>
          </p:cNvSpPr>
          <p:nvPr/>
        </p:nvSpPr>
        <p:spPr bwMode="auto">
          <a:xfrm>
            <a:off x="1259632" y="5694496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Line Chart (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กราฟเส้น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383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756" name="Group 6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552032908"/>
              </p:ext>
            </p:extLst>
          </p:nvPr>
        </p:nvGraphicFramePr>
        <p:xfrm>
          <a:off x="468313" y="836712"/>
          <a:ext cx="8280400" cy="5329238"/>
        </p:xfrm>
        <a:graphic>
          <a:graphicData uri="http://schemas.openxmlformats.org/drawingml/2006/table">
            <a:tbl>
              <a:tblPr/>
              <a:tblGrid>
                <a:gridCol w="3848100"/>
                <a:gridCol w="4432300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4724" name="Text Box 36"/>
          <p:cNvSpPr txBox="1">
            <a:spLocks noChangeArrowheads="1"/>
          </p:cNvSpPr>
          <p:nvPr/>
        </p:nvSpPr>
        <p:spPr bwMode="auto">
          <a:xfrm>
            <a:off x="1331913" y="981174"/>
            <a:ext cx="2735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ชนิดของแผนภูมิ</a:t>
            </a:r>
          </a:p>
        </p:txBody>
      </p:sp>
      <p:sp>
        <p:nvSpPr>
          <p:cNvPr id="114725" name="Text Box 37"/>
          <p:cNvSpPr txBox="1">
            <a:spLocks noChangeArrowheads="1"/>
          </p:cNvSpPr>
          <p:nvPr/>
        </p:nvSpPr>
        <p:spPr bwMode="auto">
          <a:xfrm>
            <a:off x="5364163" y="981174"/>
            <a:ext cx="237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ลักษณะการใช้งาน</a:t>
            </a:r>
          </a:p>
        </p:txBody>
      </p:sp>
      <p:pic>
        <p:nvPicPr>
          <p:cNvPr id="114726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39750" y="1557437"/>
            <a:ext cx="57626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27" name="Text Box 39"/>
          <p:cNvSpPr txBox="1">
            <a:spLocks noChangeArrowheads="1"/>
          </p:cNvSpPr>
          <p:nvPr/>
        </p:nvSpPr>
        <p:spPr bwMode="auto">
          <a:xfrm>
            <a:off x="1187450" y="1557437"/>
            <a:ext cx="2449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ngsana New" pitchFamily="18" charset="-34"/>
                <a:cs typeface="Angsana New" pitchFamily="18" charset="-34"/>
              </a:rPr>
              <a:t>Pie Chart (</a:t>
            </a:r>
            <a:r>
              <a:rPr lang="th-TH" sz="2400" b="1">
                <a:latin typeface="Angsana New" pitchFamily="18" charset="-34"/>
                <a:cs typeface="Angsana New" pitchFamily="18" charset="-34"/>
              </a:rPr>
              <a:t>กราฟวงกลม</a:t>
            </a:r>
            <a:r>
              <a:rPr lang="en-US" sz="2400" b="1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28" name="Text Box 40"/>
          <p:cNvSpPr txBox="1">
            <a:spLocks noChangeArrowheads="1"/>
          </p:cNvSpPr>
          <p:nvPr/>
        </p:nvSpPr>
        <p:spPr bwMode="auto">
          <a:xfrm>
            <a:off x="4427538" y="1445875"/>
            <a:ext cx="403289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แสดง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ความสัมพันธ์ระหว่างข้อมูลแต่ละค่ากับผลรวมของข้อมูลทั้งหมดคิดเป็นสัดส่วน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%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14730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39750" y="2517874"/>
            <a:ext cx="503238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31" name="Text Box 43"/>
          <p:cNvSpPr txBox="1">
            <a:spLocks noChangeArrowheads="1"/>
          </p:cNvSpPr>
          <p:nvPr/>
        </p:nvSpPr>
        <p:spPr bwMode="auto">
          <a:xfrm>
            <a:off x="1116013" y="2421037"/>
            <a:ext cx="3024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ngsana New" pitchFamily="18" charset="-34"/>
                <a:cs typeface="Angsana New" pitchFamily="18" charset="-34"/>
              </a:rPr>
              <a:t>(XY) Scatter Chart (</a:t>
            </a:r>
            <a:r>
              <a:rPr lang="th-TH" sz="2400" b="1">
                <a:latin typeface="Angsana New" pitchFamily="18" charset="-34"/>
                <a:cs typeface="Angsana New" pitchFamily="18" charset="-34"/>
              </a:rPr>
              <a:t>กราฟ </a:t>
            </a:r>
            <a:r>
              <a:rPr lang="en-US" sz="2400" b="1">
                <a:latin typeface="Angsana New" pitchFamily="18" charset="-34"/>
                <a:cs typeface="Angsana New" pitchFamily="18" charset="-34"/>
              </a:rPr>
              <a:t>XY)</a:t>
            </a:r>
            <a:endParaRPr lang="th-TH" sz="2400" b="1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32" name="Text Box 44"/>
          <p:cNvSpPr txBox="1">
            <a:spLocks noChangeArrowheads="1"/>
          </p:cNvSpPr>
          <p:nvPr/>
        </p:nvSpPr>
        <p:spPr bwMode="auto">
          <a:xfrm>
            <a:off x="4427538" y="2421037"/>
            <a:ext cx="41036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แสดงค่าของข้อมูล 2 กลุ่ม เพื่อวิเคราะห์แบบเชิงเส้น เพื่อดูการแบ่งช่วงข้อมูลหรือกลุ่มของข้อมูล</a:t>
            </a:r>
          </a:p>
        </p:txBody>
      </p:sp>
      <p:pic>
        <p:nvPicPr>
          <p:cNvPr id="114738" name="Picture 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39750" y="3573562"/>
            <a:ext cx="5032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39" name="Text Box 51"/>
          <p:cNvSpPr txBox="1">
            <a:spLocks noChangeArrowheads="1"/>
          </p:cNvSpPr>
          <p:nvPr/>
        </p:nvSpPr>
        <p:spPr bwMode="auto">
          <a:xfrm>
            <a:off x="1116013" y="3573562"/>
            <a:ext cx="2735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ngsana New" pitchFamily="18" charset="-34"/>
                <a:cs typeface="Angsana New" pitchFamily="18" charset="-34"/>
              </a:rPr>
              <a:t>Area Chart (</a:t>
            </a:r>
            <a:r>
              <a:rPr lang="th-TH" sz="2400" b="1">
                <a:latin typeface="Angsana New" pitchFamily="18" charset="-34"/>
                <a:cs typeface="Angsana New" pitchFamily="18" charset="-34"/>
              </a:rPr>
              <a:t>กราฟพื้นที่</a:t>
            </a:r>
            <a:r>
              <a:rPr lang="en-US" sz="2400" b="1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40" name="Text Box 52"/>
          <p:cNvSpPr txBox="1">
            <a:spLocks noChangeArrowheads="1"/>
          </p:cNvSpPr>
          <p:nvPr/>
        </p:nvSpPr>
        <p:spPr bwMode="auto">
          <a:xfrm>
            <a:off x="4427538" y="3500537"/>
            <a:ext cx="41036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คล้ายกราฟเส้น แต่จะแสดงแนวโน้มและผลรวมของข้อมูลทั้งหมด</a:t>
            </a:r>
          </a:p>
        </p:txBody>
      </p:sp>
      <p:pic>
        <p:nvPicPr>
          <p:cNvPr id="114742" name="Picture 5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39750" y="4570512"/>
            <a:ext cx="503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43" name="Text Box 55"/>
          <p:cNvSpPr txBox="1">
            <a:spLocks noChangeArrowheads="1"/>
          </p:cNvSpPr>
          <p:nvPr/>
        </p:nvSpPr>
        <p:spPr bwMode="auto">
          <a:xfrm>
            <a:off x="1692275" y="4502249"/>
            <a:ext cx="25923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h-TH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1116013" y="4508599"/>
            <a:ext cx="316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ngsana New" pitchFamily="18" charset="-34"/>
                <a:cs typeface="Angsana New" pitchFamily="18" charset="-34"/>
              </a:rPr>
              <a:t>Doughnut Chart (</a:t>
            </a:r>
            <a:r>
              <a:rPr lang="th-TH" sz="2400" b="1">
                <a:latin typeface="Angsana New" pitchFamily="18" charset="-34"/>
                <a:cs typeface="Angsana New" pitchFamily="18" charset="-34"/>
              </a:rPr>
              <a:t>กราฟรูปโดนัท</a:t>
            </a:r>
            <a:r>
              <a:rPr lang="en-US" sz="2400" b="1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45" name="Text Box 57"/>
          <p:cNvSpPr txBox="1">
            <a:spLocks noChangeArrowheads="1"/>
          </p:cNvSpPr>
          <p:nvPr/>
        </p:nvSpPr>
        <p:spPr bwMode="auto">
          <a:xfrm>
            <a:off x="4356100" y="4437162"/>
            <a:ext cx="43195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คล้ายกราฟวงกลมแต่จะแสดงข้อมูลได้ซับซ้อนกว่าสามารถแสดงข้อมูลได้ตั้งแต่ 2 ชุดขึ้นไป</a:t>
            </a:r>
          </a:p>
        </p:txBody>
      </p:sp>
      <p:pic>
        <p:nvPicPr>
          <p:cNvPr id="114748" name="Picture 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4689" r="45767" b="59537"/>
          <a:stretch>
            <a:fillRect/>
          </a:stretch>
        </p:blipFill>
        <p:spPr bwMode="auto">
          <a:xfrm>
            <a:off x="539750" y="5540474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49" name="Text Box 61"/>
          <p:cNvSpPr txBox="1">
            <a:spLocks noChangeArrowheads="1"/>
          </p:cNvSpPr>
          <p:nvPr/>
        </p:nvSpPr>
        <p:spPr bwMode="auto">
          <a:xfrm>
            <a:off x="1116013" y="5491262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ngsana New" pitchFamily="18" charset="-34"/>
                <a:cs typeface="Angsana New" pitchFamily="18" charset="-34"/>
              </a:rPr>
              <a:t>Radar Chart (</a:t>
            </a:r>
            <a:r>
              <a:rPr lang="th-TH" sz="2400" b="1">
                <a:latin typeface="Angsana New" pitchFamily="18" charset="-34"/>
                <a:cs typeface="Angsana New" pitchFamily="18" charset="-34"/>
              </a:rPr>
              <a:t>กราฟเรดาร์</a:t>
            </a:r>
            <a:r>
              <a:rPr lang="en-US" sz="2400" b="1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4750" name="Text Box 62"/>
          <p:cNvSpPr txBox="1">
            <a:spLocks noChangeArrowheads="1"/>
          </p:cNvSpPr>
          <p:nvPr/>
        </p:nvSpPr>
        <p:spPr bwMode="auto">
          <a:xfrm>
            <a:off x="4427538" y="5300762"/>
            <a:ext cx="4248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400" b="1">
                <a:latin typeface="Angsana New" pitchFamily="18" charset="-34"/>
                <a:cs typeface="Angsana New" pitchFamily="18" charset="-34"/>
              </a:rPr>
              <a:t>แสดงความสัมพันธ์ของข้อมูลในรูปของขอบเขตพื้นที่จุดศูนย์กลางร่วมกัน</a:t>
            </a:r>
          </a:p>
        </p:txBody>
      </p:sp>
    </p:spTree>
    <p:extLst>
      <p:ext uri="{BB962C8B-B14F-4D97-AF65-F5344CB8AC3E}">
        <p14:creationId xmlns:p14="http://schemas.microsoft.com/office/powerpoint/2010/main" val="25481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72" name="Group 60"/>
          <p:cNvGrpSpPr>
            <a:grpSpLocks/>
          </p:cNvGrpSpPr>
          <p:nvPr/>
        </p:nvGrpSpPr>
        <p:grpSpPr bwMode="auto">
          <a:xfrm>
            <a:off x="611188" y="1268760"/>
            <a:ext cx="7848600" cy="5259388"/>
            <a:chOff x="385" y="482"/>
            <a:chExt cx="4944" cy="3313"/>
          </a:xfrm>
        </p:grpSpPr>
        <p:sp>
          <p:nvSpPr>
            <p:cNvPr id="115731" name="Rectangle 19"/>
            <p:cNvSpPr>
              <a:spLocks noChangeArrowheads="1"/>
            </p:cNvSpPr>
            <p:nvPr/>
          </p:nvSpPr>
          <p:spPr bwMode="auto">
            <a:xfrm>
              <a:off x="2743" y="3235"/>
              <a:ext cx="2540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0" name="Rectangle 18"/>
            <p:cNvSpPr>
              <a:spLocks noChangeArrowheads="1"/>
            </p:cNvSpPr>
            <p:nvPr/>
          </p:nvSpPr>
          <p:spPr bwMode="auto">
            <a:xfrm>
              <a:off x="385" y="3235"/>
              <a:ext cx="2358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9" name="Rectangle 17"/>
            <p:cNvSpPr>
              <a:spLocks noChangeArrowheads="1"/>
            </p:cNvSpPr>
            <p:nvPr/>
          </p:nvSpPr>
          <p:spPr bwMode="auto">
            <a:xfrm>
              <a:off x="2743" y="2675"/>
              <a:ext cx="2540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8" name="Rectangle 16"/>
            <p:cNvSpPr>
              <a:spLocks noChangeArrowheads="1"/>
            </p:cNvSpPr>
            <p:nvPr/>
          </p:nvSpPr>
          <p:spPr bwMode="auto">
            <a:xfrm>
              <a:off x="385" y="2675"/>
              <a:ext cx="2358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7" name="Rectangle 15"/>
            <p:cNvSpPr>
              <a:spLocks noChangeArrowheads="1"/>
            </p:cNvSpPr>
            <p:nvPr/>
          </p:nvSpPr>
          <p:spPr bwMode="auto">
            <a:xfrm>
              <a:off x="2743" y="2115"/>
              <a:ext cx="2540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6" name="Rectangle 14"/>
            <p:cNvSpPr>
              <a:spLocks noChangeArrowheads="1"/>
            </p:cNvSpPr>
            <p:nvPr/>
          </p:nvSpPr>
          <p:spPr bwMode="auto">
            <a:xfrm>
              <a:off x="385" y="2115"/>
              <a:ext cx="2358" cy="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5" name="Rectangle 13"/>
            <p:cNvSpPr>
              <a:spLocks noChangeArrowheads="1"/>
            </p:cNvSpPr>
            <p:nvPr/>
          </p:nvSpPr>
          <p:spPr bwMode="auto">
            <a:xfrm>
              <a:off x="2743" y="1616"/>
              <a:ext cx="2540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4" name="Rectangle 12"/>
            <p:cNvSpPr>
              <a:spLocks noChangeArrowheads="1"/>
            </p:cNvSpPr>
            <p:nvPr/>
          </p:nvSpPr>
          <p:spPr bwMode="auto">
            <a:xfrm>
              <a:off x="385" y="1616"/>
              <a:ext cx="2358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3" name="Rectangle 11"/>
            <p:cNvSpPr>
              <a:spLocks noChangeArrowheads="1"/>
            </p:cNvSpPr>
            <p:nvPr/>
          </p:nvSpPr>
          <p:spPr bwMode="auto">
            <a:xfrm>
              <a:off x="2743" y="1117"/>
              <a:ext cx="2540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2" name="Rectangle 10"/>
            <p:cNvSpPr>
              <a:spLocks noChangeArrowheads="1"/>
            </p:cNvSpPr>
            <p:nvPr/>
          </p:nvSpPr>
          <p:spPr bwMode="auto">
            <a:xfrm>
              <a:off x="385" y="1117"/>
              <a:ext cx="2358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1" name="Rectangle 9"/>
            <p:cNvSpPr>
              <a:spLocks noChangeArrowheads="1"/>
            </p:cNvSpPr>
            <p:nvPr/>
          </p:nvSpPr>
          <p:spPr bwMode="auto">
            <a:xfrm>
              <a:off x="2743" y="482"/>
              <a:ext cx="2540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0" name="Rectangle 8"/>
            <p:cNvSpPr>
              <a:spLocks noChangeArrowheads="1"/>
            </p:cNvSpPr>
            <p:nvPr/>
          </p:nvSpPr>
          <p:spPr bwMode="auto">
            <a:xfrm>
              <a:off x="385" y="482"/>
              <a:ext cx="2358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th-TH" sz="280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2" name="Line 20"/>
            <p:cNvSpPr>
              <a:spLocks noChangeShapeType="1"/>
            </p:cNvSpPr>
            <p:nvPr/>
          </p:nvSpPr>
          <p:spPr bwMode="auto">
            <a:xfrm>
              <a:off x="385" y="482"/>
              <a:ext cx="489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3" name="Line 21"/>
            <p:cNvSpPr>
              <a:spLocks noChangeShapeType="1"/>
            </p:cNvSpPr>
            <p:nvPr/>
          </p:nvSpPr>
          <p:spPr bwMode="auto">
            <a:xfrm>
              <a:off x="385" y="1117"/>
              <a:ext cx="48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4" name="Line 22"/>
            <p:cNvSpPr>
              <a:spLocks noChangeShapeType="1"/>
            </p:cNvSpPr>
            <p:nvPr/>
          </p:nvSpPr>
          <p:spPr bwMode="auto">
            <a:xfrm>
              <a:off x="385" y="1616"/>
              <a:ext cx="48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5" name="Line 23"/>
            <p:cNvSpPr>
              <a:spLocks noChangeShapeType="1"/>
            </p:cNvSpPr>
            <p:nvPr/>
          </p:nvSpPr>
          <p:spPr bwMode="auto">
            <a:xfrm>
              <a:off x="385" y="2115"/>
              <a:ext cx="48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6" name="Line 24"/>
            <p:cNvSpPr>
              <a:spLocks noChangeShapeType="1"/>
            </p:cNvSpPr>
            <p:nvPr/>
          </p:nvSpPr>
          <p:spPr bwMode="auto">
            <a:xfrm>
              <a:off x="385" y="2675"/>
              <a:ext cx="48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7" name="Line 25"/>
            <p:cNvSpPr>
              <a:spLocks noChangeShapeType="1"/>
            </p:cNvSpPr>
            <p:nvPr/>
          </p:nvSpPr>
          <p:spPr bwMode="auto">
            <a:xfrm>
              <a:off x="385" y="3235"/>
              <a:ext cx="48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8" name="Line 26"/>
            <p:cNvSpPr>
              <a:spLocks noChangeShapeType="1"/>
            </p:cNvSpPr>
            <p:nvPr/>
          </p:nvSpPr>
          <p:spPr bwMode="auto">
            <a:xfrm>
              <a:off x="385" y="3795"/>
              <a:ext cx="489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39" name="Line 27"/>
            <p:cNvSpPr>
              <a:spLocks noChangeShapeType="1"/>
            </p:cNvSpPr>
            <p:nvPr/>
          </p:nvSpPr>
          <p:spPr bwMode="auto">
            <a:xfrm>
              <a:off x="385" y="482"/>
              <a:ext cx="0" cy="331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40" name="Line 28"/>
            <p:cNvSpPr>
              <a:spLocks noChangeShapeType="1"/>
            </p:cNvSpPr>
            <p:nvPr/>
          </p:nvSpPr>
          <p:spPr bwMode="auto">
            <a:xfrm>
              <a:off x="2743" y="482"/>
              <a:ext cx="0" cy="33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41" name="Line 29"/>
            <p:cNvSpPr>
              <a:spLocks noChangeShapeType="1"/>
            </p:cNvSpPr>
            <p:nvPr/>
          </p:nvSpPr>
          <p:spPr bwMode="auto">
            <a:xfrm>
              <a:off x="5283" y="482"/>
              <a:ext cx="0" cy="331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pic>
          <p:nvPicPr>
            <p:cNvPr id="115744" name="Picture 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1" t="34505" r="52347" b="57828"/>
            <a:stretch>
              <a:fillRect/>
            </a:stretch>
          </p:blipFill>
          <p:spPr bwMode="auto">
            <a:xfrm>
              <a:off x="430" y="573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45" name="Text Box 33"/>
            <p:cNvSpPr txBox="1">
              <a:spLocks noChangeArrowheads="1"/>
            </p:cNvSpPr>
            <p:nvPr/>
          </p:nvSpPr>
          <p:spPr bwMode="auto">
            <a:xfrm>
              <a:off x="748" y="618"/>
              <a:ext cx="19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Surface Chart 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(กราฟพื้นผิว)</a:t>
              </a:r>
            </a:p>
          </p:txBody>
        </p:sp>
        <p:sp>
          <p:nvSpPr>
            <p:cNvPr id="115746" name="Text Box 34"/>
            <p:cNvSpPr txBox="1">
              <a:spLocks noChangeArrowheads="1"/>
            </p:cNvSpPr>
            <p:nvPr/>
          </p:nvSpPr>
          <p:spPr bwMode="auto">
            <a:xfrm>
              <a:off x="2743" y="750"/>
              <a:ext cx="222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th-TH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48" name="Text Box 36"/>
            <p:cNvSpPr txBox="1">
              <a:spLocks noChangeArrowheads="1"/>
            </p:cNvSpPr>
            <p:nvPr/>
          </p:nvSpPr>
          <p:spPr bwMode="auto">
            <a:xfrm>
              <a:off x="2789" y="527"/>
              <a:ext cx="244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แสดงแนวโน้มของข้อมูลของกราฟที่มีพื้นที่ผิวต่อเนื่อง</a:t>
              </a:r>
            </a:p>
          </p:txBody>
        </p:sp>
        <p:pic>
          <p:nvPicPr>
            <p:cNvPr id="115752" name="Picture 4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1" t="34505" r="52347" b="57828"/>
            <a:stretch>
              <a:fillRect/>
            </a:stretch>
          </p:blipFill>
          <p:spPr bwMode="auto">
            <a:xfrm>
              <a:off x="430" y="1208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53" name="Text Box 41"/>
            <p:cNvSpPr txBox="1">
              <a:spLocks noChangeArrowheads="1"/>
            </p:cNvSpPr>
            <p:nvPr/>
          </p:nvSpPr>
          <p:spPr bwMode="auto">
            <a:xfrm>
              <a:off x="793" y="1253"/>
              <a:ext cx="19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Bubble Chart (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กราฟฟอกสบู่</a:t>
              </a: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)</a:t>
              </a:r>
              <a:endParaRPr lang="th-TH" sz="2400" b="1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54" name="Text Box 42"/>
            <p:cNvSpPr txBox="1">
              <a:spLocks noChangeArrowheads="1"/>
            </p:cNvSpPr>
            <p:nvPr/>
          </p:nvSpPr>
          <p:spPr bwMode="auto">
            <a:xfrm>
              <a:off x="2743" y="1117"/>
              <a:ext cx="244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คล้ายกราฟ </a:t>
              </a: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XY 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แต่มีตัวแปรค่าที่ 3 จะแสดงด้วยขนาดของฟองสบู่</a:t>
              </a:r>
            </a:p>
          </p:txBody>
        </p:sp>
        <p:pic>
          <p:nvPicPr>
            <p:cNvPr id="115756" name="Picture 4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53" t="42172" r="45848" b="46326"/>
            <a:stretch>
              <a:fillRect/>
            </a:stretch>
          </p:blipFill>
          <p:spPr bwMode="auto">
            <a:xfrm>
              <a:off x="475" y="1661"/>
              <a:ext cx="363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57" name="Text Box 45"/>
            <p:cNvSpPr txBox="1">
              <a:spLocks noChangeArrowheads="1"/>
            </p:cNvSpPr>
            <p:nvPr/>
          </p:nvSpPr>
          <p:spPr bwMode="auto">
            <a:xfrm>
              <a:off x="1110" y="1707"/>
              <a:ext cx="16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Stock Chart (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กราฟหุ้น</a:t>
              </a: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)</a:t>
              </a:r>
              <a:endParaRPr lang="th-TH" sz="2400" b="1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58" name="Text Box 46"/>
            <p:cNvSpPr txBox="1">
              <a:spLocks noChangeArrowheads="1"/>
            </p:cNvSpPr>
            <p:nvPr/>
          </p:nvSpPr>
          <p:spPr bwMode="auto">
            <a:xfrm>
              <a:off x="2743" y="1616"/>
              <a:ext cx="2495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แสดงค่าสูงสุด ค่าต่ำสุด และค่า</a:t>
              </a: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อื่น ๆ </a:t>
              </a: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ของข้อมูลในแต่ละช่วงของเวลา</a:t>
              </a:r>
            </a:p>
          </p:txBody>
        </p:sp>
        <p:pic>
          <p:nvPicPr>
            <p:cNvPr id="115759" name="Picture 4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1" t="30670" r="52347" b="61662"/>
            <a:stretch>
              <a:fillRect/>
            </a:stretch>
          </p:blipFill>
          <p:spPr bwMode="auto">
            <a:xfrm>
              <a:off x="475" y="2206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60" name="Text Box 48"/>
            <p:cNvSpPr txBox="1">
              <a:spLocks noChangeArrowheads="1"/>
            </p:cNvSpPr>
            <p:nvPr/>
          </p:nvSpPr>
          <p:spPr bwMode="auto">
            <a:xfrm>
              <a:off x="1020" y="2160"/>
              <a:ext cx="195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Cylinder Chart (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กราฟแท่งรูปกระบอก</a:t>
              </a: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)</a:t>
              </a:r>
              <a:endParaRPr lang="th-TH" sz="2400" b="1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61" name="Text Box 49"/>
            <p:cNvSpPr txBox="1">
              <a:spLocks noChangeArrowheads="1"/>
            </p:cNvSpPr>
            <p:nvPr/>
          </p:nvSpPr>
          <p:spPr bwMode="auto">
            <a:xfrm>
              <a:off x="2789" y="2160"/>
              <a:ext cx="231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คล้ายกับกราฟแท่งแต่แสดงค่าข้อมูลเป็นรูปทรงกระบอก</a:t>
              </a:r>
            </a:p>
          </p:txBody>
        </p:sp>
        <p:sp>
          <p:nvSpPr>
            <p:cNvPr id="115763" name="Text Box 51"/>
            <p:cNvSpPr txBox="1">
              <a:spLocks noChangeArrowheads="1"/>
            </p:cNvSpPr>
            <p:nvPr/>
          </p:nvSpPr>
          <p:spPr bwMode="auto">
            <a:xfrm>
              <a:off x="748" y="2795"/>
              <a:ext cx="2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Cone Chart (</a:t>
              </a: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กราฟแท่งรูปทรงกรวย</a:t>
              </a:r>
              <a:r>
                <a:rPr lang="en-US" sz="2400" b="1">
                  <a:latin typeface="Angsana New" pitchFamily="18" charset="-34"/>
                  <a:cs typeface="Angsana New" pitchFamily="18" charset="-34"/>
                </a:rPr>
                <a:t>)</a:t>
              </a:r>
              <a:endParaRPr lang="th-TH" sz="2400" b="1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64" name="Text Box 52"/>
            <p:cNvSpPr txBox="1">
              <a:spLocks noChangeArrowheads="1"/>
            </p:cNvSpPr>
            <p:nvPr/>
          </p:nvSpPr>
          <p:spPr bwMode="auto">
            <a:xfrm>
              <a:off x="2789" y="2705"/>
              <a:ext cx="254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>
                  <a:latin typeface="Angsana New" pitchFamily="18" charset="-34"/>
                  <a:cs typeface="Angsana New" pitchFamily="18" charset="-34"/>
                </a:rPr>
                <a:t>คล้ายกับกราฟแท่ง แต่แสดงค่าของข้อมูลเป็นรูปทรงกรวย</a:t>
              </a:r>
            </a:p>
          </p:txBody>
        </p:sp>
        <p:pic>
          <p:nvPicPr>
            <p:cNvPr id="115767" name="Picture 5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1" t="23003" r="52347" b="69330"/>
            <a:stretch>
              <a:fillRect/>
            </a:stretch>
          </p:blipFill>
          <p:spPr bwMode="auto">
            <a:xfrm>
              <a:off x="522" y="3294"/>
              <a:ext cx="40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768" name="Picture 5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1" t="23003" r="52347" b="69330"/>
            <a:stretch>
              <a:fillRect/>
            </a:stretch>
          </p:blipFill>
          <p:spPr bwMode="auto">
            <a:xfrm>
              <a:off x="430" y="2750"/>
              <a:ext cx="363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69" name="Text Box 57"/>
            <p:cNvSpPr txBox="1">
              <a:spLocks noChangeArrowheads="1"/>
            </p:cNvSpPr>
            <p:nvPr/>
          </p:nvSpPr>
          <p:spPr bwMode="auto">
            <a:xfrm>
              <a:off x="1201" y="3249"/>
              <a:ext cx="172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latin typeface="Angsana New" pitchFamily="18" charset="-34"/>
                  <a:cs typeface="Angsana New" pitchFamily="18" charset="-34"/>
                </a:rPr>
                <a:t>Pyramid Chart (</a:t>
              </a: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กราฟแท่ง</a:t>
              </a:r>
              <a:r>
                <a:rPr lang="th-TH" sz="2400" b="1" dirty="0" err="1">
                  <a:latin typeface="Angsana New" pitchFamily="18" charset="-34"/>
                  <a:cs typeface="Angsana New" pitchFamily="18" charset="-34"/>
                </a:rPr>
                <a:t>รูปปิ</a:t>
              </a: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รามิด</a:t>
              </a:r>
              <a:r>
                <a:rPr lang="en-US" sz="2400" b="1" dirty="0">
                  <a:latin typeface="Angsana New" pitchFamily="18" charset="-34"/>
                  <a:cs typeface="Angsana New" pitchFamily="18" charset="-34"/>
                </a:rPr>
                <a:t>)</a:t>
              </a:r>
              <a:endParaRPr lang="th-TH" sz="2400" b="1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70" name="Text Box 58"/>
            <p:cNvSpPr txBox="1">
              <a:spLocks noChangeArrowheads="1"/>
            </p:cNvSpPr>
            <p:nvPr/>
          </p:nvSpPr>
          <p:spPr bwMode="auto">
            <a:xfrm>
              <a:off x="2834" y="3249"/>
              <a:ext cx="217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คล้ายกับกราฟแท่ง แต่แสดงค่าของข้อมูลเป็น</a:t>
              </a:r>
              <a:r>
                <a:rPr lang="th-TH" sz="2400" b="1" dirty="0" err="1">
                  <a:latin typeface="Angsana New" pitchFamily="18" charset="-34"/>
                  <a:cs typeface="Angsana New" pitchFamily="18" charset="-34"/>
                </a:rPr>
                <a:t>รูปทรงปิ</a:t>
              </a:r>
              <a:r>
                <a:rPr lang="th-TH" sz="2400" b="1" dirty="0">
                  <a:latin typeface="Angsana New" pitchFamily="18" charset="-34"/>
                  <a:cs typeface="Angsana New" pitchFamily="18" charset="-34"/>
                </a:rPr>
                <a:t>รามิด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602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Browallia New" pitchFamily="34" charset="-34"/>
                <a:cs typeface="Browallia New" pitchFamily="34" charset="-34"/>
              </a:rPr>
              <a:t>ตัวอย่าง</a:t>
            </a:r>
            <a:r>
              <a:rPr lang="th-TH" dirty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b="1" u="sng" dirty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กราฟแท่งแสด</a:t>
            </a:r>
            <a:r>
              <a:rPr lang="th-TH" b="1" u="sng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งการเปรียบเทียบข้อมูลการส่งออกสินค้า ปี 2552-2554</a:t>
            </a:r>
            <a:endParaRPr lang="th-TH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14</a:t>
            </a:fld>
            <a:endParaRPr lang="th-TH"/>
          </a:p>
        </p:txBody>
      </p:sp>
      <p:graphicFrame>
        <p:nvGraphicFramePr>
          <p:cNvPr id="5" name="แผนภูมิ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366135"/>
              </p:ext>
            </p:extLst>
          </p:nvPr>
        </p:nvGraphicFramePr>
        <p:xfrm>
          <a:off x="323528" y="1700808"/>
          <a:ext cx="8391524" cy="480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2868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Browallia New" pitchFamily="34" charset="-34"/>
                <a:cs typeface="Browallia New" pitchFamily="34" charset="-34"/>
              </a:rPr>
              <a:t>ตัวอย่าง</a:t>
            </a:r>
            <a:r>
              <a:rPr lang="th-TH" dirty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b="1" u="sng" dirty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กราฟแท่งแสด</a:t>
            </a:r>
            <a:r>
              <a:rPr lang="th-TH" b="1" u="sng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งการเปรียบเทียบค่าน้ำค่าไฟ</a:t>
            </a:r>
            <a:endParaRPr lang="th-TH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15</a:t>
            </a:fld>
            <a:endParaRPr lang="th-TH"/>
          </a:p>
        </p:txBody>
      </p:sp>
      <p:graphicFrame>
        <p:nvGraphicFramePr>
          <p:cNvPr id="10" name="แผนภูมิ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730118"/>
              </p:ext>
            </p:extLst>
          </p:nvPr>
        </p:nvGraphicFramePr>
        <p:xfrm>
          <a:off x="755576" y="1196752"/>
          <a:ext cx="7658100" cy="53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7911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Browallia New" pitchFamily="34" charset="-34"/>
                <a:cs typeface="Browallia New" pitchFamily="34" charset="-34"/>
              </a:rPr>
              <a:t>ตัวอย่าง </a:t>
            </a:r>
            <a:r>
              <a:rPr lang="th-TH" b="1" u="sng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กราฟเส้น</a:t>
            </a:r>
            <a:r>
              <a:rPr lang="en-US" b="1" u="sng" dirty="0" err="1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แสดง</a:t>
            </a:r>
            <a:r>
              <a:rPr lang="en-US" b="1" u="sng" dirty="0" err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ปริมาณของผลิตภัณฑ์ที่ไม่ได้มาตรฐาน</a:t>
            </a:r>
            <a:endParaRPr lang="th-TH" b="1" u="sng" dirty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16</a:t>
            </a:fld>
            <a:endParaRPr lang="th-TH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19325" y="6017914"/>
            <a:ext cx="76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CC0000"/>
                </a:solidFill>
                <a:latin typeface="Angsana New" pitchFamily="18" charset="-34"/>
              </a:rPr>
              <a:t>1999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83113" y="5939880"/>
            <a:ext cx="76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Times New Roman" pitchFamily="18" charset="0"/>
                <a:cs typeface="Angsana New" pitchFamily="18" charset="-34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CC0000"/>
                </a:solidFill>
                <a:latin typeface="Angsana New" pitchFamily="18" charset="-34"/>
              </a:rPr>
              <a:t>2000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370013" y="1520973"/>
            <a:ext cx="6475412" cy="4935737"/>
            <a:chOff x="1370013" y="1520973"/>
            <a:chExt cx="6475412" cy="493573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6917201"/>
                </p:ext>
              </p:extLst>
            </p:nvPr>
          </p:nvGraphicFramePr>
          <p:xfrm>
            <a:off x="1763713" y="2011511"/>
            <a:ext cx="6081712" cy="406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4" name="Chart" r:id="rId3" imgW="6096000" imgH="4076789" progId="MSGraph.Chart.8">
                    <p:embed followColorScheme="full"/>
                  </p:oleObj>
                </mc:Choice>
                <mc:Fallback>
                  <p:oleObj name="Chart" r:id="rId3" imgW="6096000" imgH="4076789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3713" y="2011511"/>
                          <a:ext cx="6081712" cy="4067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6"/>
            <p:cNvSpPr>
              <a:spLocks/>
            </p:cNvSpPr>
            <p:nvPr/>
          </p:nvSpPr>
          <p:spPr bwMode="auto">
            <a:xfrm rot="5400000">
              <a:off x="4772819" y="4158604"/>
              <a:ext cx="304800" cy="3582988"/>
            </a:xfrm>
            <a:prstGeom prst="rightBrace">
              <a:avLst>
                <a:gd name="adj1" fmla="val 97960"/>
                <a:gd name="adj2" fmla="val 50000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th-TH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6869113" y="5877272"/>
              <a:ext cx="762000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3200" b="1" dirty="0">
                  <a:solidFill>
                    <a:srgbClr val="CC0000"/>
                  </a:solidFill>
                  <a:latin typeface="Angsana New" pitchFamily="18" charset="-34"/>
                </a:rPr>
                <a:t>2001</a:t>
              </a:r>
            </a:p>
          </p:txBody>
        </p:sp>
        <p:sp>
          <p:nvSpPr>
            <p:cNvPr id="9" name="AutoShape 9"/>
            <p:cNvSpPr>
              <a:spLocks/>
            </p:cNvSpPr>
            <p:nvPr/>
          </p:nvSpPr>
          <p:spPr bwMode="auto">
            <a:xfrm rot="5400000">
              <a:off x="7135813" y="5607198"/>
              <a:ext cx="228600" cy="609600"/>
            </a:xfrm>
            <a:prstGeom prst="rightBrace">
              <a:avLst>
                <a:gd name="adj1" fmla="val 22222"/>
                <a:gd name="adj2" fmla="val 50000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th-TH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370013" y="1520973"/>
              <a:ext cx="14478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th-TH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Browallia New" pitchFamily="34" charset="-34"/>
                  <a:cs typeface="Browallia New" pitchFamily="34" charset="-34"/>
                </a:rPr>
                <a:t>จำนวน 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Browallia New" pitchFamily="34" charset="-34"/>
                  <a:cs typeface="Browallia New" pitchFamily="34" charset="-34"/>
                </a:rPr>
                <a:t>(</a:t>
              </a:r>
              <a:r>
                <a:rPr lang="th-TH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Browallia New" pitchFamily="34" charset="-34"/>
                  <a:cs typeface="Browallia New" pitchFamily="34" charset="-34"/>
                </a:rPr>
                <a:t>ชิ้น)</a:t>
              </a:r>
            </a:p>
          </p:txBody>
        </p:sp>
        <p:sp>
          <p:nvSpPr>
            <p:cNvPr id="11" name="AutoShape 12"/>
            <p:cNvSpPr>
              <a:spLocks/>
            </p:cNvSpPr>
            <p:nvPr/>
          </p:nvSpPr>
          <p:spPr bwMode="auto">
            <a:xfrm rot="16200000">
              <a:off x="2374900" y="5575449"/>
              <a:ext cx="433387" cy="792162"/>
            </a:xfrm>
            <a:prstGeom prst="leftBrace">
              <a:avLst>
                <a:gd name="adj1" fmla="val 15232"/>
                <a:gd name="adj2" fmla="val 50000"/>
              </a:avLst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1981976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Browallia New" pitchFamily="34" charset="-34"/>
                <a:cs typeface="Browallia New" pitchFamily="34" charset="-34"/>
              </a:rPr>
              <a:t>ตัวอย่าง</a:t>
            </a:r>
            <a:r>
              <a:rPr lang="th-TH" b="1" dirty="0">
                <a:latin typeface="Cordia New" pitchFamily="34" charset="-34"/>
                <a:cs typeface="EucrosiaUPC" pitchFamily="18" charset="-34"/>
              </a:rPr>
              <a:t> </a:t>
            </a:r>
            <a:r>
              <a:rPr lang="th-TH" b="1" u="sng" dirty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กราฟวงกลม</a:t>
            </a:r>
            <a:r>
              <a:rPr lang="en-US" b="1" u="sng" dirty="0" err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แสดงสัดส่วนของเรื่องที่</a:t>
            </a:r>
            <a:r>
              <a:rPr lang="th-TH" b="1" u="sng" dirty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ลูกค้าร้องเรียน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17</a:t>
            </a:fld>
            <a:endParaRPr lang="th-TH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468313" y="981075"/>
            <a:ext cx="8458200" cy="5638800"/>
            <a:chOff x="288" y="192"/>
            <a:chExt cx="5328" cy="3552"/>
          </a:xfrm>
        </p:grpSpPr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864" y="192"/>
            <a:ext cx="4080" cy="35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" name="Chart" r:id="rId3" imgW="6096000" imgH="4076789" progId="MSGraph.Chart.8">
                    <p:embed followColorScheme="full"/>
                  </p:oleObj>
                </mc:Choice>
                <mc:Fallback>
                  <p:oleObj name="Chart" r:id="rId3" imgW="6096000" imgH="4076789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192"/>
                          <a:ext cx="4080" cy="35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4176" y="819"/>
              <a:ext cx="1440" cy="33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th-TH" b="1">
                  <a:latin typeface="Cordia New" pitchFamily="34" charset="-34"/>
                  <a:cs typeface="EucrosiaUPC" pitchFamily="18" charset="-34"/>
                </a:rPr>
                <a:t>สินค้าขาด  35 %</a:t>
              </a:r>
            </a:p>
          </p:txBody>
        </p:sp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3744" y="3033"/>
              <a:ext cx="1248" cy="33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h-TH" b="1">
                  <a:latin typeface="Cordia New" pitchFamily="34" charset="-34"/>
                  <a:cs typeface="EucrosiaUPC" pitchFamily="18" charset="-34"/>
                </a:rPr>
                <a:t>    ส่งช้า 15 %</a:t>
              </a:r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384" y="2928"/>
              <a:ext cx="1392" cy="33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h-TH" b="1">
                  <a:latin typeface="Cordia New" pitchFamily="34" charset="-34"/>
                  <a:cs typeface="EucrosiaUPC" pitchFamily="18" charset="-34"/>
                </a:rPr>
                <a:t>    </a:t>
              </a:r>
              <a:r>
                <a:rPr lang="th-TH" b="1">
                  <a:solidFill>
                    <a:srgbClr val="0000FF"/>
                  </a:solidFill>
                  <a:latin typeface="Cordia New" pitchFamily="34" charset="-34"/>
                  <a:cs typeface="EucrosiaUPC" pitchFamily="18" charset="-34"/>
                </a:rPr>
                <a:t>สินค้าเสีย 20 </a:t>
              </a:r>
              <a:r>
                <a:rPr lang="en-US" b="1">
                  <a:solidFill>
                    <a:srgbClr val="0000FF"/>
                  </a:solidFill>
                  <a:latin typeface="Cordia New" pitchFamily="34" charset="-34"/>
                  <a:cs typeface="EucrosiaUPC" pitchFamily="18" charset="-34"/>
                </a:rPr>
                <a:t>%</a:t>
              </a:r>
              <a:endParaRPr lang="th-TH" b="1">
                <a:latin typeface="Cordia New" pitchFamily="34" charset="-34"/>
                <a:cs typeface="EucrosiaUPC" pitchFamily="18" charset="-34"/>
              </a:endParaRPr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288" y="816"/>
              <a:ext cx="1776" cy="333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Times New Roman" pitchFamily="18" charset="0"/>
                  <a:cs typeface="Angsana New" pitchFamily="18" charset="-34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h-TH" b="1">
                  <a:solidFill>
                    <a:schemeClr val="tx2"/>
                  </a:solidFill>
                  <a:latin typeface="Cordia New" pitchFamily="34" charset="-34"/>
                  <a:cs typeface="EucrosiaUPC" pitchFamily="18" charset="-34"/>
                </a:rPr>
                <a:t>      ใบเสร็จผิด 30 %</a:t>
              </a: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1056" y="2736"/>
              <a:ext cx="52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>
              <a:off x="1200" y="1152"/>
              <a:ext cx="48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 flipH="1">
              <a:off x="3984" y="1152"/>
              <a:ext cx="816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 flipH="1" flipV="1">
              <a:off x="3840" y="2784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880651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b="1" dirty="0" smtClean="0">
                <a:latin typeface="Browallia New" pitchFamily="34" charset="-34"/>
                <a:cs typeface="Browallia New" pitchFamily="34" charset="-34"/>
              </a:rPr>
              <a:t>ตัวอย่าง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กราฟหุ้น 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(Stock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 Graph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18</a:t>
            </a:fld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395536" y="148478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buFont typeface="Wingdings 2" pitchFamily="18" charset="2"/>
              <a:buNone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ใช้แสดงความเปลี่ยนแปลงของข้อมูลใด ๆ (ที่ประกอบไปด้วย ค่าสูงสุด ต่ำสุด และค่าอื่น ๆ) ณ แต่ละจุดของเวลาในช่วงระยะเวลาหนึ่ง โดยมากมักใช้กับราคาหุ้น เพราะสามารถแสดงราคาสูงสุด ต่ำสุด และราคาปิดได้ดี</a:t>
            </a:r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2301" name="Picture 13" descr="http://www.doohoon.com/smf/index.php?PHPSESSID=1c86ac1ef33aa17eb6cdb6e4723a91a0&amp;action=dlattach;topic=29592.0;attach=30881;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054444"/>
            <a:ext cx="7391400" cy="338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021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b="1" dirty="0" smtClean="0">
                <a:latin typeface="Browallia New" pitchFamily="34" charset="-34"/>
                <a:cs typeface="Browallia New" pitchFamily="34" charset="-34"/>
              </a:rPr>
              <a:t>ตัวอย่าง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กราฟ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เรดาร์ 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(Radar 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Graph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19</a:t>
            </a:fld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395536" y="148478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กราฟรูปหลายเหลี่ยมซึ่งแสดงความสัมพันธ์ระหว่างข้อมูลในแต่ละชุดในรูปของขอบเขตพื้นที่ข้อมูลชุดนั้น ๆ ครอบครองโดยข้อมูลแต่ละชุดจะมีจุดศูนย์กลางร่วมกัน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283088"/>
              </p:ext>
            </p:extLst>
          </p:nvPr>
        </p:nvGraphicFramePr>
        <p:xfrm>
          <a:off x="1835696" y="3043628"/>
          <a:ext cx="5800055" cy="333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043628"/>
                        <a:ext cx="5800055" cy="33381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440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ข้อแนะนำการเลือกใช้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แผนภูมิ/กราฟ 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4784"/>
            <a:ext cx="8534400" cy="5184576"/>
          </a:xfrm>
        </p:spPr>
        <p:txBody>
          <a:bodyPr>
            <a:noAutofit/>
          </a:bodyPr>
          <a:lstStyle/>
          <a:p>
            <a:pPr marL="274320" lvl="1" indent="-274320" algn="thaiDist">
              <a:buFont typeface="Wingdings 2" pitchFamily="18" charset="2"/>
              <a:buChar char=""/>
            </a:pP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หลักการ</a:t>
            </a:r>
            <a:r>
              <a:rPr lang="th-TH" sz="3000" dirty="0">
                <a:latin typeface="Angsana New" pitchFamily="18" charset="-34"/>
                <a:cs typeface="Angsana New" pitchFamily="18" charset="-34"/>
              </a:rPr>
              <a:t>กว้าง ๆ คือ ข้อมูลของท่าน ถ้าจะนำเสนอด้วยแผนภูมิชนิดใด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จะต้องแสดงข้อมูลนั้นได้</a:t>
            </a:r>
            <a:r>
              <a:rPr lang="th-TH" sz="3000" dirty="0">
                <a:latin typeface="Angsana New" pitchFamily="18" charset="-34"/>
                <a:cs typeface="Angsana New" pitchFamily="18" charset="-34"/>
              </a:rPr>
              <a:t>อย่างชัดเจน </a:t>
            </a:r>
            <a:r>
              <a:rPr lang="th-TH" sz="3600" dirty="0" smtClean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ง่าย</a:t>
            </a:r>
            <a:r>
              <a:rPr lang="th-TH" sz="3600" dirty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และรวดเร็วต่อการทำความ</a:t>
            </a:r>
            <a:r>
              <a:rPr lang="th-TH" sz="3600" dirty="0" smtClean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เข้าใจ</a:t>
            </a:r>
            <a:endParaRPr lang="en-US" sz="3000" dirty="0">
              <a:solidFill>
                <a:srgbClr val="6600CC"/>
              </a:solidFill>
              <a:latin typeface="Angsana New" pitchFamily="18" charset="-34"/>
              <a:cs typeface="Angsana New" pitchFamily="18" charset="-34"/>
            </a:endParaRPr>
          </a:p>
          <a:p>
            <a:pPr lvl="0" algn="thaiDist"/>
            <a:r>
              <a:rPr lang="th-TH" sz="3000" dirty="0">
                <a:latin typeface="Angsana New" pitchFamily="18" charset="-34"/>
                <a:cs typeface="Angsana New" pitchFamily="18" charset="-34"/>
              </a:rPr>
              <a:t>ถ้าข้อมูลตัดขาดออกจากกัน และต้องการแสดงการเปรียบเทียบ ควรใช้แผนภูมิคอลัมน์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  <a:p>
            <a:pPr lvl="0" algn="thaiDist"/>
            <a:r>
              <a:rPr lang="th-TH" sz="3000" dirty="0">
                <a:latin typeface="Angsana New" pitchFamily="18" charset="-34"/>
                <a:cs typeface="Angsana New" pitchFamily="18" charset="-34"/>
              </a:rPr>
              <a:t>ถ้าต้องการแสดงสัดส่วนของข้อมูล เช่น เปรียบเทียบค่าใช้จ่าย ด้านต่าง ๆ ว่ามีสัดส่วนเป็นอย่างไร ก็ควรใช้แผนภูมิวงกลม </a:t>
            </a:r>
            <a:r>
              <a:rPr lang="th-TH" sz="30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ข้อมูลที่มีหลายมิติ ไม่เหมาะสำหรับแผนภูมิวงกลม</a:t>
            </a:r>
            <a:r>
              <a:rPr lang="th-TH" sz="3000" dirty="0">
                <a:latin typeface="Angsana New" pitchFamily="18" charset="-34"/>
                <a:cs typeface="Angsana New" pitchFamily="18" charset="-34"/>
              </a:rPr>
              <a:t> เช่น แผนภูมิแสดงน้ำหนักของนักเรียนชายและนักเรียนหญิง เป็นรายภาคเรียน เป็นต้น ข้อมูลลักษณะนี้ ควรแสดงด้วยแผนภูมิคอลัมน์จะดูง่ายกว่า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3000" dirty="0">
                <a:latin typeface="Angsana New" pitchFamily="18" charset="-34"/>
                <a:cs typeface="Angsana New" pitchFamily="18" charset="-34"/>
              </a:rPr>
              <a:t>ถ้าต้องการแสดงข้อมูลอย่างต่อเนื่อง มองเห็นการขึ้นหรือลง ควรใช้แผนภูมิเส้นตรง เช่น รายได้เฉลี่ยของคนในหมู่บ้าน เป็นต้น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047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โปรแกรม </a:t>
            </a:r>
            <a:r>
              <a:rPr lang="en-US" sz="4800" b="1" dirty="0">
                <a:latin typeface="Angsana New" pitchFamily="18" charset="-34"/>
                <a:cs typeface="Angsana New" pitchFamily="18" charset="-34"/>
              </a:rPr>
              <a:t>Microsoft </a:t>
            </a:r>
            <a:r>
              <a:rPr lang="en-US" sz="4800" b="1" dirty="0" smtClean="0">
                <a:latin typeface="Angsana New" pitchFamily="18" charset="-34"/>
                <a:cs typeface="Angsana New" pitchFamily="18" charset="-34"/>
              </a:rPr>
              <a:t>Excel 2010</a:t>
            </a:r>
            <a:endParaRPr lang="th-TH" sz="48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6792"/>
            <a:ext cx="8534400" cy="5184576"/>
          </a:xfrm>
        </p:spPr>
        <p:txBody>
          <a:bodyPr>
            <a:normAutofit/>
          </a:bodyPr>
          <a:lstStyle/>
          <a:p>
            <a:pPr algn="thaiDist"/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โปรแกรม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Excel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เป็นโปรแกรมหนึ่ง ที่จัดอยู่ในชุด 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Microsoft Office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เป็นโปรแกรมมี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ชื่อเสียงในด้าน </a:t>
            </a:r>
            <a:r>
              <a:rPr lang="th-TH" sz="4000" dirty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การคำนวณเกี่ยวกับตัวเลข และการทำบัญชี </a:t>
            </a:r>
            <a:r>
              <a:rPr lang="th-TH" sz="4000" dirty="0" smtClean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การเงินต่าง </a:t>
            </a:r>
            <a:r>
              <a:rPr lang="th-TH" sz="4000" dirty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ๆ </a:t>
            </a:r>
            <a:r>
              <a:rPr lang="th-TH" sz="4000" dirty="0" smtClean="0">
                <a:solidFill>
                  <a:srgbClr val="6600CC"/>
                </a:solidFill>
                <a:latin typeface="Angsana New" pitchFamily="18" charset="-34"/>
                <a:cs typeface="Angsana New" pitchFamily="18" charset="-34"/>
              </a:rPr>
              <a:t>วิเคราะห์ข้อมูล สร้างรายงาน และสร้างกราฟ เป็นต้น</a:t>
            </a:r>
          </a:p>
          <a:p>
            <a:pPr algn="thaiDist"/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ทำงาน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ของ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 Excel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ใช้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ตารางตามแนวนอน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Rows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และแนวตั้ง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C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olumns</a:t>
            </a:r>
            <a:r>
              <a:rPr lang="en-US" sz="4000" dirty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เป็นหลัก ซึ่งเราเรียกโปรแกรมในลักษณะนี้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ว่า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Spread Sheet</a:t>
            </a:r>
            <a:endParaRPr lang="en-US" sz="4000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519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โปรแกรม </a:t>
            </a:r>
            <a:r>
              <a:rPr lang="en-US" sz="4800" b="1" dirty="0">
                <a:latin typeface="Angsana New" pitchFamily="18" charset="-34"/>
                <a:cs typeface="Angsana New" pitchFamily="18" charset="-34"/>
              </a:rPr>
              <a:t>Microsoft </a:t>
            </a:r>
            <a:r>
              <a:rPr lang="en-US" sz="4800" b="1" dirty="0" smtClean="0">
                <a:latin typeface="Angsana New" pitchFamily="18" charset="-34"/>
                <a:cs typeface="Angsana New" pitchFamily="18" charset="-34"/>
              </a:rPr>
              <a:t>Excel 2010</a:t>
            </a:r>
            <a:endParaRPr lang="th-TH" sz="48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84784"/>
            <a:ext cx="8534400" cy="5184576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ไฟล์ของ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Excel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เปรียบเสมือนหนังสือ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เล่ม ที่ประกอบไปด้วยหน้า หลาย ๆ หน้า </a:t>
            </a:r>
            <a:r>
              <a:rPr lang="th-TH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ไฟล์ของ </a:t>
            </a:r>
            <a:r>
              <a:rPr lang="en-US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Excel </a:t>
            </a:r>
            <a:r>
              <a:rPr lang="th-TH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เรียกว่าเป็นสมุดงาน </a:t>
            </a:r>
            <a:r>
              <a:rPr lang="th-TH" b="1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b="1" dirty="0" smtClean="0">
                <a:solidFill>
                  <a:srgbClr val="3333CC"/>
                </a:solidFill>
                <a:latin typeface="Angsana New" pitchFamily="18" charset="-34"/>
                <a:cs typeface="Angsana New" pitchFamily="18" charset="-34"/>
              </a:rPr>
              <a:t>Workbook)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และใน</a:t>
            </a:r>
            <a:r>
              <a:rPr lang="th-TH" dirty="0" smtClean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แต่ละหน้า เรียกว่า เป็น แผ่นงาน </a:t>
            </a:r>
            <a:r>
              <a:rPr lang="th-TH" b="1" dirty="0" smtClean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b="1" dirty="0" smtClean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Worksheet)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ในแต่ละแผ่นงาน จะแบ่งออกเป็นตาราง ซึ่งประกอบไปด้วย ช่องตาราง จำนวนมาก ซึ่งเรียกว่า </a:t>
            </a:r>
            <a:r>
              <a:rPr lang="th-TH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เซลล์ (</a:t>
            </a:r>
            <a:r>
              <a:rPr lang="en-US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Cell) </a:t>
            </a:r>
            <a:r>
              <a:rPr lang="th-TH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เซลล์คือส่วนตัดกันของแถวและคอลัมน์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ในแผ่น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งานหนึ่ง ๆ ของ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Excel 2010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จะมีแถวทั้งหมด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1,048,576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แถว และ จะ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มีคอลัมน์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ทั้งหมด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จำนวน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16,384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คอลัมน์ โดยเรียงชื่อตามตัวอักษรภาษาอังกฤษ ตั้งแต่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A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จนถึง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Z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และ ต่อด้วย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AA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จนถึง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AZ, BA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จนถึง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BZ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ไปจนถึง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XFD 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22</a:t>
            </a:fld>
            <a:endParaRPr lang="th-TH"/>
          </a:p>
        </p:txBody>
      </p:sp>
      <p:pic>
        <p:nvPicPr>
          <p:cNvPr id="5" name="รูปภาพ 45" descr="http://www.crnfe.ac.th/excel2010/ch01/images/01_cellNam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47631"/>
            <a:ext cx="5544616" cy="2593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095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116632"/>
            <a:ext cx="8534400" cy="1143000"/>
          </a:xfrm>
        </p:spPr>
        <p:txBody>
          <a:bodyPr/>
          <a:lstStyle/>
          <a:p>
            <a:r>
              <a:rPr lang="th-TH" b="1" dirty="0">
                <a:latin typeface="Angsana New" pitchFamily="18" charset="-34"/>
                <a:cs typeface="Angsana New" pitchFamily="18" charset="-34"/>
              </a:rPr>
              <a:t>หน้าจอของ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Excel 2010 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มีส่วนประกอบหลักที่ควรรู้จัก ดังนี้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23</a:t>
            </a:fld>
            <a:endParaRPr lang="th-TH"/>
          </a:p>
        </p:txBody>
      </p:sp>
      <p:pic>
        <p:nvPicPr>
          <p:cNvPr id="6" name="รูปภาพ 44" descr="http://www.crnfe.ac.th/excel2010/ch01/images/01_mainScree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589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998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หน้าจอ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ของ 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Excel 2010 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49BA-97B6-4550-9EF4-42C1A7E93B4D}" type="slidenum">
              <a:rPr lang="th-TH" smtClean="0"/>
              <a:t>24</a:t>
            </a:fld>
            <a:endParaRPr lang="th-TH"/>
          </a:p>
        </p:txBody>
      </p:sp>
      <p:pic>
        <p:nvPicPr>
          <p:cNvPr id="4" name="รูปภาพ 43" descr="http://www.crnfe.ac.th/excel2010/ch01/images/01_ribbo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8964488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23528" y="1556792"/>
            <a:ext cx="84969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>
                <a:latin typeface="Angsana New" pitchFamily="18" charset="-34"/>
                <a:cs typeface="Angsana New" pitchFamily="18" charset="-34"/>
              </a:rPr>
              <a:t>ส่วนบนของหน้าจอคือแถบริบบิ้น ซึ่งประกอบไปด้วย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แท็บต่าง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ๆ โดยปกติจะมี จำนวน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7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แท็บ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ได้แก่ หน้าแรก แทรก เค้าโครงหน้ากระดาษ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สูตร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ข้อมูล ตรวจทาน และมุมมอง และ</a:t>
            </a:r>
            <a:r>
              <a:rPr lang="th-TH" sz="32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ในแต่</a:t>
            </a:r>
            <a:r>
              <a:rPr lang="th-TH" sz="3200" dirty="0" err="1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ละแท็บ</a:t>
            </a:r>
            <a:r>
              <a:rPr lang="th-TH" sz="32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จะประกอบไปด้วยกลุ่มต่าง ๆ ซึ่งจะมีคำสั่งที่มักจะใช้ด้วยกัน รวมอยู่ในกลุ่มเดียวกัน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ดังภาพ</a:t>
            </a:r>
          </a:p>
        </p:txBody>
      </p:sp>
    </p:spTree>
    <p:extLst>
      <p:ext uri="{BB962C8B-B14F-4D97-AF65-F5344CB8AC3E}">
        <p14:creationId xmlns:p14="http://schemas.microsoft.com/office/powerpoint/2010/main" val="13312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fab">
  <a:themeElements>
    <a:clrScheme name="Prefab">
      <a:dk1>
        <a:sysClr val="windowText" lastClr="000000"/>
      </a:dk1>
      <a:lt1>
        <a:sysClr val="window" lastClr="FFFFFF"/>
      </a:lt1>
      <a:dk2>
        <a:srgbClr val="5D5C64"/>
      </a:dk2>
      <a:lt2>
        <a:srgbClr val="E4D9BE"/>
      </a:lt2>
      <a:accent1>
        <a:srgbClr val="E0B62E"/>
      </a:accent1>
      <a:accent2>
        <a:srgbClr val="E6632E"/>
      </a:accent2>
      <a:accent3>
        <a:srgbClr val="73C1C7"/>
      </a:accent3>
      <a:accent4>
        <a:srgbClr val="75964C"/>
      </a:accent4>
      <a:accent5>
        <a:srgbClr val="C78C45"/>
      </a:accent5>
      <a:accent6>
        <a:srgbClr val="BCA076"/>
      </a:accent6>
      <a:hlink>
        <a:srgbClr val="CF3B0D"/>
      </a:hlink>
      <a:folHlink>
        <a:srgbClr val="7E756C"/>
      </a:folHlink>
    </a:clrScheme>
    <a:fontScheme name="Prefab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refab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00000"/>
              </a:schemeClr>
            </a:gs>
            <a:gs pos="30000">
              <a:schemeClr val="phClr">
                <a:tint val="60000"/>
                <a:satMod val="250000"/>
              </a:schemeClr>
            </a:gs>
            <a:gs pos="50000">
              <a:schemeClr val="phClr">
                <a:tint val="57000"/>
                <a:satMod val="250000"/>
              </a:schemeClr>
            </a:gs>
            <a:gs pos="100000">
              <a:schemeClr val="phClr">
                <a:tint val="17000"/>
                <a:satMod val="350000"/>
              </a:schemeClr>
            </a:gs>
          </a:gsLst>
          <a:lin ang="4000000" scaled="1"/>
        </a:gra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0000" algn="ct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110000" algn="ctr" rotWithShape="0">
              <a:srgbClr val="000000">
                <a:alpha val="65000"/>
              </a:srgbClr>
            </a:outerShdw>
          </a:effectLst>
        </a:effectStyle>
        <a:effectStyle>
          <a:effectLst>
            <a:outerShdw blurRad="120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glow" dir="t">
              <a:rot lat="0" lon="0" rev="1800000"/>
            </a:lightRig>
          </a:scene3d>
          <a:sp3d contourW="12700" prstMaterial="dkEdge">
            <a:bevelT w="50800" h="44450" prst="angle"/>
            <a:contourClr>
              <a:schemeClr val="phClr">
                <a:shade val="4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20000"/>
              </a:schemeClr>
              <a:schemeClr val="phClr">
                <a:tint val="94000"/>
                <a:satMod val="2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ชุดรูปแบบสำเร็จรูป</Template>
  <TotalTime>533</TotalTime>
  <Words>1606</Words>
  <Application>Microsoft Office PowerPoint</Application>
  <PresentationFormat>นำเสนอทางหน้าจอ (4:3)</PresentationFormat>
  <Paragraphs>217</Paragraphs>
  <Slides>24</Slides>
  <Notes>3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ชื่อเรื่องภาพนิ่ง</vt:lpstr>
      </vt:variant>
      <vt:variant>
        <vt:i4>24</vt:i4>
      </vt:variant>
    </vt:vector>
  </HeadingPairs>
  <TitlesOfParts>
    <vt:vector size="27" baseType="lpstr">
      <vt:lpstr>Prefab</vt:lpstr>
      <vt:lpstr>Chart</vt:lpstr>
      <vt:lpstr>Bitmap Image</vt:lpstr>
      <vt:lpstr>หัวข้อการบรรยาย วิชาเทคโนโลยีสารสนเทศเพื่อการบริหารจัดการ (PUBA 533)                                                                                                                                      เรียบเรียงโดย อ.เกศริน อินเพลา                                                                    สาขาวิชาวิทยาการคอมพิวเตอร์ มหาวิทยาลัยเนชั่น</vt:lpstr>
      <vt:lpstr>1. การประมวลผลในระบบสารสนเทศ</vt:lpstr>
      <vt:lpstr>1. การประมวลผลในระบบสารสนเทศ</vt:lpstr>
      <vt:lpstr>1. การประมวลผลในระบบสารสนเทศ</vt:lpstr>
      <vt:lpstr>1. การประมวลผลในระบบสารสนเทศ</vt:lpstr>
      <vt:lpstr>1. การประมวลผลในระบบสารสนเทศ</vt:lpstr>
      <vt:lpstr>2. การวิเคราะห์ข้อมูลเชิงตัวเลข </vt:lpstr>
      <vt:lpstr>2. การวิเคราะห์ข้อมูลเชิงตัวเลข </vt:lpstr>
      <vt:lpstr>2. การวิเคราะห์ข้อมูลเชิงตัวเลข </vt:lpstr>
      <vt:lpstr>3. การนำเสนอด้วยแผนภูมิ</vt:lpstr>
      <vt:lpstr>ชนิดของแผนภูมิ/กราฟและลักษณะการใช้งาน</vt:lpstr>
      <vt:lpstr>งานนำเสนอ PowerPoint</vt:lpstr>
      <vt:lpstr>งานนำเสนอ PowerPoint</vt:lpstr>
      <vt:lpstr>ตัวอย่าง กราฟแท่งแสดงการเปรียบเทียบข้อมูลการส่งออกสินค้า ปี 2552-2554</vt:lpstr>
      <vt:lpstr>ตัวอย่าง กราฟแท่งแสดงการเปรียบเทียบค่าน้ำค่าไฟ</vt:lpstr>
      <vt:lpstr>ตัวอย่าง กราฟเส้นแสดงปริมาณของผลิตภัณฑ์ที่ไม่ได้มาตรฐาน</vt:lpstr>
      <vt:lpstr>ตัวอย่าง กราฟวงกลมแสดงสัดส่วนของเรื่องที่ลูกค้าร้องเรียน</vt:lpstr>
      <vt:lpstr>ตัวอย่าง กราฟหุ้น (Stock Graph)</vt:lpstr>
      <vt:lpstr>ตัวอย่าง กราฟเรดาร์ (Radar Graph)</vt:lpstr>
      <vt:lpstr>ข้อแนะนำการเลือกใช้แผนภูมิ/กราฟ </vt:lpstr>
      <vt:lpstr>โปรแกรม Microsoft Excel 2010</vt:lpstr>
      <vt:lpstr>โปรแกรม Microsoft Excel 2010</vt:lpstr>
      <vt:lpstr>หน้าจอของ Excel 2010 มีส่วนประกอบหลักที่ควรรู้จัก ดังนี้ </vt:lpstr>
      <vt:lpstr>หน้าจอของ Excel 2010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หัวข้อการบรรยาย</dc:title>
  <dc:creator>admin</dc:creator>
  <cp:lastModifiedBy>admin</cp:lastModifiedBy>
  <cp:revision>51</cp:revision>
  <cp:lastPrinted>2012-05-19T11:20:01Z</cp:lastPrinted>
  <dcterms:created xsi:type="dcterms:W3CDTF">2012-05-18T07:34:03Z</dcterms:created>
  <dcterms:modified xsi:type="dcterms:W3CDTF">2012-05-19T11:31:26Z</dcterms:modified>
</cp:coreProperties>
</file>