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165"/>
  </p:notesMasterIdLst>
  <p:sldIdLst>
    <p:sldId id="256" r:id="rId3"/>
    <p:sldId id="390" r:id="rId4"/>
    <p:sldId id="393" r:id="rId5"/>
    <p:sldId id="380" r:id="rId6"/>
    <p:sldId id="257" r:id="rId7"/>
    <p:sldId id="258" r:id="rId8"/>
    <p:sldId id="259" r:id="rId9"/>
    <p:sldId id="260" r:id="rId10"/>
    <p:sldId id="261" r:id="rId11"/>
    <p:sldId id="262" r:id="rId12"/>
    <p:sldId id="263" r:id="rId13"/>
    <p:sldId id="264" r:id="rId14"/>
    <p:sldId id="381" r:id="rId15"/>
    <p:sldId id="382"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7" r:id="rId48"/>
    <p:sldId id="298" r:id="rId49"/>
    <p:sldId id="299" r:id="rId50"/>
    <p:sldId id="300" r:id="rId51"/>
    <p:sldId id="301" r:id="rId52"/>
    <p:sldId id="302" r:id="rId53"/>
    <p:sldId id="383" r:id="rId54"/>
    <p:sldId id="303" r:id="rId55"/>
    <p:sldId id="304" r:id="rId56"/>
    <p:sldId id="305"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51" r:id="rId95"/>
    <p:sldId id="344"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45" r:id="rId109"/>
    <p:sldId id="346" r:id="rId110"/>
    <p:sldId id="347" r:id="rId111"/>
    <p:sldId id="348" r:id="rId112"/>
    <p:sldId id="349" r:id="rId113"/>
    <p:sldId id="350" r:id="rId114"/>
    <p:sldId id="364" r:id="rId115"/>
    <p:sldId id="365" r:id="rId116"/>
    <p:sldId id="394"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92" r:id="rId132"/>
    <p:sldId id="402" r:id="rId133"/>
    <p:sldId id="396" r:id="rId134"/>
    <p:sldId id="407" r:id="rId135"/>
    <p:sldId id="426" r:id="rId136"/>
    <p:sldId id="425" r:id="rId137"/>
    <p:sldId id="422" r:id="rId138"/>
    <p:sldId id="423" r:id="rId139"/>
    <p:sldId id="395" r:id="rId140"/>
    <p:sldId id="408" r:id="rId141"/>
    <p:sldId id="410" r:id="rId142"/>
    <p:sldId id="409" r:id="rId143"/>
    <p:sldId id="411" r:id="rId144"/>
    <p:sldId id="412" r:id="rId145"/>
    <p:sldId id="415" r:id="rId146"/>
    <p:sldId id="391" r:id="rId147"/>
    <p:sldId id="401" r:id="rId148"/>
    <p:sldId id="414" r:id="rId149"/>
    <p:sldId id="400" r:id="rId150"/>
    <p:sldId id="399" r:id="rId151"/>
    <p:sldId id="419" r:id="rId152"/>
    <p:sldId id="384" r:id="rId153"/>
    <p:sldId id="385" r:id="rId154"/>
    <p:sldId id="386" r:id="rId155"/>
    <p:sldId id="387" r:id="rId156"/>
    <p:sldId id="388" r:id="rId157"/>
    <p:sldId id="389" r:id="rId158"/>
    <p:sldId id="403" r:id="rId159"/>
    <p:sldId id="404" r:id="rId160"/>
    <p:sldId id="424" r:id="rId161"/>
    <p:sldId id="405" r:id="rId162"/>
    <p:sldId id="406" r:id="rId163"/>
    <p:sldId id="420" r:id="rId164"/>
  </p:sldIdLst>
  <p:sldSz cx="9144000" cy="6858000" type="screen4x3"/>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57" autoAdjust="0"/>
    <p:restoredTop sz="91029" autoAdjust="0"/>
  </p:normalViewPr>
  <p:slideViewPr>
    <p:cSldViewPr>
      <p:cViewPr varScale="1">
        <p:scale>
          <a:sx n="66" d="100"/>
          <a:sy n="66" d="100"/>
        </p:scale>
        <p:origin x="95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slide" Target="slides/slide157.xml"/><Relationship Id="rId170" Type="http://schemas.microsoft.com/office/2015/10/relationships/revisionInfo" Target="revisionInfo.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notesMaster" Target="notesMasters/notes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slide" Target="slides/slide154.xml"/><Relationship Id="rId164" Type="http://schemas.openxmlformats.org/officeDocument/2006/relationships/slide" Target="slides/slide162.xml"/><Relationship Id="rId16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0AC9C0-65BD-4953-AE1C-AF26A2C7B159}" type="datetimeFigureOut">
              <a:rPr lang="th-TH" smtClean="0"/>
              <a:t>19/09/60</a:t>
            </a:fld>
            <a:endParaRPr lang="th-TH"/>
          </a:p>
        </p:txBody>
      </p:sp>
      <p:sp>
        <p:nvSpPr>
          <p:cNvPr id="4" name="ตัวแทนรูปบนภาพนิ่ง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ตัวแทนบันทึกย่อ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6" name="ตัวแทนท้ายกระดา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ตัวแทนหมายเลขภาพนิ่ง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10FCE-01C7-4D67-BBD2-75DF189DC4EC}" type="slidenum">
              <a:rPr lang="th-TH" smtClean="0"/>
              <a:t>‹#›</a:t>
            </a:fld>
            <a:endParaRPr lang="th-TH"/>
          </a:p>
        </p:txBody>
      </p:sp>
    </p:spTree>
    <p:extLst>
      <p:ext uri="{BB962C8B-B14F-4D97-AF65-F5344CB8AC3E}">
        <p14:creationId xmlns:p14="http://schemas.microsoft.com/office/powerpoint/2010/main" val="3056571450"/>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สไลด์ 3"/>
          <p:cNvSpPr>
            <a:spLocks noGrp="1"/>
          </p:cNvSpPr>
          <p:nvPr>
            <p:ph type="sldNum" sz="quarter" idx="10"/>
          </p:nvPr>
        </p:nvSpPr>
        <p:spPr/>
        <p:txBody>
          <a:bodyPr/>
          <a:lstStyle/>
          <a:p>
            <a:fld id="{86E10FCE-01C7-4D67-BBD2-75DF189DC4EC}" type="slidenum">
              <a:rPr lang="th-TH" smtClean="0"/>
              <a:t>1</a:t>
            </a:fld>
            <a:endParaRPr lang="th-TH"/>
          </a:p>
        </p:txBody>
      </p:sp>
    </p:spTree>
    <p:extLst>
      <p:ext uri="{BB962C8B-B14F-4D97-AF65-F5344CB8AC3E}">
        <p14:creationId xmlns:p14="http://schemas.microsoft.com/office/powerpoint/2010/main" val="739180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h-TH" dirty="0"/>
              <a:t>รวมข่าวภาษาอังกฤษ สรุปมาแบบสั้น ๆ เพียง 2 ย่อหน้า</a:t>
            </a:r>
          </a:p>
          <a:p>
            <a:r>
              <a:rPr lang="th-TH" dirty="0"/>
              <a:t>อ่านง่ายพร้อมแบบฝึกหัด เพื่อใช้สอนภาษาอังกฤษในหลักสูตร </a:t>
            </a:r>
            <a:r>
              <a:rPr lang="en-US" dirty="0"/>
              <a:t>ESL</a:t>
            </a:r>
          </a:p>
          <a:p>
            <a:r>
              <a:rPr lang="th-TH" dirty="0"/>
              <a:t>แต่ละเรื่องนำมาเขียนข่าวให้ยากง่ายหลายระดับ</a:t>
            </a:r>
          </a:p>
          <a:p>
            <a:r>
              <a:rPr lang="th-TH" dirty="0"/>
              <a:t>ตั้งแต่ระดับ 0 ถึงระดับ 6 มีกว่า 2233 บทเรียน (27ก.ค.59)</a:t>
            </a:r>
          </a:p>
          <a:p>
            <a:r>
              <a:rPr lang="th-TH" dirty="0"/>
              <a:t>เริ่มมาตั้งแต่ปี พฤศจิกายน 2004 (2557)</a:t>
            </a:r>
          </a:p>
          <a:p>
            <a:r>
              <a:rPr lang="th-TH" dirty="0"/>
              <a:t>ซึ่งผมสนใจข่าวด้านไอที เพื่อนำไปเล่าให้นักศึกษาในวิชาเทคโนโลยีเบื้องต้น</a:t>
            </a:r>
          </a:p>
          <a:p>
            <a:r>
              <a:rPr lang="th-TH" dirty="0"/>
              <a:t>จึงเลือกข่าว และแปลเป็นไทยไปเล่าให้นักศึกษาฟัง เป็นเรื่องน่าสนใจทั้งนั้น</a:t>
            </a:r>
          </a:p>
          <a:p>
            <a:r>
              <a:rPr lang="th-TH" dirty="0"/>
              <a:t>สามารถอ่านข่าวสั้นทั้งหมดได้ที่ </a:t>
            </a:r>
            <a:r>
              <a:rPr lang="en-US" dirty="0"/>
              <a:t>http://www.breakingnewsenglish.com</a:t>
            </a:r>
          </a:p>
          <a:p>
            <a:r>
              <a:rPr lang="en-US" dirty="0"/>
              <a:t>---</a:t>
            </a:r>
          </a:p>
          <a:p>
            <a:r>
              <a:rPr lang="en-US" dirty="0"/>
              <a:t>Breaking News English</a:t>
            </a:r>
          </a:p>
          <a:p>
            <a:r>
              <a:rPr lang="en-US" dirty="0"/>
              <a:t>1. Woman Fired for Using Capital Letters</a:t>
            </a:r>
          </a:p>
          <a:p>
            <a:r>
              <a:rPr lang="en-US" dirty="0"/>
              <a:t>http://www.thaiall.com/blog/burin/6058/</a:t>
            </a:r>
          </a:p>
          <a:p>
            <a:r>
              <a:rPr lang="en-US" dirty="0"/>
              <a:t>2. Online Gaming</a:t>
            </a:r>
          </a:p>
          <a:p>
            <a:r>
              <a:rPr lang="en-US" dirty="0"/>
              <a:t>http://www.thaiall.com/blog/burin/6052/</a:t>
            </a:r>
          </a:p>
          <a:p>
            <a:r>
              <a:rPr lang="en-US" dirty="0"/>
              <a:t>3. Angry Birds Downloads Hit Half a Billion</a:t>
            </a:r>
          </a:p>
          <a:p>
            <a:r>
              <a:rPr lang="en-US" dirty="0"/>
              <a:t>http://www.thaiall.com/blog/burin/6265/</a:t>
            </a:r>
          </a:p>
          <a:p>
            <a:r>
              <a:rPr lang="en-US" dirty="0"/>
              <a:t>4. Women More Cautious On Social Media</a:t>
            </a:r>
          </a:p>
          <a:p>
            <a:r>
              <a:rPr lang="en-US" dirty="0"/>
              <a:t>http://www.thaiall.com/blog/burin/6262/</a:t>
            </a:r>
          </a:p>
          <a:p>
            <a:r>
              <a:rPr lang="en-US" dirty="0"/>
              <a:t>5. Toyota shows video of driverless car</a:t>
            </a:r>
          </a:p>
          <a:p>
            <a:r>
              <a:rPr lang="en-US" dirty="0"/>
              <a:t>http://www.thaiall.com/blog/burin/6257/</a:t>
            </a:r>
          </a:p>
          <a:p>
            <a:r>
              <a:rPr lang="en-US" dirty="0"/>
              <a:t>6. Pass-thoughts to replace passwords</a:t>
            </a:r>
          </a:p>
          <a:p>
            <a:r>
              <a:rPr lang="en-US" dirty="0"/>
              <a:t>http://www.thaiall.com/blog/burin/6255/</a:t>
            </a:r>
          </a:p>
          <a:p>
            <a:r>
              <a:rPr lang="en-US" dirty="0"/>
              <a:t>7. Typewriters to stop Russian computer leaks</a:t>
            </a:r>
          </a:p>
          <a:p>
            <a:r>
              <a:rPr lang="en-US" dirty="0"/>
              <a:t>http://www.thaiall.com/blog/burin/6253/</a:t>
            </a:r>
          </a:p>
          <a:p>
            <a:r>
              <a:rPr lang="en-US" dirty="0"/>
              <a:t>8. Samsung unveils new smartwatch</a:t>
            </a:r>
          </a:p>
          <a:p>
            <a:r>
              <a:rPr lang="en-US" dirty="0"/>
              <a:t>http://www.thaiall.com/blog/burin/6250/</a:t>
            </a:r>
          </a:p>
          <a:p>
            <a:r>
              <a:rPr lang="en-US" dirty="0"/>
              <a:t>9. Police arrest a coconut</a:t>
            </a:r>
          </a:p>
          <a:p>
            <a:r>
              <a:rPr lang="en-US" dirty="0"/>
              <a:t>http://www.thaiall.com/blog/burin/6247/</a:t>
            </a:r>
          </a:p>
          <a:p>
            <a:r>
              <a:rPr lang="en-US" dirty="0"/>
              <a:t>10. Amazon.com testing drone delivery service</a:t>
            </a:r>
          </a:p>
          <a:p>
            <a:r>
              <a:rPr lang="en-US" dirty="0"/>
              <a:t>http://www.thaiall.com/blog/burin/6243/</a:t>
            </a:r>
          </a:p>
          <a:p>
            <a:r>
              <a:rPr lang="en-US" dirty="0"/>
              <a:t>11. Artificial Intelligence</a:t>
            </a:r>
          </a:p>
          <a:p>
            <a:r>
              <a:rPr lang="en-US" dirty="0"/>
              <a:t>http://www.thaiall.com/blog/burin/6240/</a:t>
            </a:r>
          </a:p>
          <a:p>
            <a:r>
              <a:rPr lang="en-US" dirty="0"/>
              <a:t>12. Texting while walking is dangerous</a:t>
            </a:r>
          </a:p>
          <a:p>
            <a:r>
              <a:rPr lang="en-US" dirty="0"/>
              <a:t>http://www.thaiall.com/blog/burin/6237/</a:t>
            </a:r>
          </a:p>
          <a:p>
            <a:r>
              <a:rPr lang="en-US" dirty="0"/>
              <a:t>13. EU votes for universal phone charger</a:t>
            </a:r>
          </a:p>
          <a:p>
            <a:r>
              <a:rPr lang="en-US" dirty="0"/>
              <a:t>http://www.thaiall.com/blog/burin/6233/</a:t>
            </a:r>
          </a:p>
          <a:p>
            <a:r>
              <a:rPr lang="en-US" dirty="0"/>
              <a:t>14. Google to launch wearable health monitor file</a:t>
            </a:r>
          </a:p>
          <a:p>
            <a:r>
              <a:rPr lang="en-US" dirty="0"/>
              <a:t>http://www.thaiall.com/blog/burin/6228/</a:t>
            </a:r>
          </a:p>
          <a:p>
            <a:r>
              <a:rPr lang="en-US" dirty="0"/>
              <a:t>15. People use technology more, sleep less</a:t>
            </a:r>
          </a:p>
          <a:p>
            <a:r>
              <a:rPr lang="en-US" dirty="0"/>
              <a:t>http://www.thaiall.com/blog/burin/6222/</a:t>
            </a:r>
          </a:p>
          <a:p>
            <a:r>
              <a:rPr lang="en-US" dirty="0"/>
              <a:t>16. Remote Control Inventor Dies Aged 96 </a:t>
            </a:r>
          </a:p>
          <a:p>
            <a:r>
              <a:rPr lang="en-US" dirty="0"/>
              <a:t>http://www.thaiall.com/blog/burin/6260/</a:t>
            </a:r>
          </a:p>
          <a:p>
            <a:r>
              <a:rPr lang="en-US" dirty="0"/>
              <a:t>---</a:t>
            </a:r>
          </a:p>
          <a:p>
            <a:r>
              <a:rPr lang="en-US" dirty="0"/>
              <a:t>http://www.thaiall.com/mit</a:t>
            </a:r>
          </a:p>
          <a:p>
            <a:r>
              <a:rPr lang="en-US" dirty="0"/>
              <a:t>http://www.thaiall.com/blog/burin/7657/</a:t>
            </a:r>
          </a:p>
          <a:p>
            <a:endParaRPr lang="th-TH" dirty="0"/>
          </a:p>
        </p:txBody>
      </p:sp>
      <p:sp>
        <p:nvSpPr>
          <p:cNvPr id="4" name="Slide Number Placeholder 3"/>
          <p:cNvSpPr>
            <a:spLocks noGrp="1"/>
          </p:cNvSpPr>
          <p:nvPr>
            <p:ph type="sldNum" sz="quarter" idx="10"/>
          </p:nvPr>
        </p:nvSpPr>
        <p:spPr/>
        <p:txBody>
          <a:bodyPr/>
          <a:lstStyle/>
          <a:p>
            <a:fld id="{86E10FCE-01C7-4D67-BBD2-75DF189DC4EC}" type="slidenum">
              <a:rPr lang="th-TH" smtClean="0"/>
              <a:t>3</a:t>
            </a:fld>
            <a:endParaRPr lang="th-TH"/>
          </a:p>
        </p:txBody>
      </p:sp>
    </p:spTree>
    <p:extLst>
      <p:ext uri="{BB962C8B-B14F-4D97-AF65-F5344CB8AC3E}">
        <p14:creationId xmlns:p14="http://schemas.microsoft.com/office/powerpoint/2010/main" val="646210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sz="1800" b="1" dirty="0"/>
              <a:t>Accomplishment </a:t>
            </a:r>
            <a:r>
              <a:rPr lang="th-TH" sz="1800" b="1" dirty="0"/>
              <a:t>คือ</a:t>
            </a:r>
            <a:r>
              <a:rPr lang="th-TH" sz="1800" b="1" baseline="0" dirty="0"/>
              <a:t> ความสำเร็จ</a:t>
            </a:r>
            <a:endParaRPr lang="th-TH" dirty="0"/>
          </a:p>
        </p:txBody>
      </p:sp>
      <p:sp>
        <p:nvSpPr>
          <p:cNvPr id="4" name="ตัวแทนหมายเลขสไลด์ 3"/>
          <p:cNvSpPr>
            <a:spLocks noGrp="1"/>
          </p:cNvSpPr>
          <p:nvPr>
            <p:ph type="sldNum" sz="quarter" idx="10"/>
          </p:nvPr>
        </p:nvSpPr>
        <p:spPr/>
        <p:txBody>
          <a:bodyPr/>
          <a:lstStyle/>
          <a:p>
            <a:fld id="{86E10FCE-01C7-4D67-BBD2-75DF189DC4EC}" type="slidenum">
              <a:rPr lang="th-TH" smtClean="0"/>
              <a:t>5</a:t>
            </a:fld>
            <a:endParaRPr lang="th-TH"/>
          </a:p>
        </p:txBody>
      </p:sp>
    </p:spTree>
    <p:extLst>
      <p:ext uri="{BB962C8B-B14F-4D97-AF65-F5344CB8AC3E}">
        <p14:creationId xmlns:p14="http://schemas.microsoft.com/office/powerpoint/2010/main" val="2653160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sz="1800" b="1" dirty="0"/>
              <a:t>Semiotics </a:t>
            </a:r>
            <a:r>
              <a:rPr lang="th-TH" sz="1800" b="1" dirty="0"/>
              <a:t>คือ</a:t>
            </a:r>
            <a:r>
              <a:rPr lang="th-TH" sz="1800" b="1" baseline="0" dirty="0"/>
              <a:t> ภาษาเกี่ยวกับสัญลักษณ์</a:t>
            </a:r>
          </a:p>
          <a:p>
            <a:r>
              <a:rPr lang="en-US" sz="1800" b="1" baseline="0" dirty="0"/>
              <a:t>Bio </a:t>
            </a:r>
            <a:r>
              <a:rPr lang="th-TH" sz="1800" b="1" baseline="0" dirty="0"/>
              <a:t>คือ ชีวภาพ</a:t>
            </a:r>
          </a:p>
          <a:p>
            <a:r>
              <a:rPr lang="en-US" sz="1800" b="1" baseline="0" dirty="0"/>
              <a:t>Convey </a:t>
            </a:r>
            <a:r>
              <a:rPr lang="th-TH" sz="1800" b="1" baseline="0" dirty="0"/>
              <a:t>คือ สื่อ</a:t>
            </a:r>
            <a:endParaRPr lang="th-TH" dirty="0"/>
          </a:p>
        </p:txBody>
      </p:sp>
      <p:sp>
        <p:nvSpPr>
          <p:cNvPr id="4" name="ตัวแทนหมายเลขสไลด์ 3"/>
          <p:cNvSpPr>
            <a:spLocks noGrp="1"/>
          </p:cNvSpPr>
          <p:nvPr>
            <p:ph type="sldNum" sz="quarter" idx="10"/>
          </p:nvPr>
        </p:nvSpPr>
        <p:spPr/>
        <p:txBody>
          <a:bodyPr/>
          <a:lstStyle/>
          <a:p>
            <a:fld id="{86E10FCE-01C7-4D67-BBD2-75DF189DC4EC}" type="slidenum">
              <a:rPr lang="th-TH" smtClean="0"/>
              <a:t>6</a:t>
            </a:fld>
            <a:endParaRPr lang="th-TH"/>
          </a:p>
        </p:txBody>
      </p:sp>
    </p:spTree>
    <p:extLst>
      <p:ext uri="{BB962C8B-B14F-4D97-AF65-F5344CB8AC3E}">
        <p14:creationId xmlns:p14="http://schemas.microsoft.com/office/powerpoint/2010/main" val="101044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dirty="0"/>
              <a:t>http://www.nation.ac.th/news-detail.php?main=7/19/136/152&amp;content=502</a:t>
            </a:r>
            <a:endParaRPr lang="th-TH" dirty="0"/>
          </a:p>
        </p:txBody>
      </p:sp>
      <p:sp>
        <p:nvSpPr>
          <p:cNvPr id="4" name="ตัวแทนหมายเลขสไลด์ 3"/>
          <p:cNvSpPr>
            <a:spLocks noGrp="1"/>
          </p:cNvSpPr>
          <p:nvPr>
            <p:ph type="sldNum" sz="quarter" idx="10"/>
          </p:nvPr>
        </p:nvSpPr>
        <p:spPr/>
        <p:txBody>
          <a:bodyPr/>
          <a:lstStyle/>
          <a:p>
            <a:fld id="{86E10FCE-01C7-4D67-BBD2-75DF189DC4EC}" type="slidenum">
              <a:rPr lang="th-TH" smtClean="0"/>
              <a:t>7</a:t>
            </a:fld>
            <a:endParaRPr lang="th-TH"/>
          </a:p>
        </p:txBody>
      </p:sp>
    </p:spTree>
    <p:extLst>
      <p:ext uri="{BB962C8B-B14F-4D97-AF65-F5344CB8AC3E}">
        <p14:creationId xmlns:p14="http://schemas.microsoft.com/office/powerpoint/2010/main" val="2179016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สไลด์ 3"/>
          <p:cNvSpPr>
            <a:spLocks noGrp="1"/>
          </p:cNvSpPr>
          <p:nvPr>
            <p:ph type="sldNum" sz="quarter" idx="10"/>
          </p:nvPr>
        </p:nvSpPr>
        <p:spPr/>
        <p:txBody>
          <a:bodyPr/>
          <a:lstStyle/>
          <a:p>
            <a:fld id="{86E10FCE-01C7-4D67-BBD2-75DF189DC4EC}" type="slidenum">
              <a:rPr lang="th-TH" smtClean="0"/>
              <a:t>144</a:t>
            </a:fld>
            <a:endParaRPr lang="th-TH"/>
          </a:p>
        </p:txBody>
      </p:sp>
    </p:spTree>
    <p:extLst>
      <p:ext uri="{BB962C8B-B14F-4D97-AF65-F5344CB8AC3E}">
        <p14:creationId xmlns:p14="http://schemas.microsoft.com/office/powerpoint/2010/main" val="920419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คลิกเพื่อแก้ไขลักษณะชื่อเรื่องรองต้นแบบ</a:t>
            </a:r>
          </a:p>
        </p:txBody>
      </p:sp>
      <p:sp>
        <p:nvSpPr>
          <p:cNvPr id="4" name="ตัวแทนวันที่ 3"/>
          <p:cNvSpPr>
            <a:spLocks noGrp="1"/>
          </p:cNvSpPr>
          <p:nvPr>
            <p:ph type="dt" sz="half" idx="10"/>
          </p:nvPr>
        </p:nvSpPr>
        <p:spPr/>
        <p:txBody>
          <a:bodyPr/>
          <a:lstStyle/>
          <a:p>
            <a:fld id="{47CDE7A7-5B48-4B84-B0DC-19E81CADE412}"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1573000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BBACF937-60E7-4996-9BE8-FC13BF0466A2}"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409230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AF159E70-2B9D-4EE2-917A-CD87D6C03499}"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2898356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วันที่ 4"/>
          <p:cNvSpPr>
            <a:spLocks noGrp="1"/>
          </p:cNvSpPr>
          <p:nvPr>
            <p:ph type="dt" sz="half" idx="10"/>
          </p:nvPr>
        </p:nvSpPr>
        <p:spPr/>
        <p:txBody>
          <a:bodyPr/>
          <a:lstStyle/>
          <a:p>
            <a:fld id="{5E7EBEFF-B7F5-4214-98BD-552BFF9983AB}"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331258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แทนวันที่ 6"/>
          <p:cNvSpPr>
            <a:spLocks noGrp="1"/>
          </p:cNvSpPr>
          <p:nvPr>
            <p:ph type="dt" sz="half" idx="10"/>
          </p:nvPr>
        </p:nvSpPr>
        <p:spPr/>
        <p:txBody>
          <a:bodyPr/>
          <a:lstStyle/>
          <a:p>
            <a:fld id="{86E4514A-73DB-4F73-A658-B244E0551A96}" type="datetime1">
              <a:rPr lang="th-TH" smtClean="0"/>
              <a:t>19/09/60</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ภาพนิ่ง 8"/>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95222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วันที่ 2"/>
          <p:cNvSpPr>
            <a:spLocks noGrp="1"/>
          </p:cNvSpPr>
          <p:nvPr>
            <p:ph type="dt" sz="half" idx="10"/>
          </p:nvPr>
        </p:nvSpPr>
        <p:spPr/>
        <p:txBody>
          <a:bodyPr/>
          <a:lstStyle/>
          <a:p>
            <a:fld id="{818C3C9A-271D-4842-8893-63FFA409C422}" type="datetime1">
              <a:rPr lang="th-TH" smtClean="0"/>
              <a:t>19/09/60</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615207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D81B678E-3E14-4883-87A3-0B7F526221A9}" type="datetime1">
              <a:rPr lang="th-TH" smtClean="0"/>
              <a:t>19/09/60</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ภาพนิ่ง 3"/>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1069006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FF1874B8-E49D-4642-BE7D-5DFD68DFE4DA}"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1613436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EF7923FB-61E9-4C8B-B2A0-BDED90B9511C}"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4033338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A1F4F0CB-5302-4E87-9A7C-F1E431B1A07C}"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2569641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1C5E6B85-8EF7-4356-8F47-EC801246F2C5}"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B90633BE-A03D-4EA1-AAE1-1C5131E4BFD3}" type="slidenum">
              <a:rPr lang="th-TH" smtClean="0"/>
              <a:t>‹#›</a:t>
            </a:fld>
            <a:endParaRPr lang="th-TH"/>
          </a:p>
        </p:txBody>
      </p:sp>
    </p:spTree>
    <p:extLst>
      <p:ext uri="{BB962C8B-B14F-4D97-AF65-F5344CB8AC3E}">
        <p14:creationId xmlns:p14="http://schemas.microsoft.com/office/powerpoint/2010/main" val="1298100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a:t>คลิกเพื่อแก้ไขลักษณะชื่อเรื่องต้นแบบ</a:t>
            </a:r>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a:t>คลิกเพื่อแก้ไขลักษณะชื่อเรื่องรองต้นแบบ</a:t>
            </a:r>
          </a:p>
        </p:txBody>
      </p:sp>
      <p:sp>
        <p:nvSpPr>
          <p:cNvPr id="4" name="ตัวแทนวันที่ 3"/>
          <p:cNvSpPr>
            <a:spLocks noGrp="1"/>
          </p:cNvSpPr>
          <p:nvPr>
            <p:ph type="dt" sz="half" idx="10"/>
          </p:nvPr>
        </p:nvSpPr>
        <p:spPr/>
        <p:txBody>
          <a:bodyPr/>
          <a:lstStyle/>
          <a:p>
            <a:fld id="{9DB564DB-478A-46AA-A1FC-89920718493A}"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3182864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idx="1"/>
          </p:nvPr>
        </p:nvSpPr>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4A3547A8-3E36-4867-9F03-EE58CB7B21CC}"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2241943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28C995DB-79E7-46DD-B065-5CA307C26F8F}"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222308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วันที่ 4"/>
          <p:cNvSpPr>
            <a:spLocks noGrp="1"/>
          </p:cNvSpPr>
          <p:nvPr>
            <p:ph type="dt" sz="half" idx="10"/>
          </p:nvPr>
        </p:nvSpPr>
        <p:spPr/>
        <p:txBody>
          <a:bodyPr/>
          <a:lstStyle/>
          <a:p>
            <a:fld id="{93B531B4-7E5C-4EFC-ACA8-E0E56632E73D}"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2090027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ตัวแทนวันที่ 6"/>
          <p:cNvSpPr>
            <a:spLocks noGrp="1"/>
          </p:cNvSpPr>
          <p:nvPr>
            <p:ph type="dt" sz="half" idx="10"/>
          </p:nvPr>
        </p:nvSpPr>
        <p:spPr/>
        <p:txBody>
          <a:bodyPr/>
          <a:lstStyle/>
          <a:p>
            <a:fld id="{C908A6AF-0BE1-47AE-BDB1-6A5F1147CCA9}" type="datetime1">
              <a:rPr lang="th-TH" smtClean="0"/>
              <a:t>19/09/60</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ภาพนิ่ง 8"/>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518153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วันที่ 2"/>
          <p:cNvSpPr>
            <a:spLocks noGrp="1"/>
          </p:cNvSpPr>
          <p:nvPr>
            <p:ph type="dt" sz="half" idx="10"/>
          </p:nvPr>
        </p:nvSpPr>
        <p:spPr/>
        <p:txBody>
          <a:bodyPr/>
          <a:lstStyle/>
          <a:p>
            <a:fld id="{50175170-7E31-492D-9C49-B0CB5829E074}" type="datetime1">
              <a:rPr lang="th-TH" smtClean="0"/>
              <a:t>19/09/60</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546382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4E3715A7-F579-4650-8C60-43376D97EB3E}" type="datetime1">
              <a:rPr lang="th-TH" smtClean="0"/>
              <a:t>19/09/60</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3945314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a:t>คลิกเพื่อแก้ไขลักษณะชื่อเรื่องต้นแบบ</a:t>
            </a:r>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8D0E03C1-EB9D-46A7-AAE6-2BBB22514F43}"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2790161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a:t>คลิกเพื่อแก้ไขลักษณะชื่อเรื่องต้นแบบ</a:t>
            </a:r>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98DA73CB-143D-4B71-9C5B-120F34B3C690}" type="datetime1">
              <a:rPr lang="th-TH" smtClean="0"/>
              <a:t>19/09/60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2784967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4D1358BB-9B84-415F-B21F-B45809953B8E}"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1353603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a:t>คลิกเพื่อแก้ไขลักษณะชื่อเรื่องต้นแบบ</a:t>
            </a:r>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แทนวันที่ 3"/>
          <p:cNvSpPr>
            <a:spLocks noGrp="1"/>
          </p:cNvSpPr>
          <p:nvPr>
            <p:ph type="dt" sz="half" idx="10"/>
          </p:nvPr>
        </p:nvSpPr>
        <p:spPr/>
        <p:txBody>
          <a:bodyPr/>
          <a:lstStyle/>
          <a:p>
            <a:fld id="{85E32A8D-3DE7-4F54-9A4F-F092285129A8}" type="datetime1">
              <a:rPr lang="th-TH" smtClean="0"/>
              <a:t>19/09/60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0AD3EF2D-5B8E-45E1-B3AA-9773B09818ED}" type="slidenum">
              <a:rPr lang="th-TH" smtClean="0"/>
              <a:t>‹#›</a:t>
            </a:fld>
            <a:endParaRPr lang="th-TH"/>
          </a:p>
        </p:txBody>
      </p:sp>
    </p:spTree>
    <p:extLst>
      <p:ext uri="{BB962C8B-B14F-4D97-AF65-F5344CB8AC3E}">
        <p14:creationId xmlns:p14="http://schemas.microsoft.com/office/powerpoint/2010/main" val="144744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0" y="0"/>
            <a:ext cx="9144000" cy="1143000"/>
          </a:xfrm>
          <a:prstGeom prst="rect">
            <a:avLst/>
          </a:prstGeom>
        </p:spPr>
        <p:txBody>
          <a:bodyPr vert="horz" lIns="91440" tIns="45720" rIns="91440" bIns="45720" rtlCol="0" anchor="ctr">
            <a:normAutofit/>
          </a:bodyPr>
          <a:lstStyle/>
          <a:p>
            <a:r>
              <a:rPr lang="th-TH" dirty="0"/>
              <a:t>คลิกเพื่อแก้ไขลักษณะชื่อเรื่องต้นแบบ</a:t>
            </a:r>
          </a:p>
        </p:txBody>
      </p:sp>
      <p:sp>
        <p:nvSpPr>
          <p:cNvPr id="3" name="ตัวแทนข้อความ 2"/>
          <p:cNvSpPr>
            <a:spLocks noGrp="1"/>
          </p:cNvSpPr>
          <p:nvPr>
            <p:ph type="body" idx="1"/>
          </p:nvPr>
        </p:nvSpPr>
        <p:spPr>
          <a:xfrm>
            <a:off x="0" y="908720"/>
            <a:ext cx="9144000" cy="4525963"/>
          </a:xfrm>
          <a:prstGeom prst="rect">
            <a:avLst/>
          </a:prstGeom>
        </p:spPr>
        <p:txBody>
          <a:bodyPr vert="horz" lIns="91440" tIns="45720" rIns="91440" bIns="45720" rtlCol="0">
            <a:normAutofit/>
          </a:bodyPr>
          <a:lstStyle/>
          <a:p>
            <a:pPr lvl="0"/>
            <a:r>
              <a:rPr lang="th-TH" dirty="0"/>
              <a:t>คลิกเพื่อแก้ไขลักษณะของข้อความต้นแบบ</a:t>
            </a:r>
          </a:p>
          <a:p>
            <a:pPr lvl="1"/>
            <a:r>
              <a:rPr lang="th-TH" dirty="0"/>
              <a:t>ระดับที่สอง</a:t>
            </a:r>
          </a:p>
          <a:p>
            <a:pPr lvl="2"/>
            <a:r>
              <a:rPr lang="th-TH" dirty="0"/>
              <a:t>ระดับที่สาม</a:t>
            </a:r>
          </a:p>
          <a:p>
            <a:pPr lvl="3"/>
            <a:r>
              <a:rPr lang="th-TH" dirty="0"/>
              <a:t>ระดับที่สี่</a:t>
            </a:r>
          </a:p>
          <a:p>
            <a:pPr lvl="4"/>
            <a:r>
              <a:rPr lang="th-TH" dirty="0"/>
              <a:t>ระดับที่ห้า</a:t>
            </a:r>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H SarabunPSK" pitchFamily="34" charset="-34"/>
                <a:cs typeface="TH SarabunPSK" pitchFamily="34" charset="-34"/>
              </a:defRPr>
            </a:lvl1pPr>
          </a:lstStyle>
          <a:p>
            <a:fld id="{339B1641-A883-4755-9DAF-3DCDFFC9BE35}" type="datetime1">
              <a:rPr lang="th-TH" smtClean="0"/>
              <a:t>19/09/60</a:t>
            </a:fld>
            <a:endParaRPr lang="th-TH"/>
          </a:p>
        </p:txBody>
      </p:sp>
      <p:sp>
        <p:nvSpPr>
          <p:cNvPr id="5" name="ตัวแทนท้ายกระดาษ 4"/>
          <p:cNvSpPr>
            <a:spLocks noGrp="1"/>
          </p:cNvSpPr>
          <p:nvPr>
            <p:ph type="ftr" sz="quarter" idx="3"/>
          </p:nvPr>
        </p:nvSpPr>
        <p:spPr>
          <a:xfrm>
            <a:off x="3131840" y="6492875"/>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H SarabunPSK" pitchFamily="34" charset="-34"/>
                <a:cs typeface="TH SarabunPSK" pitchFamily="34" charset="-34"/>
              </a:defRPr>
            </a:lvl1pPr>
          </a:lstStyle>
          <a:p>
            <a:r>
              <a:rPr lang="en-US" dirty="0"/>
              <a:t>Chapter 1</a:t>
            </a:r>
            <a:endParaRPr lang="th-TH" dirty="0"/>
          </a:p>
        </p:txBody>
      </p:sp>
      <p:sp>
        <p:nvSpPr>
          <p:cNvPr id="6" name="ตัวแทนหมายเลขภาพนิ่ง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2000" b="1">
                <a:solidFill>
                  <a:schemeClr val="tx1">
                    <a:tint val="75000"/>
                  </a:schemeClr>
                </a:solidFill>
                <a:latin typeface="TH SarabunPSK" pitchFamily="34" charset="-34"/>
                <a:cs typeface="TH SarabunPSK" pitchFamily="34" charset="-34"/>
              </a:defRPr>
            </a:lvl1pPr>
          </a:lstStyle>
          <a:p>
            <a:fld id="{B90633BE-A03D-4EA1-AAE1-1C5131E4BFD3}" type="slidenum">
              <a:rPr lang="th-TH" smtClean="0"/>
              <a:pPr/>
              <a:t>‹#›</a:t>
            </a:fld>
            <a:endParaRPr lang="th-TH"/>
          </a:p>
        </p:txBody>
      </p:sp>
    </p:spTree>
    <p:extLst>
      <p:ext uri="{BB962C8B-B14F-4D97-AF65-F5344CB8AC3E}">
        <p14:creationId xmlns:p14="http://schemas.microsoft.com/office/powerpoint/2010/main" val="1347102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0" y="0"/>
            <a:ext cx="9144000" cy="1143000"/>
          </a:xfrm>
          <a:prstGeom prst="rect">
            <a:avLst/>
          </a:prstGeom>
        </p:spPr>
        <p:txBody>
          <a:bodyPr vert="horz" lIns="91440" tIns="45720" rIns="91440" bIns="45720" rtlCol="0" anchor="ctr">
            <a:normAutofit/>
          </a:bodyPr>
          <a:lstStyle/>
          <a:p>
            <a:r>
              <a:rPr lang="th-TH"/>
              <a:t>คลิกเพื่อแก้ไขลักษณะชื่อเรื่องต้นแบบ</a:t>
            </a:r>
          </a:p>
        </p:txBody>
      </p:sp>
      <p:sp>
        <p:nvSpPr>
          <p:cNvPr id="3" name="ตัวแทนข้อความ 2"/>
          <p:cNvSpPr>
            <a:spLocks noGrp="1"/>
          </p:cNvSpPr>
          <p:nvPr>
            <p:ph type="body" idx="1"/>
          </p:nvPr>
        </p:nvSpPr>
        <p:spPr>
          <a:xfrm>
            <a:off x="5444" y="908720"/>
            <a:ext cx="9138556" cy="4525963"/>
          </a:xfrm>
          <a:prstGeom prst="rect">
            <a:avLst/>
          </a:prstGeom>
        </p:spPr>
        <p:txBody>
          <a:bodyPr vert="horz" lIns="91440" tIns="45720" rIns="91440" bIns="45720" rtlCol="0">
            <a:normAutofit/>
          </a:bodyPr>
          <a:lstStyle/>
          <a:p>
            <a:pPr lvl="0"/>
            <a:r>
              <a:rPr lang="th-TH" dirty="0"/>
              <a:t>คลิกเพื่อแก้ไขลักษณะของข้อความต้นแบบ</a:t>
            </a:r>
          </a:p>
          <a:p>
            <a:pPr lvl="1"/>
            <a:r>
              <a:rPr lang="th-TH" dirty="0"/>
              <a:t>ระดับที่สอง</a:t>
            </a:r>
          </a:p>
          <a:p>
            <a:pPr lvl="2"/>
            <a:r>
              <a:rPr lang="th-TH" dirty="0"/>
              <a:t>ระดับที่สาม</a:t>
            </a:r>
          </a:p>
          <a:p>
            <a:pPr lvl="3"/>
            <a:r>
              <a:rPr lang="th-TH" dirty="0"/>
              <a:t>ระดับที่สี่</a:t>
            </a:r>
          </a:p>
          <a:p>
            <a:pPr lvl="4"/>
            <a:r>
              <a:rPr lang="th-TH" dirty="0"/>
              <a:t>ระดับที่ห้า</a:t>
            </a:r>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H SarabunPSK" pitchFamily="34" charset="-34"/>
                <a:cs typeface="TH SarabunPSK" pitchFamily="34" charset="-34"/>
              </a:defRPr>
            </a:lvl1pPr>
          </a:lstStyle>
          <a:p>
            <a:fld id="{D6C3F12E-1EBA-4BEB-9E09-E2AF81DC060F}" type="datetime1">
              <a:rPr lang="th-TH" smtClean="0"/>
              <a:t>19/09/60</a:t>
            </a:fld>
            <a:endParaRPr lang="th-TH"/>
          </a:p>
        </p:txBody>
      </p:sp>
      <p:sp>
        <p:nvSpPr>
          <p:cNvPr id="5" name="ตัวแทนท้ายกระดาษ 4"/>
          <p:cNvSpPr>
            <a:spLocks noGrp="1"/>
          </p:cNvSpPr>
          <p:nvPr>
            <p:ph type="ftr" sz="quarter" idx="3"/>
          </p:nvPr>
        </p:nvSpPr>
        <p:spPr>
          <a:xfrm>
            <a:off x="3131840" y="6492875"/>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H SarabunPSK" pitchFamily="34" charset="-34"/>
                <a:cs typeface="TH SarabunPSK" pitchFamily="34" charset="-34"/>
              </a:defRPr>
            </a:lvl1pPr>
          </a:lstStyle>
          <a:p>
            <a:r>
              <a:rPr lang="en-US" dirty="0"/>
              <a:t>Chapter 2</a:t>
            </a:r>
            <a:endParaRPr lang="th-TH" dirty="0"/>
          </a:p>
        </p:txBody>
      </p:sp>
      <p:sp>
        <p:nvSpPr>
          <p:cNvPr id="6" name="ตัวแทนหมายเลขภาพนิ่ง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2000" b="1">
                <a:solidFill>
                  <a:schemeClr val="tx1">
                    <a:tint val="75000"/>
                  </a:schemeClr>
                </a:solidFill>
                <a:latin typeface="TH SarabunPSK" pitchFamily="34" charset="-34"/>
                <a:cs typeface="TH SarabunPSK" pitchFamily="34" charset="-34"/>
              </a:defRPr>
            </a:lvl1pPr>
          </a:lstStyle>
          <a:p>
            <a:fld id="{0AD3EF2D-5B8E-45E1-B3AA-9773B09818ED}" type="slidenum">
              <a:rPr lang="th-TH" smtClean="0"/>
              <a:pPr/>
              <a:t>‹#›</a:t>
            </a:fld>
            <a:endParaRPr lang="th-TH"/>
          </a:p>
        </p:txBody>
      </p:sp>
    </p:spTree>
    <p:extLst>
      <p:ext uri="{BB962C8B-B14F-4D97-AF65-F5344CB8AC3E}">
        <p14:creationId xmlns:p14="http://schemas.microsoft.com/office/powerpoint/2010/main" val="3955706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4.xml"/><Relationship Id="rId7" Type="http://schemas.openxmlformats.org/officeDocument/2006/relationships/slide" Target="slide15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144.xml"/><Relationship Id="rId5" Type="http://schemas.openxmlformats.org/officeDocument/2006/relationships/slide" Target="slide157.xml"/><Relationship Id="rId10" Type="http://schemas.openxmlformats.org/officeDocument/2006/relationships/image" Target="../media/image1.png"/><Relationship Id="rId4" Type="http://schemas.openxmlformats.org/officeDocument/2006/relationships/slide" Target="slide130.xml"/><Relationship Id="rId9" Type="http://schemas.openxmlformats.org/officeDocument/2006/relationships/slide" Target="slide16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it.nation.ac.th/anuchit/VivaVideo.pptx" TargetMode="External"/><Relationship Id="rId2" Type="http://schemas.openxmlformats.org/officeDocument/2006/relationships/hyperlink" Target="http://it.nation.ac.th/anuchit/ProShow_Producer_v8.pdf"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33.xml.rels><?xml version="1.0" encoding="UTF-8" standalone="yes"?>
<Relationships xmlns="http://schemas.openxmlformats.org/package/2006/relationships"><Relationship Id="rId3" Type="http://schemas.openxmlformats.org/officeDocument/2006/relationships/hyperlink" Target="http://library.nation.ac.th/library" TargetMode="External"/><Relationship Id="rId2" Type="http://schemas.openxmlformats.org/officeDocument/2006/relationships/hyperlink" Target="http://class.nation.ac.th/mod/assignment/view.php?id=534" TargetMode="Externa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www.facebook.com/NationUNews" TargetMode="External"/><Relationship Id="rId2" Type="http://schemas.openxmlformats.org/officeDocument/2006/relationships/hyperlink" Target="https://www.facebook.com/groups/nationu"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class.nation.ac.th/course/view.php?id=33"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hyperlink" Target="https://www.youtube.com/watch?v=9iCmWr2K6tw" TargetMode="External"/><Relationship Id="rId2" Type="http://schemas.openxmlformats.org/officeDocument/2006/relationships/hyperlink" Target="https://www.facebook.com/AmazingThailand/videos/10155466159880699/" TargetMode="External"/><Relationship Id="rId1" Type="http://schemas.openxmlformats.org/officeDocument/2006/relationships/slideLayout" Target="../slideLayouts/slideLayout2.xml"/><Relationship Id="rId5" Type="http://schemas.openxmlformats.org/officeDocument/2006/relationships/hyperlink" Target="https://www.youtube.com/watch?v=_6Rrr9e55JI" TargetMode="External"/><Relationship Id="rId4" Type="http://schemas.openxmlformats.org/officeDocument/2006/relationships/hyperlink" Target="http://www.thaiall.com/handbill/clip_assignment.docx" TargetMode="External"/></Relationships>
</file>

<file path=ppt/slides/_rels/slide158.xml.rels><?xml version="1.0" encoding="UTF-8" standalone="yes"?>
<Relationships xmlns="http://schemas.openxmlformats.org/package/2006/relationships"><Relationship Id="rId2" Type="http://schemas.openxmlformats.org/officeDocument/2006/relationships/hyperlink" Target="http://www.thaiall.com/handbill/clip_assignment.docx"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6l6xGvKg0KY&amp;list=PLYv8A28PGRQx07CFY9z00oiMWuFUoesn1&amp;index=12" TargetMode="External"/><Relationship Id="rId2" Type="http://schemas.openxmlformats.org/officeDocument/2006/relationships/hyperlink" Target="https://www.facebook.com/pg/thaiall/photos/?tab=album&amp;album_id=10154493780022272"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www.thaiall.com/vdoteach" TargetMode="External"/><Relationship Id="rId4" Type="http://schemas.openxmlformats.org/officeDocument/2006/relationships/hyperlink" Target="https://www.youtube.com/watch?v=YcW3QZliTuo"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www.thaiall.com/pptx/e-marketing.pptx" TargetMode="External"/><Relationship Id="rId3" Type="http://schemas.openxmlformats.org/officeDocument/2006/relationships/hyperlink" Target="http://www.thaiall.com/pptx/information_technology.pptx" TargetMode="External"/><Relationship Id="rId7" Type="http://schemas.openxmlformats.org/officeDocument/2006/relationships/hyperlink" Target="http://www.thaiall.com/blog/burin/6366/" TargetMode="External"/><Relationship Id="rId2" Type="http://schemas.openxmlformats.org/officeDocument/2006/relationships/hyperlink" Target="http://www.thaiall.com/pptx/computer_evolution.pptx" TargetMode="External"/><Relationship Id="rId1" Type="http://schemas.openxmlformats.org/officeDocument/2006/relationships/slideLayout" Target="../slideLayouts/slideLayout13.xml"/><Relationship Id="rId6" Type="http://schemas.openxmlformats.org/officeDocument/2006/relationships/hyperlink" Target="http://www.thaiall.com/pptx/cloud_storage.pptx" TargetMode="External"/><Relationship Id="rId11" Type="http://schemas.openxmlformats.org/officeDocument/2006/relationships/hyperlink" Target="http://www.thaiall.com/assembly/cpsc213_command.ppt" TargetMode="External"/><Relationship Id="rId5" Type="http://schemas.openxmlformats.org/officeDocument/2006/relationships/hyperlink" Target="http://www.thaiall.com/pptx/data_and_information.pptx" TargetMode="External"/><Relationship Id="rId10" Type="http://schemas.openxmlformats.org/officeDocument/2006/relationships/hyperlink" Target="http://www.thaiall.com/pptx/microsoft_windows.pptx" TargetMode="External"/><Relationship Id="rId4" Type="http://schemas.openxmlformats.org/officeDocument/2006/relationships/hyperlink" Target="http://www.thaiall.com/pptx/information_system.pptx" TargetMode="External"/><Relationship Id="rId9" Type="http://schemas.openxmlformats.org/officeDocument/2006/relationships/hyperlink" Target="http://www.thaiall.com/assembly/cpsc213_os.ppt"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www.thaiall.com/pptx/ethics.pptx" TargetMode="External"/><Relationship Id="rId3" Type="http://schemas.openxmlformats.org/officeDocument/2006/relationships/hyperlink" Target="http://www.thaiall.com/pptx/social_media.pptx" TargetMode="External"/><Relationship Id="rId7" Type="http://schemas.openxmlformats.org/officeDocument/2006/relationships/hyperlink" Target="http://www.thaiall.com/pptx/crime.pptx" TargetMode="External"/><Relationship Id="rId2" Type="http://schemas.openxmlformats.org/officeDocument/2006/relationships/hyperlink" Target="http://www.thaiall.com/pptx/network_topology.pptx" TargetMode="External"/><Relationship Id="rId1" Type="http://schemas.openxmlformats.org/officeDocument/2006/relationships/slideLayout" Target="../slideLayouts/slideLayout13.xml"/><Relationship Id="rId6" Type="http://schemas.openxmlformats.org/officeDocument/2006/relationships/hyperlink" Target="http://www.thaiall.com/office/wordpage/slides.pptx" TargetMode="External"/><Relationship Id="rId5" Type="http://schemas.openxmlformats.org/officeDocument/2006/relationships/hyperlink" Target="http://www.thaiall.com/office/2010/ppt_layout.pptx" TargetMode="External"/><Relationship Id="rId4" Type="http://schemas.openxmlformats.org/officeDocument/2006/relationships/hyperlink" Target="http://www.thaiall.com/pptx/teaching_office_2010.pptx" TargetMode="External"/></Relationships>
</file>

<file path=ppt/slides/_rels/slide1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soundcloud.com/burin-rujjanapan/pz8ckr9weao8"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72059"/>
            <a:ext cx="7772400" cy="1470025"/>
          </a:xfrm>
        </p:spPr>
        <p:txBody>
          <a:bodyPr/>
          <a:lstStyle/>
          <a:p>
            <a:r>
              <a:rPr lang="en-US" dirty="0"/>
              <a:t>Media and Information Technology</a:t>
            </a:r>
            <a:br>
              <a:rPr lang="en-US" dirty="0"/>
            </a:br>
            <a:r>
              <a:rPr lang="en-US" dirty="0"/>
              <a:t>TECH 100</a:t>
            </a:r>
            <a:endParaRPr lang="th-TH" dirty="0"/>
          </a:p>
        </p:txBody>
      </p:sp>
      <p:sp>
        <p:nvSpPr>
          <p:cNvPr id="3" name="ชื่อเรื่องรอง 2"/>
          <p:cNvSpPr>
            <a:spLocks noGrp="1"/>
          </p:cNvSpPr>
          <p:nvPr>
            <p:ph type="subTitle" idx="1"/>
          </p:nvPr>
        </p:nvSpPr>
        <p:spPr>
          <a:xfrm>
            <a:off x="3653644" y="5090149"/>
            <a:ext cx="5328592" cy="1405093"/>
          </a:xfrm>
        </p:spPr>
        <p:txBody>
          <a:bodyPr/>
          <a:lstStyle/>
          <a:p>
            <a:pPr algn="r"/>
            <a:r>
              <a:rPr lang="en-US" dirty="0"/>
              <a:t>Burin </a:t>
            </a:r>
            <a:r>
              <a:rPr lang="en-US" dirty="0" err="1"/>
              <a:t>Rujjanapan</a:t>
            </a:r>
            <a:endParaRPr lang="en-US" dirty="0"/>
          </a:p>
          <a:p>
            <a:pPr algn="r"/>
            <a:r>
              <a:rPr lang="en-US" dirty="0"/>
              <a:t>Updated: 10 September 2017</a:t>
            </a:r>
            <a:endParaRPr lang="th-TH" dirty="0"/>
          </a:p>
        </p:txBody>
      </p:sp>
      <p:sp>
        <p:nvSpPr>
          <p:cNvPr id="5" name="ตัวแทนท้ายกระดาษ 4"/>
          <p:cNvSpPr>
            <a:spLocks noGrp="1"/>
          </p:cNvSpPr>
          <p:nvPr>
            <p:ph type="ftr" sz="quarter" idx="11"/>
          </p:nvPr>
        </p:nvSpPr>
        <p:spPr/>
        <p:txBody>
          <a:bodyPr/>
          <a:lstStyle/>
          <a:p>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a:t>
            </a:fld>
            <a:endParaRPr lang="th-TH"/>
          </a:p>
        </p:txBody>
      </p:sp>
      <p:sp>
        <p:nvSpPr>
          <p:cNvPr id="6" name="ชื่อเรื่องรอง 2"/>
          <p:cNvSpPr txBox="1">
            <a:spLocks/>
          </p:cNvSpPr>
          <p:nvPr/>
        </p:nvSpPr>
        <p:spPr>
          <a:xfrm>
            <a:off x="395536" y="1693782"/>
            <a:ext cx="8424936" cy="516421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TH SarabunPSK" pitchFamily="34" charset="-34"/>
                <a:ea typeface="+mn-ea"/>
                <a:cs typeface="TH SarabunPSK" pitchFamily="34" charset="-34"/>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TH SarabunPSK" pitchFamily="34" charset="-34"/>
                <a:ea typeface="+mn-ea"/>
                <a:cs typeface="TH SarabunPSK" pitchFamily="34" charset="-34"/>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TH SarabunPSK" pitchFamily="34" charset="-34"/>
                <a:ea typeface="+mn-ea"/>
                <a:cs typeface="TH SarabunPSK" pitchFamily="34" charset="-34"/>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TH SarabunPSK" pitchFamily="34" charset="-34"/>
                <a:ea typeface="+mn-ea"/>
                <a:cs typeface="TH SarabunPSK" pitchFamily="34" charset="-34"/>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TH SarabunPSK" pitchFamily="34" charset="-34"/>
                <a:ea typeface="+mn-ea"/>
                <a:cs typeface="TH SarabunPSK" pitchFamily="34" charset="-34"/>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3500" dirty="0">
                <a:solidFill>
                  <a:schemeClr val="tx1"/>
                </a:solidFill>
              </a:rPr>
              <a:t>Topics</a:t>
            </a:r>
          </a:p>
          <a:p>
            <a:pPr marL="457200" indent="-457200" algn="l">
              <a:buFontTx/>
              <a:buChar char="-"/>
            </a:pPr>
            <a:r>
              <a:rPr lang="en-US" sz="3500" dirty="0">
                <a:solidFill>
                  <a:schemeClr val="tx1"/>
                </a:solidFill>
                <a:hlinkClick r:id="rId3" action="ppaction://hlinksldjump"/>
              </a:rPr>
              <a:t>Lecture</a:t>
            </a:r>
            <a:endParaRPr lang="en-US" sz="3500" dirty="0">
              <a:solidFill>
                <a:schemeClr val="tx1"/>
              </a:solidFill>
            </a:endParaRPr>
          </a:p>
          <a:p>
            <a:pPr marL="457200" indent="-457200" algn="l">
              <a:buFontTx/>
              <a:buChar char="-"/>
            </a:pPr>
            <a:r>
              <a:rPr lang="en-US" sz="3500" dirty="0">
                <a:solidFill>
                  <a:schemeClr val="tx1"/>
                </a:solidFill>
                <a:hlinkClick r:id="rId4" action="ppaction://hlinksldjump"/>
              </a:rPr>
              <a:t>Assignment</a:t>
            </a:r>
            <a:r>
              <a:rPr lang="en-US" sz="3500" dirty="0">
                <a:solidFill>
                  <a:schemeClr val="tx1"/>
                </a:solidFill>
              </a:rPr>
              <a:t> + </a:t>
            </a:r>
            <a:r>
              <a:rPr lang="en-US" sz="3500" dirty="0">
                <a:solidFill>
                  <a:schemeClr val="tx1"/>
                </a:solidFill>
                <a:hlinkClick r:id="rId5" action="ppaction://hlinksldjump"/>
              </a:rPr>
              <a:t>Group</a:t>
            </a:r>
            <a:endParaRPr lang="en-US" sz="3500" dirty="0">
              <a:solidFill>
                <a:schemeClr val="tx1"/>
              </a:solidFill>
            </a:endParaRPr>
          </a:p>
          <a:p>
            <a:pPr marL="457200" indent="-457200" algn="l">
              <a:buFontTx/>
              <a:buChar char="-"/>
            </a:pPr>
            <a:r>
              <a:rPr lang="en-US" sz="3500" dirty="0">
                <a:solidFill>
                  <a:schemeClr val="tx1"/>
                </a:solidFill>
                <a:hlinkClick r:id="rId6" action="ppaction://hlinksldjump"/>
              </a:rPr>
              <a:t>Activities</a:t>
            </a:r>
            <a:endParaRPr lang="en-US" sz="3500" dirty="0">
              <a:solidFill>
                <a:schemeClr val="tx1"/>
              </a:solidFill>
            </a:endParaRPr>
          </a:p>
          <a:p>
            <a:pPr marL="457200" indent="-457200" algn="l">
              <a:buFontTx/>
              <a:buChar char="-"/>
            </a:pPr>
            <a:r>
              <a:rPr lang="en-US" sz="3500" dirty="0">
                <a:solidFill>
                  <a:schemeClr val="tx1"/>
                </a:solidFill>
                <a:hlinkClick r:id="rId7" action="ppaction://hlinksldjump"/>
              </a:rPr>
              <a:t>Quiz</a:t>
            </a:r>
            <a:endParaRPr lang="en-US" sz="3500" dirty="0">
              <a:solidFill>
                <a:schemeClr val="tx1"/>
              </a:solidFill>
            </a:endParaRPr>
          </a:p>
          <a:p>
            <a:pPr marL="457200" indent="-457200" algn="l">
              <a:buFontTx/>
              <a:buChar char="-"/>
            </a:pPr>
            <a:r>
              <a:rPr lang="en-US" sz="3500" dirty="0">
                <a:solidFill>
                  <a:schemeClr val="tx1"/>
                </a:solidFill>
                <a:hlinkClick r:id="rId8" action="ppaction://hlinksldjump"/>
              </a:rPr>
              <a:t>Breaking News English on IT Topics</a:t>
            </a:r>
            <a:endParaRPr lang="en-US" sz="3500" dirty="0">
              <a:solidFill>
                <a:schemeClr val="tx1"/>
              </a:solidFill>
            </a:endParaRPr>
          </a:p>
          <a:p>
            <a:pPr marL="457200" indent="-457200" algn="l">
              <a:buFontTx/>
              <a:buChar char="-"/>
            </a:pPr>
            <a:r>
              <a:rPr lang="en-US" sz="3500" dirty="0">
                <a:solidFill>
                  <a:schemeClr val="tx1"/>
                </a:solidFill>
                <a:hlinkClick r:id="rId9" action="ppaction://hlinksldjump"/>
              </a:rPr>
              <a:t>Score</a:t>
            </a:r>
            <a:endParaRPr lang="en-US" sz="3500" dirty="0">
              <a:solidFill>
                <a:schemeClr val="tx1"/>
              </a:solidFill>
            </a:endParaRPr>
          </a:p>
          <a:p>
            <a:pPr algn="l"/>
            <a:endParaRPr lang="th-TH" sz="3500" dirty="0">
              <a:solidFill>
                <a:schemeClr val="tx1"/>
              </a:solidFill>
            </a:endParaRPr>
          </a:p>
        </p:txBody>
      </p:sp>
      <p:pic>
        <p:nvPicPr>
          <p:cNvPr id="8" name="รูปภาพ 7"/>
          <p:cNvPicPr>
            <a:picLocks noChangeAspect="1"/>
          </p:cNvPicPr>
          <p:nvPr/>
        </p:nvPicPr>
        <p:blipFill>
          <a:blip r:embed="rId10"/>
          <a:stretch>
            <a:fillRect/>
          </a:stretch>
        </p:blipFill>
        <p:spPr>
          <a:xfrm>
            <a:off x="5811384" y="2197907"/>
            <a:ext cx="3009088" cy="24198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49063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Lecture topics</a:t>
            </a:r>
            <a:endParaRPr lang="th-TH" dirty="0"/>
          </a:p>
        </p:txBody>
      </p:sp>
      <p:sp>
        <p:nvSpPr>
          <p:cNvPr id="3" name="ตัวแทนเนื้อหา 2"/>
          <p:cNvSpPr>
            <a:spLocks noGrp="1"/>
          </p:cNvSpPr>
          <p:nvPr>
            <p:ph idx="1"/>
          </p:nvPr>
        </p:nvSpPr>
        <p:spPr>
          <a:xfrm>
            <a:off x="755576" y="1143000"/>
            <a:ext cx="8388424" cy="5166320"/>
          </a:xfrm>
        </p:spPr>
        <p:txBody>
          <a:bodyPr>
            <a:noAutofit/>
          </a:bodyPr>
          <a:lstStyle/>
          <a:p>
            <a:pPr marL="0" indent="0">
              <a:buNone/>
            </a:pPr>
            <a:r>
              <a:rPr lang="en-US" sz="2800" b="1" dirty="0"/>
              <a:t>1. Communication technology meaning and principles</a:t>
            </a:r>
          </a:p>
          <a:p>
            <a:pPr marL="0" indent="0">
              <a:buNone/>
            </a:pPr>
            <a:r>
              <a:rPr lang="en-US" sz="2800" b="1" dirty="0"/>
              <a:t>2. Introduction of information technology</a:t>
            </a:r>
          </a:p>
          <a:p>
            <a:pPr marL="0" indent="0">
              <a:buNone/>
            </a:pPr>
            <a:r>
              <a:rPr lang="en-US" sz="2800" b="1" dirty="0"/>
              <a:t>3. Technology applications for communication</a:t>
            </a:r>
          </a:p>
          <a:p>
            <a:pPr marL="0" indent="0">
              <a:buNone/>
            </a:pPr>
            <a:r>
              <a:rPr lang="en-US" sz="2800" b="1" dirty="0"/>
              <a:t>4. Education application</a:t>
            </a:r>
          </a:p>
          <a:p>
            <a:pPr marL="0" indent="0">
              <a:buNone/>
            </a:pPr>
            <a:r>
              <a:rPr lang="en-US" sz="2800" b="1" dirty="0"/>
              <a:t>5. Commercial application</a:t>
            </a:r>
          </a:p>
          <a:p>
            <a:pPr marL="0" indent="0">
              <a:buNone/>
            </a:pPr>
            <a:r>
              <a:rPr lang="en-US" sz="2800" b="1" dirty="0"/>
              <a:t>6. Types of Information System</a:t>
            </a:r>
          </a:p>
          <a:p>
            <a:pPr marL="0" indent="0">
              <a:buNone/>
            </a:pPr>
            <a:r>
              <a:rPr lang="en-US" sz="2800" b="1" dirty="0"/>
              <a:t>7. Data Retrieval</a:t>
            </a:r>
          </a:p>
          <a:p>
            <a:pPr marL="0" indent="0">
              <a:buNone/>
            </a:pPr>
            <a:r>
              <a:rPr lang="en-US" sz="2800" b="1" dirty="0"/>
              <a:t>8. Introduction to Database Systems</a:t>
            </a:r>
          </a:p>
          <a:p>
            <a:pPr marL="0" indent="0">
              <a:buNone/>
            </a:pPr>
            <a:r>
              <a:rPr lang="en-US" sz="2800" b="1" dirty="0"/>
              <a:t>9. Office Automation System</a:t>
            </a:r>
          </a:p>
          <a:p>
            <a:pPr marL="0" indent="0">
              <a:buNone/>
            </a:pPr>
            <a:r>
              <a:rPr lang="en-US" sz="2800" b="1" dirty="0"/>
              <a:t>10. Security and ethics of information technology using</a:t>
            </a:r>
            <a:endParaRPr lang="th-TH" sz="28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2</a:t>
            </a:fld>
            <a:endParaRPr lang="th-TH"/>
          </a:p>
        </p:txBody>
      </p:sp>
      <p:pic>
        <p:nvPicPr>
          <p:cNvPr id="6" name="รูปภาพ 5"/>
          <p:cNvPicPr>
            <a:picLocks noChangeAspect="1"/>
          </p:cNvPicPr>
          <p:nvPr/>
        </p:nvPicPr>
        <p:blipFill>
          <a:blip r:embed="rId2"/>
          <a:stretch>
            <a:fillRect/>
          </a:stretch>
        </p:blipFill>
        <p:spPr>
          <a:xfrm>
            <a:off x="6228184" y="2492896"/>
            <a:ext cx="2761783" cy="3276046"/>
          </a:xfrm>
          <a:prstGeom prst="rect">
            <a:avLst/>
          </a:prstGeom>
        </p:spPr>
      </p:pic>
    </p:spTree>
    <p:extLst>
      <p:ext uri="{BB962C8B-B14F-4D97-AF65-F5344CB8AC3E}">
        <p14:creationId xmlns:p14="http://schemas.microsoft.com/office/powerpoint/2010/main" val="128013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5076056" y="0"/>
            <a:ext cx="4067944" cy="1143000"/>
          </a:xfrm>
          <a:solidFill>
            <a:srgbClr val="002060"/>
          </a:solidFill>
        </p:spPr>
        <p:txBody>
          <a:bodyPr/>
          <a:lstStyle/>
          <a:p>
            <a:r>
              <a:rPr lang="en-US" dirty="0">
                <a:solidFill>
                  <a:schemeClr val="bg1"/>
                </a:solidFill>
              </a:rPr>
              <a:t>Breaking News English</a:t>
            </a:r>
            <a:endParaRPr lang="th-TH" dirty="0">
              <a:solidFill>
                <a:schemeClr val="bg1"/>
              </a:solidFill>
            </a:endParaRPr>
          </a:p>
        </p:txBody>
      </p:sp>
      <p:sp>
        <p:nvSpPr>
          <p:cNvPr id="3" name="ตัวแทนเนื้อหา 2"/>
          <p:cNvSpPr>
            <a:spLocks noGrp="1"/>
          </p:cNvSpPr>
          <p:nvPr>
            <p:ph idx="1"/>
          </p:nvPr>
        </p:nvSpPr>
        <p:spPr>
          <a:xfrm>
            <a:off x="251520" y="116632"/>
            <a:ext cx="8892480" cy="6624736"/>
          </a:xfrm>
        </p:spPr>
        <p:txBody>
          <a:bodyPr>
            <a:noAutofit/>
          </a:bodyPr>
          <a:lstStyle/>
          <a:p>
            <a:pPr marL="457200" indent="-457200">
              <a:buFont typeface="+mj-lt"/>
              <a:buAutoNum type="arabicPeriod"/>
            </a:pPr>
            <a:r>
              <a:rPr lang="en-US" sz="2400" b="1" dirty="0"/>
              <a:t>Woman Fired for Using Capital Letters</a:t>
            </a:r>
          </a:p>
          <a:p>
            <a:pPr marL="457200" indent="-457200">
              <a:buFont typeface="+mj-lt"/>
              <a:buAutoNum type="arabicPeriod"/>
            </a:pPr>
            <a:r>
              <a:rPr lang="en-US" sz="2400" b="1" dirty="0"/>
              <a:t>Online Gaming</a:t>
            </a:r>
          </a:p>
          <a:p>
            <a:pPr marL="457200" indent="-457200">
              <a:buFont typeface="+mj-lt"/>
              <a:buAutoNum type="arabicPeriod"/>
            </a:pPr>
            <a:r>
              <a:rPr lang="en-US" sz="2400" b="1" dirty="0"/>
              <a:t>Angry Birds Downloads Hit Half a Billion</a:t>
            </a:r>
          </a:p>
          <a:p>
            <a:pPr marL="457200" indent="-457200">
              <a:buFont typeface="+mj-lt"/>
              <a:buAutoNum type="arabicPeriod"/>
            </a:pPr>
            <a:r>
              <a:rPr lang="en-US" sz="2400" b="1" dirty="0"/>
              <a:t>Women More Cautious On Social Media</a:t>
            </a:r>
          </a:p>
          <a:p>
            <a:pPr marL="457200" indent="-457200">
              <a:buFont typeface="+mj-lt"/>
              <a:buAutoNum type="arabicPeriod"/>
            </a:pPr>
            <a:r>
              <a:rPr lang="en-US" sz="2400" b="1" dirty="0"/>
              <a:t>Toyota shows video of driverless car</a:t>
            </a:r>
          </a:p>
          <a:p>
            <a:pPr marL="457200" indent="-457200">
              <a:buFont typeface="+mj-lt"/>
              <a:buAutoNum type="arabicPeriod"/>
            </a:pPr>
            <a:r>
              <a:rPr lang="en-US" sz="2400" b="1" dirty="0"/>
              <a:t>Pass-thoughts to replace passwords</a:t>
            </a:r>
          </a:p>
          <a:p>
            <a:pPr marL="457200" indent="-457200">
              <a:buFont typeface="+mj-lt"/>
              <a:buAutoNum type="arabicPeriod"/>
            </a:pPr>
            <a:r>
              <a:rPr lang="en-US" sz="2400" b="1" dirty="0"/>
              <a:t>Typewriters to stop Russian computer leaks</a:t>
            </a:r>
          </a:p>
          <a:p>
            <a:pPr marL="457200" indent="-457200">
              <a:buFont typeface="+mj-lt"/>
              <a:buAutoNum type="arabicPeriod"/>
            </a:pPr>
            <a:r>
              <a:rPr lang="en-US" sz="2400" b="1" dirty="0"/>
              <a:t>Samsung unveils new </a:t>
            </a:r>
            <a:r>
              <a:rPr lang="en-US" sz="2400" b="1" dirty="0" err="1"/>
              <a:t>smartwatch</a:t>
            </a:r>
            <a:endParaRPr lang="en-US" sz="2400" b="1" dirty="0"/>
          </a:p>
          <a:p>
            <a:pPr marL="457200" indent="-457200">
              <a:buFont typeface="+mj-lt"/>
              <a:buAutoNum type="arabicPeriod"/>
            </a:pPr>
            <a:r>
              <a:rPr lang="en-US" sz="2400" b="1" dirty="0"/>
              <a:t>Police arrest a coconut</a:t>
            </a:r>
          </a:p>
          <a:p>
            <a:pPr marL="457200" indent="-457200">
              <a:buFont typeface="+mj-lt"/>
              <a:buAutoNum type="arabicPeriod"/>
            </a:pPr>
            <a:r>
              <a:rPr lang="en-US" sz="2400" b="1" dirty="0"/>
              <a:t>Amazon.com testing drone delivery service</a:t>
            </a:r>
          </a:p>
          <a:p>
            <a:pPr marL="457200" indent="-457200">
              <a:buFont typeface="+mj-lt"/>
              <a:buAutoNum type="arabicPeriod"/>
            </a:pPr>
            <a:r>
              <a:rPr lang="en-US" sz="2400" b="1" dirty="0"/>
              <a:t>Artificial Intelligence</a:t>
            </a:r>
          </a:p>
          <a:p>
            <a:pPr marL="457200" indent="-457200">
              <a:buFont typeface="+mj-lt"/>
              <a:buAutoNum type="arabicPeriod"/>
            </a:pPr>
            <a:r>
              <a:rPr lang="en-US" sz="2400" b="1" dirty="0"/>
              <a:t>Texting while walking is dangerous</a:t>
            </a:r>
          </a:p>
          <a:p>
            <a:pPr marL="457200" indent="-457200">
              <a:buFont typeface="+mj-lt"/>
              <a:buAutoNum type="arabicPeriod"/>
            </a:pPr>
            <a:r>
              <a:rPr lang="en-US" sz="2400" b="1" dirty="0"/>
              <a:t>EU votes for universal phone charger</a:t>
            </a:r>
          </a:p>
          <a:p>
            <a:pPr marL="457200" indent="-457200">
              <a:buFont typeface="+mj-lt"/>
              <a:buAutoNum type="arabicPeriod"/>
            </a:pPr>
            <a:r>
              <a:rPr lang="en-US" sz="2400" b="1" dirty="0"/>
              <a:t>Google to launch wearable health monitor file</a:t>
            </a:r>
          </a:p>
          <a:p>
            <a:pPr marL="457200" indent="-457200">
              <a:buFont typeface="+mj-lt"/>
              <a:buAutoNum type="arabicPeriod"/>
            </a:pPr>
            <a:r>
              <a:rPr lang="en-US" sz="2400" b="1" dirty="0"/>
              <a:t>People use technology more, sleep less</a:t>
            </a:r>
            <a:endParaRPr lang="th-TH" sz="24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3</a:t>
            </a:fld>
            <a:endParaRPr lang="th-TH"/>
          </a:p>
        </p:txBody>
      </p:sp>
    </p:spTree>
    <p:extLst>
      <p:ext uri="{BB962C8B-B14F-4D97-AF65-F5344CB8AC3E}">
        <p14:creationId xmlns:p14="http://schemas.microsoft.com/office/powerpoint/2010/main" val="1118585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ctrTitle"/>
          </p:nvPr>
        </p:nvSpPr>
        <p:spPr/>
        <p:txBody>
          <a:bodyPr/>
          <a:lstStyle/>
          <a:p>
            <a:r>
              <a:rPr lang="en-US" dirty="0"/>
              <a:t>1. Communication technology meaning </a:t>
            </a:r>
            <a:br>
              <a:rPr lang="en-US" dirty="0"/>
            </a:br>
            <a:r>
              <a:rPr lang="en-US" dirty="0"/>
              <a:t>and principles</a:t>
            </a:r>
            <a:endParaRPr lang="th-TH" dirty="0"/>
          </a:p>
        </p:txBody>
      </p:sp>
      <p:sp>
        <p:nvSpPr>
          <p:cNvPr id="3" name="ชื่อเรื่องรอง 2"/>
          <p:cNvSpPr>
            <a:spLocks noGrp="1"/>
          </p:cNvSpPr>
          <p:nvPr>
            <p:ph type="subTitle" idx="1"/>
          </p:nvPr>
        </p:nvSpPr>
        <p:spPr/>
        <p:txBody>
          <a:bodyPr/>
          <a:lstStyle/>
          <a:p>
            <a:r>
              <a:rPr lang="en-US" dirty="0"/>
              <a:t>http://www.thaiall.com/internet</a:t>
            </a:r>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4</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15098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Technology</a:t>
            </a:r>
            <a:endParaRPr lang="th-TH" dirty="0"/>
          </a:p>
        </p:txBody>
      </p:sp>
      <p:sp>
        <p:nvSpPr>
          <p:cNvPr id="3" name="ตัวแทนเนื้อหา 2"/>
          <p:cNvSpPr>
            <a:spLocks noGrp="1"/>
          </p:cNvSpPr>
          <p:nvPr>
            <p:ph idx="1"/>
          </p:nvPr>
        </p:nvSpPr>
        <p:spPr>
          <a:xfrm>
            <a:off x="5444" y="908720"/>
            <a:ext cx="9138556" cy="5949280"/>
          </a:xfrm>
        </p:spPr>
        <p:txBody>
          <a:bodyPr>
            <a:normAutofit lnSpcReduction="10000"/>
          </a:bodyPr>
          <a:lstStyle/>
          <a:p>
            <a:r>
              <a:rPr lang="en-US" sz="4000" b="1" dirty="0"/>
              <a:t>Technology is the collection of </a:t>
            </a:r>
            <a:r>
              <a:rPr lang="en-US" sz="4000" b="1" dirty="0">
                <a:solidFill>
                  <a:schemeClr val="accent5">
                    <a:lumMod val="50000"/>
                  </a:schemeClr>
                </a:solidFill>
                <a:effectLst>
                  <a:outerShdw blurRad="38100" dist="38100" dir="2700000" algn="tl">
                    <a:srgbClr val="000000">
                      <a:alpha val="43137"/>
                    </a:srgbClr>
                  </a:outerShdw>
                </a:effectLst>
              </a:rPr>
              <a:t>techniques, methods or processes</a:t>
            </a:r>
            <a:r>
              <a:rPr lang="en-US" sz="4000" b="1" dirty="0"/>
              <a:t> used in the production of goods or services or in the accomplishment of objectives, such as scientific investigation. Technology can be the knowledge of techniques, processes, etc. or it can be embedded in machines, computers, devices and factories, which can be operated by individuals without detailed knowledge of the workings of such things.</a:t>
            </a:r>
          </a:p>
          <a:p>
            <a:r>
              <a:rPr lang="en-US" dirty="0"/>
              <a:t>https://</a:t>
            </a:r>
            <a:r>
              <a:rPr lang="en-US" dirty="0" err="1"/>
              <a:t>en.wikipedia.org</a:t>
            </a:r>
            <a:r>
              <a:rPr lang="en-US" dirty="0"/>
              <a:t>/wiki/Technology </a:t>
            </a:r>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5</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4035543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Communication</a:t>
            </a:r>
            <a:endParaRPr lang="th-TH" dirty="0"/>
          </a:p>
        </p:txBody>
      </p:sp>
      <p:sp>
        <p:nvSpPr>
          <p:cNvPr id="3" name="ตัวแทนเนื้อหา 2"/>
          <p:cNvSpPr>
            <a:spLocks noGrp="1"/>
          </p:cNvSpPr>
          <p:nvPr>
            <p:ph idx="1"/>
          </p:nvPr>
        </p:nvSpPr>
        <p:spPr>
          <a:xfrm>
            <a:off x="5444" y="908720"/>
            <a:ext cx="9138556" cy="5949280"/>
          </a:xfrm>
        </p:spPr>
        <p:txBody>
          <a:bodyPr>
            <a:normAutofit fontScale="92500"/>
          </a:bodyPr>
          <a:lstStyle/>
          <a:p>
            <a:r>
              <a:rPr lang="en-US" sz="3500" b="1" dirty="0"/>
              <a:t>Communication is the purposeful activity of information exchange between two or more participants in order to convey or receive the intended meanings through a shared system of signs and semiotic rules. Communication takes place inside and between three main subject categories: </a:t>
            </a:r>
            <a:r>
              <a:rPr lang="en-US" sz="3500" b="1" dirty="0">
                <a:solidFill>
                  <a:schemeClr val="accent5">
                    <a:lumMod val="50000"/>
                  </a:schemeClr>
                </a:solidFill>
                <a:effectLst>
                  <a:outerShdw blurRad="38100" dist="38100" dir="2700000" algn="tl">
                    <a:srgbClr val="000000">
                      <a:alpha val="43137"/>
                    </a:srgbClr>
                  </a:outerShdw>
                </a:effectLst>
              </a:rPr>
              <a:t>human beings, living organisms</a:t>
            </a:r>
            <a:r>
              <a:rPr lang="en-US" sz="3500" b="1" dirty="0">
                <a:effectLst>
                  <a:outerShdw blurRad="38100" dist="38100" dir="2700000" algn="tl">
                    <a:srgbClr val="000000">
                      <a:alpha val="43137"/>
                    </a:srgbClr>
                  </a:outerShdw>
                </a:effectLst>
              </a:rPr>
              <a:t> </a:t>
            </a:r>
            <a:r>
              <a:rPr lang="en-US" sz="3500" b="1" dirty="0"/>
              <a:t>in general and communication-enabled devices (for example sensor networks and control systems). Communication in living organisms (studied in the field of </a:t>
            </a:r>
            <a:r>
              <a:rPr lang="en-US" sz="3500" b="1" dirty="0" err="1"/>
              <a:t>biosemiotics</a:t>
            </a:r>
            <a:r>
              <a:rPr lang="en-US" sz="3500" b="1" dirty="0"/>
              <a:t>) often occurs through </a:t>
            </a:r>
            <a:r>
              <a:rPr lang="en-US" sz="3500" b="1" dirty="0">
                <a:solidFill>
                  <a:schemeClr val="accent5">
                    <a:lumMod val="50000"/>
                  </a:schemeClr>
                </a:solidFill>
                <a:effectLst>
                  <a:outerShdw blurRad="38100" dist="38100" dir="2700000" algn="tl">
                    <a:srgbClr val="000000">
                      <a:alpha val="43137"/>
                    </a:srgbClr>
                  </a:outerShdw>
                </a:effectLst>
              </a:rPr>
              <a:t>visual, auditory, or biochemical means</a:t>
            </a:r>
            <a:r>
              <a:rPr lang="en-US" sz="3500" b="1" dirty="0"/>
              <a:t>. Human communication is unique for its extensive use of language.</a:t>
            </a:r>
          </a:p>
          <a:p>
            <a:r>
              <a:rPr lang="en-US" dirty="0"/>
              <a:t>https://</a:t>
            </a:r>
            <a:r>
              <a:rPr lang="en-US" dirty="0" err="1"/>
              <a:t>en.wikipedia.org</a:t>
            </a:r>
            <a:r>
              <a:rPr lang="en-US" dirty="0"/>
              <a:t>/wiki/Communication</a:t>
            </a:r>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6</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618818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องค์ประกอบของระบบการสื่อสาร </a:t>
            </a:r>
          </a:p>
        </p:txBody>
      </p:sp>
      <p:sp>
        <p:nvSpPr>
          <p:cNvPr id="3" name="ตัวแทนเนื้อหา 2"/>
          <p:cNvSpPr>
            <a:spLocks noGrp="1"/>
          </p:cNvSpPr>
          <p:nvPr>
            <p:ph idx="1"/>
          </p:nvPr>
        </p:nvSpPr>
        <p:spPr>
          <a:xfrm>
            <a:off x="5444" y="908720"/>
            <a:ext cx="9138556" cy="5616624"/>
          </a:xfrm>
        </p:spPr>
        <p:txBody>
          <a:bodyPr>
            <a:normAutofit/>
          </a:bodyPr>
          <a:lstStyle/>
          <a:p>
            <a:pPr marL="0" indent="0" algn="ctr">
              <a:buNone/>
            </a:pPr>
            <a:r>
              <a:rPr lang="th-TH" dirty="0"/>
              <a:t>(</a:t>
            </a:r>
            <a:r>
              <a:rPr lang="en-US" dirty="0"/>
              <a:t>Component of Communication System)</a:t>
            </a:r>
          </a:p>
          <a:p>
            <a:pPr marL="800100" lvl="2" indent="0">
              <a:buNone/>
            </a:pPr>
            <a:r>
              <a:rPr lang="en-US" sz="4400" b="1" dirty="0"/>
              <a:t>1. Message or Data</a:t>
            </a:r>
          </a:p>
          <a:p>
            <a:pPr marL="800100" lvl="2" indent="0">
              <a:buNone/>
            </a:pPr>
            <a:r>
              <a:rPr lang="en-US" sz="4400" b="1" dirty="0"/>
              <a:t>2. Sender</a:t>
            </a:r>
          </a:p>
          <a:p>
            <a:pPr marL="800100" lvl="2" indent="0">
              <a:buNone/>
            </a:pPr>
            <a:r>
              <a:rPr lang="en-US" sz="4400" b="1" dirty="0"/>
              <a:t>3. Receiver</a:t>
            </a:r>
          </a:p>
          <a:p>
            <a:pPr marL="800100" lvl="2" indent="0">
              <a:buNone/>
            </a:pPr>
            <a:r>
              <a:rPr lang="en-US" sz="4400" b="1" dirty="0"/>
              <a:t>4. Medium</a:t>
            </a:r>
          </a:p>
          <a:p>
            <a:pPr marL="800100" lvl="2" indent="0">
              <a:buNone/>
            </a:pPr>
            <a:r>
              <a:rPr lang="en-US" sz="4400" b="1" dirty="0"/>
              <a:t>5. Protocol </a:t>
            </a:r>
            <a:endParaRPr lang="th-TH" sz="44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7</a:t>
            </a:fld>
            <a:endParaRPr lang="th-TH"/>
          </a:p>
        </p:txBody>
      </p:sp>
      <p:sp>
        <p:nvSpPr>
          <p:cNvPr id="5" name="ตัวแทนท้ายกระดาษ 4"/>
          <p:cNvSpPr>
            <a:spLocks noGrp="1"/>
          </p:cNvSpPr>
          <p:nvPr>
            <p:ph type="ftr" sz="quarter" idx="11"/>
          </p:nvPr>
        </p:nvSpPr>
        <p:spPr/>
        <p:txBody>
          <a:bodyPr/>
          <a:lstStyle/>
          <a:p>
            <a:endParaRPr lang="th-TH"/>
          </a:p>
        </p:txBody>
      </p:sp>
      <p:pic>
        <p:nvPicPr>
          <p:cNvPr id="6" name="รูปภาพ 5"/>
          <p:cNvPicPr>
            <a:picLocks noChangeAspect="1"/>
          </p:cNvPicPr>
          <p:nvPr/>
        </p:nvPicPr>
        <p:blipFill>
          <a:blip r:embed="rId3"/>
          <a:stretch>
            <a:fillRect/>
          </a:stretch>
        </p:blipFill>
        <p:spPr>
          <a:xfrm>
            <a:off x="4716016" y="2189595"/>
            <a:ext cx="3921224" cy="3685950"/>
          </a:xfrm>
          <a:prstGeom prst="rect">
            <a:avLst/>
          </a:prstGeom>
        </p:spPr>
      </p:pic>
      <p:sp>
        <p:nvSpPr>
          <p:cNvPr id="7" name="สี่เหลี่ยมผืนผ้า 6"/>
          <p:cNvSpPr/>
          <p:nvPr/>
        </p:nvSpPr>
        <p:spPr>
          <a:xfrm>
            <a:off x="1835696" y="5975553"/>
            <a:ext cx="6984776" cy="646331"/>
          </a:xfrm>
          <a:prstGeom prst="rect">
            <a:avLst/>
          </a:prstGeom>
        </p:spPr>
        <p:txBody>
          <a:bodyPr wrap="square">
            <a:spAutoFit/>
          </a:bodyPr>
          <a:lstStyle/>
          <a:p>
            <a:pPr algn="r"/>
            <a:r>
              <a:rPr lang="th-TH" sz="1800" dirty="0">
                <a:latin typeface="TH SarabunPSK" panose="020B0500040200020003" pitchFamily="34" charset="-34"/>
                <a:cs typeface="TH SarabunPSK" panose="020B0500040200020003" pitchFamily="34" charset="-34"/>
              </a:rPr>
              <a:t>รางวัลรองชนะเลิศอันดับ 2 จากการประกวดคลิป</a:t>
            </a:r>
            <a:r>
              <a:rPr lang="th-TH" sz="1800" dirty="0" err="1">
                <a:latin typeface="TH SarabunPSK" panose="020B0500040200020003" pitchFamily="34" charset="-34"/>
                <a:cs typeface="TH SarabunPSK" panose="020B0500040200020003" pitchFamily="34" charset="-34"/>
              </a:rPr>
              <a:t>วิดิ</a:t>
            </a:r>
            <a:r>
              <a:rPr lang="th-TH" sz="1800" dirty="0">
                <a:latin typeface="TH SarabunPSK" panose="020B0500040200020003" pitchFamily="34" charset="-34"/>
                <a:cs typeface="TH SarabunPSK" panose="020B0500040200020003" pitchFamily="34" charset="-34"/>
              </a:rPr>
              <a:t>โอ หัวข้อ มารักอ่านกันเถอะ</a:t>
            </a:r>
          </a:p>
          <a:p>
            <a:pPr algn="r"/>
            <a:r>
              <a:rPr lang="th-TH" sz="1800" dirty="0">
                <a:latin typeface="TH SarabunPSK" panose="020B0500040200020003" pitchFamily="34" charset="-34"/>
                <a:cs typeface="TH SarabunPSK" panose="020B0500040200020003" pitchFamily="34" charset="-34"/>
              </a:rPr>
              <a:t>https://www.facebook.com/permalink.php?story_fbid=175347512878703&amp;id=100012103666604</a:t>
            </a:r>
          </a:p>
        </p:txBody>
      </p:sp>
    </p:spTree>
    <p:extLst>
      <p:ext uri="{BB962C8B-B14F-4D97-AF65-F5344CB8AC3E}">
        <p14:creationId xmlns:p14="http://schemas.microsoft.com/office/powerpoint/2010/main" val="2633015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rmAutofit/>
          </a:bodyPr>
          <a:lstStyle/>
          <a:p>
            <a:r>
              <a:rPr lang="th-TH" dirty="0"/>
              <a:t>ประเภทของสัญญาณ (</a:t>
            </a:r>
            <a:r>
              <a:rPr lang="en-US" dirty="0"/>
              <a:t>Signal Types)</a:t>
            </a:r>
            <a:endParaRPr lang="th-TH" dirty="0"/>
          </a:p>
        </p:txBody>
      </p:sp>
      <p:sp>
        <p:nvSpPr>
          <p:cNvPr id="3" name="ตัวแทนเนื้อหา 2"/>
          <p:cNvSpPr>
            <a:spLocks noGrp="1"/>
          </p:cNvSpPr>
          <p:nvPr>
            <p:ph idx="1"/>
          </p:nvPr>
        </p:nvSpPr>
        <p:spPr/>
        <p:txBody>
          <a:bodyPr/>
          <a:lstStyle/>
          <a:p>
            <a:pPr marL="800100" lvl="2" indent="0">
              <a:buNone/>
            </a:pPr>
            <a:r>
              <a:rPr lang="en-US" sz="4000" b="1" dirty="0"/>
              <a:t>1. Analog Signal</a:t>
            </a:r>
          </a:p>
          <a:p>
            <a:pPr marL="800100" lvl="2" indent="0">
              <a:buNone/>
            </a:pPr>
            <a:r>
              <a:rPr lang="en-US" sz="4000" b="1" dirty="0"/>
              <a:t>2. Digital Signal </a:t>
            </a:r>
            <a:endParaRPr lang="th-TH" sz="40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8</a:t>
            </a:fld>
            <a:endParaRPr lang="th-TH"/>
          </a:p>
        </p:txBody>
      </p:sp>
      <p:sp>
        <p:nvSpPr>
          <p:cNvPr id="5" name="ตัวแทนท้ายกระดาษ 4"/>
          <p:cNvSpPr>
            <a:spLocks noGrp="1"/>
          </p:cNvSpPr>
          <p:nvPr>
            <p:ph type="ftr" sz="quarter" idx="11"/>
          </p:nvPr>
        </p:nvSpPr>
        <p:spPr/>
        <p:txBody>
          <a:bodyPr/>
          <a:lstStyle/>
          <a:p>
            <a:endParaRPr lang="th-TH"/>
          </a:p>
        </p:txBody>
      </p:sp>
      <p:pic>
        <p:nvPicPr>
          <p:cNvPr id="2050" name="Picture 2" descr="http://blog.dubspot.com/files/2011/11/analogdigita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589880"/>
            <a:ext cx="4762500" cy="2876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558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สื่อรับส่งข้อมูล </a:t>
            </a:r>
          </a:p>
        </p:txBody>
      </p:sp>
      <p:sp>
        <p:nvSpPr>
          <p:cNvPr id="3" name="ตัวแทนเนื้อหา 2"/>
          <p:cNvSpPr>
            <a:spLocks noGrp="1"/>
          </p:cNvSpPr>
          <p:nvPr>
            <p:ph idx="1"/>
          </p:nvPr>
        </p:nvSpPr>
        <p:spPr>
          <a:xfrm>
            <a:off x="5444" y="908720"/>
            <a:ext cx="9138556" cy="5616624"/>
          </a:xfrm>
        </p:spPr>
        <p:txBody>
          <a:bodyPr>
            <a:normAutofit/>
          </a:bodyPr>
          <a:lstStyle/>
          <a:p>
            <a:pPr marL="0" indent="0" algn="ctr">
              <a:buNone/>
            </a:pPr>
            <a:r>
              <a:rPr lang="th-TH" dirty="0"/>
              <a:t>(</a:t>
            </a:r>
            <a:r>
              <a:rPr lang="en-US" dirty="0"/>
              <a:t>Transmission Media)</a:t>
            </a:r>
          </a:p>
          <a:p>
            <a:pPr marL="800100" lvl="2" indent="0">
              <a:buNone/>
            </a:pPr>
            <a:r>
              <a:rPr lang="en-US" sz="3500" b="1" dirty="0"/>
              <a:t>1. Unshielded Twisted-Pair : UTP</a:t>
            </a:r>
          </a:p>
          <a:p>
            <a:pPr marL="800100" lvl="2" indent="0">
              <a:buNone/>
            </a:pPr>
            <a:r>
              <a:rPr lang="en-US" sz="3500" b="1" dirty="0"/>
              <a:t>2. Coaxial Cable</a:t>
            </a:r>
          </a:p>
          <a:p>
            <a:pPr marL="800100" lvl="2" indent="0">
              <a:buNone/>
            </a:pPr>
            <a:r>
              <a:rPr lang="en-US" sz="3500" b="1" dirty="0"/>
              <a:t>3. Fiber Optic Cable</a:t>
            </a:r>
          </a:p>
          <a:p>
            <a:pPr marL="800100" lvl="2" indent="0">
              <a:buNone/>
            </a:pPr>
            <a:r>
              <a:rPr lang="en-US" sz="3500" b="1" dirty="0"/>
              <a:t>4. Satellite</a:t>
            </a:r>
          </a:p>
          <a:p>
            <a:pPr marL="800100" lvl="2" indent="0">
              <a:buNone/>
            </a:pPr>
            <a:r>
              <a:rPr lang="en-US" sz="3500" b="1" dirty="0"/>
              <a:t>5. Infrared</a:t>
            </a:r>
          </a:p>
          <a:p>
            <a:pPr marL="800100" lvl="2" indent="0">
              <a:buNone/>
            </a:pPr>
            <a:r>
              <a:rPr lang="en-US" sz="3500" b="1" dirty="0"/>
              <a:t>6. Radio Wave</a:t>
            </a:r>
          </a:p>
          <a:p>
            <a:pPr marL="800100" lvl="2" indent="0">
              <a:buNone/>
            </a:pPr>
            <a:r>
              <a:rPr lang="en-US" sz="3500" b="1" dirty="0"/>
              <a:t>7. Microwave</a:t>
            </a:r>
            <a:endParaRPr lang="th-TH" sz="35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9</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1112497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วิธีการส่งข้อมูล</a:t>
            </a:r>
          </a:p>
        </p:txBody>
      </p:sp>
      <p:sp>
        <p:nvSpPr>
          <p:cNvPr id="3" name="ตัวแทนเนื้อหา 2"/>
          <p:cNvSpPr>
            <a:spLocks noGrp="1"/>
          </p:cNvSpPr>
          <p:nvPr>
            <p:ph idx="1"/>
          </p:nvPr>
        </p:nvSpPr>
        <p:spPr/>
        <p:txBody>
          <a:bodyPr/>
          <a:lstStyle/>
          <a:p>
            <a:pPr marL="0" indent="0" algn="ctr">
              <a:buNone/>
            </a:pPr>
            <a:r>
              <a:rPr lang="th-TH" dirty="0"/>
              <a:t>(</a:t>
            </a:r>
            <a:r>
              <a:rPr lang="en-US" dirty="0"/>
              <a:t>Transmission Method)</a:t>
            </a:r>
          </a:p>
          <a:p>
            <a:pPr marL="800100" lvl="2" indent="0">
              <a:buNone/>
            </a:pPr>
            <a:r>
              <a:rPr lang="en-US" sz="4000" b="1" dirty="0"/>
              <a:t>1. Parallel Transmission </a:t>
            </a:r>
          </a:p>
          <a:p>
            <a:pPr marL="800100" lvl="2" indent="0">
              <a:buNone/>
            </a:pPr>
            <a:r>
              <a:rPr lang="en-US" sz="4000" b="1" dirty="0"/>
              <a:t>2. Serial Transmission</a:t>
            </a:r>
            <a:endParaRPr lang="th-TH" sz="40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10</a:t>
            </a:fld>
            <a:endParaRPr lang="th-TH"/>
          </a:p>
        </p:txBody>
      </p:sp>
      <p:sp>
        <p:nvSpPr>
          <p:cNvPr id="5" name="ตัวแทนท้ายกระดาษ 4"/>
          <p:cNvSpPr>
            <a:spLocks noGrp="1"/>
          </p:cNvSpPr>
          <p:nvPr>
            <p:ph type="ftr" sz="quarter" idx="11"/>
          </p:nvPr>
        </p:nvSpPr>
        <p:spPr/>
        <p:txBody>
          <a:bodyPr/>
          <a:lstStyle/>
          <a:p>
            <a:endParaRPr lang="th-TH"/>
          </a:p>
        </p:txBody>
      </p:sp>
      <p:pic>
        <p:nvPicPr>
          <p:cNvPr id="1026" name="Picture 2" descr="http://www.il.mahidol.ac.th/e-media/computer/network/images/serialtra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520231"/>
            <a:ext cx="4456952" cy="2823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660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ทิศทางการส่งข้อมูล</a:t>
            </a:r>
          </a:p>
        </p:txBody>
      </p:sp>
      <p:sp>
        <p:nvSpPr>
          <p:cNvPr id="3" name="ตัวแทนเนื้อหา 2"/>
          <p:cNvSpPr>
            <a:spLocks noGrp="1"/>
          </p:cNvSpPr>
          <p:nvPr>
            <p:ph idx="1"/>
          </p:nvPr>
        </p:nvSpPr>
        <p:spPr/>
        <p:txBody>
          <a:bodyPr/>
          <a:lstStyle/>
          <a:p>
            <a:pPr marL="0" indent="0" algn="ctr">
              <a:buNone/>
            </a:pPr>
            <a:r>
              <a:rPr lang="th-TH" dirty="0"/>
              <a:t> (</a:t>
            </a:r>
            <a:r>
              <a:rPr lang="en-US" dirty="0"/>
              <a:t>Transmission Direction)</a:t>
            </a:r>
          </a:p>
          <a:p>
            <a:pPr marL="914400" lvl="2" indent="0">
              <a:buNone/>
            </a:pPr>
            <a:r>
              <a:rPr lang="en-US" sz="4000" b="1" dirty="0"/>
              <a:t>1. Simplex </a:t>
            </a:r>
          </a:p>
          <a:p>
            <a:pPr marL="914400" lvl="2" indent="0">
              <a:buNone/>
            </a:pPr>
            <a:r>
              <a:rPr lang="en-US" sz="4000" b="1" dirty="0"/>
              <a:t>2. Half-Duplex </a:t>
            </a:r>
          </a:p>
          <a:p>
            <a:pPr marL="914400" lvl="2" indent="0">
              <a:buNone/>
            </a:pPr>
            <a:r>
              <a:rPr lang="en-US" sz="4000" b="1" dirty="0"/>
              <a:t>3. Full-Duplex </a:t>
            </a:r>
            <a:endParaRPr lang="th-TH" sz="40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11</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986143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เครื่องมือในการสื่อสาร</a:t>
            </a:r>
          </a:p>
        </p:txBody>
      </p:sp>
      <p:sp>
        <p:nvSpPr>
          <p:cNvPr id="3" name="ตัวแทนเนื้อหา 2"/>
          <p:cNvSpPr>
            <a:spLocks noGrp="1"/>
          </p:cNvSpPr>
          <p:nvPr>
            <p:ph idx="1"/>
          </p:nvPr>
        </p:nvSpPr>
        <p:spPr>
          <a:xfrm>
            <a:off x="5444" y="908720"/>
            <a:ext cx="9138556" cy="5544616"/>
          </a:xfrm>
        </p:spPr>
        <p:txBody>
          <a:bodyPr>
            <a:normAutofit/>
          </a:bodyPr>
          <a:lstStyle/>
          <a:p>
            <a:pPr marL="0" indent="0" algn="ctr">
              <a:buNone/>
            </a:pPr>
            <a:r>
              <a:rPr lang="th-TH" dirty="0"/>
              <a:t> (</a:t>
            </a:r>
            <a:r>
              <a:rPr lang="en-US" dirty="0"/>
              <a:t>Communication Tools) </a:t>
            </a:r>
            <a:br>
              <a:rPr lang="th-TH" dirty="0"/>
            </a:br>
            <a:r>
              <a:rPr lang="th-TH" dirty="0"/>
              <a:t>จำแนกตามทิศทางการส่งข้อมูล </a:t>
            </a:r>
            <a:r>
              <a:rPr lang="en-US" dirty="0"/>
              <a:t>(1/3)</a:t>
            </a:r>
            <a:endParaRPr lang="th-TH" dirty="0"/>
          </a:p>
          <a:p>
            <a:pPr marL="857250" lvl="2" indent="0">
              <a:buNone/>
            </a:pPr>
            <a:r>
              <a:rPr lang="th-TH" sz="3200" b="1" dirty="0"/>
              <a:t>1. </a:t>
            </a:r>
            <a:r>
              <a:rPr lang="en-US" sz="3200" b="1" dirty="0"/>
              <a:t>Simplex</a:t>
            </a:r>
          </a:p>
          <a:p>
            <a:pPr marL="857250" lvl="2" indent="0">
              <a:buNone/>
            </a:pPr>
            <a:r>
              <a:rPr lang="en-US" sz="3200" b="1" dirty="0"/>
              <a:t>- Projector (</a:t>
            </a:r>
            <a:r>
              <a:rPr lang="th-TH" sz="3200" b="1" dirty="0"/>
              <a:t>เครื่องฉายภาพข้ามศีรษะ)</a:t>
            </a:r>
          </a:p>
          <a:p>
            <a:pPr marL="857250" lvl="2" indent="0">
              <a:buNone/>
            </a:pPr>
            <a:r>
              <a:rPr lang="th-TH" sz="3200" b="1" dirty="0"/>
              <a:t>- </a:t>
            </a:r>
            <a:r>
              <a:rPr lang="en-US" sz="3200" b="1" dirty="0"/>
              <a:t>Visualization (</a:t>
            </a:r>
            <a:r>
              <a:rPr lang="th-TH" sz="3200" b="1" dirty="0"/>
              <a:t>เครื่องฉายภาพสามมิติ)</a:t>
            </a:r>
          </a:p>
          <a:p>
            <a:pPr marL="857250" lvl="2" indent="0">
              <a:buNone/>
            </a:pPr>
            <a:r>
              <a:rPr lang="th-TH" sz="3200" b="1" dirty="0"/>
              <a:t>- </a:t>
            </a:r>
            <a:r>
              <a:rPr lang="en-US" sz="3200" b="1" dirty="0"/>
              <a:t>Microphone (</a:t>
            </a:r>
            <a:r>
              <a:rPr lang="th-TH" sz="3200" b="1" dirty="0"/>
              <a:t>ไมโครโฟน)</a:t>
            </a:r>
          </a:p>
          <a:p>
            <a:pPr marL="857250" lvl="2" indent="0">
              <a:buNone/>
            </a:pPr>
            <a:r>
              <a:rPr lang="th-TH" sz="3200" b="1" dirty="0"/>
              <a:t>- </a:t>
            </a:r>
            <a:r>
              <a:rPr lang="en-US" sz="3200" b="1" dirty="0"/>
              <a:t>Mouse (</a:t>
            </a:r>
            <a:r>
              <a:rPr lang="th-TH" sz="3200" b="1" dirty="0"/>
              <a:t>เมาส์) หรือ </a:t>
            </a:r>
            <a:r>
              <a:rPr lang="en-US" sz="3200" b="1" dirty="0"/>
              <a:t>Keyboard (</a:t>
            </a:r>
            <a:r>
              <a:rPr lang="th-TH" sz="3200" b="1" dirty="0"/>
              <a:t>แป้นพิมพ์) หรือ </a:t>
            </a:r>
            <a:r>
              <a:rPr lang="en-US" sz="3200" b="1" dirty="0"/>
              <a:t>Monitor (</a:t>
            </a:r>
            <a:r>
              <a:rPr lang="th-TH" sz="3200" b="1" dirty="0"/>
              <a:t>จอภาพ)</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12</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64051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เครื่องมือในการสื่อสาร</a:t>
            </a:r>
          </a:p>
        </p:txBody>
      </p:sp>
      <p:sp>
        <p:nvSpPr>
          <p:cNvPr id="3" name="ตัวแทนเนื้อหา 2"/>
          <p:cNvSpPr>
            <a:spLocks noGrp="1"/>
          </p:cNvSpPr>
          <p:nvPr>
            <p:ph idx="1"/>
          </p:nvPr>
        </p:nvSpPr>
        <p:spPr>
          <a:xfrm>
            <a:off x="5444" y="908720"/>
            <a:ext cx="9138556" cy="5544616"/>
          </a:xfrm>
        </p:spPr>
        <p:txBody>
          <a:bodyPr>
            <a:normAutofit/>
          </a:bodyPr>
          <a:lstStyle/>
          <a:p>
            <a:pPr marL="0" indent="0" algn="ctr">
              <a:buNone/>
            </a:pPr>
            <a:r>
              <a:rPr lang="th-TH" dirty="0"/>
              <a:t>(</a:t>
            </a:r>
            <a:r>
              <a:rPr lang="en-US" dirty="0"/>
              <a:t>Communication Tools) </a:t>
            </a:r>
            <a:br>
              <a:rPr lang="th-TH" dirty="0"/>
            </a:br>
            <a:r>
              <a:rPr lang="th-TH" dirty="0"/>
              <a:t>จำแนกตามทิศทางการส่งข้อมูล </a:t>
            </a:r>
            <a:r>
              <a:rPr lang="en-US" dirty="0"/>
              <a:t>(2/3)</a:t>
            </a:r>
            <a:endParaRPr lang="th-TH" dirty="0"/>
          </a:p>
          <a:p>
            <a:pPr marL="914400" lvl="2" indent="0">
              <a:buNone/>
            </a:pPr>
            <a:r>
              <a:rPr lang="th-TH" sz="3200" b="1" dirty="0"/>
              <a:t>2. </a:t>
            </a:r>
            <a:r>
              <a:rPr lang="en-US" sz="3200" b="1" dirty="0"/>
              <a:t>Half-Duplex</a:t>
            </a:r>
          </a:p>
          <a:p>
            <a:pPr marL="914400" lvl="2" indent="0">
              <a:buNone/>
            </a:pPr>
            <a:r>
              <a:rPr lang="en-US" sz="3200" b="1" dirty="0"/>
              <a:t>- Blog </a:t>
            </a:r>
            <a:r>
              <a:rPr lang="th-TH" sz="3200" b="1" dirty="0"/>
              <a:t>หรือ </a:t>
            </a:r>
            <a:r>
              <a:rPr lang="en-US" sz="3200" b="1" dirty="0"/>
              <a:t>Weblog (</a:t>
            </a:r>
            <a:r>
              <a:rPr lang="th-TH" sz="3200" b="1" dirty="0"/>
              <a:t>บล็อก) </a:t>
            </a:r>
            <a:br>
              <a:rPr lang="th-TH" sz="3200" b="1" dirty="0"/>
            </a:br>
            <a:r>
              <a:rPr lang="th-TH" sz="3200" b="1" dirty="0"/>
              <a:t>เช่น </a:t>
            </a:r>
            <a:r>
              <a:rPr lang="en-US" sz="3200" b="1" dirty="0" err="1"/>
              <a:t>blogger.com</a:t>
            </a:r>
            <a:r>
              <a:rPr lang="en-US" sz="3200" b="1" dirty="0"/>
              <a:t> </a:t>
            </a:r>
            <a:r>
              <a:rPr lang="en-US" sz="3200" b="1" dirty="0" err="1"/>
              <a:t>l3nr.org</a:t>
            </a:r>
            <a:r>
              <a:rPr lang="en-US" sz="3200" b="1" dirty="0"/>
              <a:t>, </a:t>
            </a:r>
            <a:r>
              <a:rPr lang="en-US" sz="3200" b="1" dirty="0" err="1"/>
              <a:t>thumbsup.in.th</a:t>
            </a:r>
            <a:endParaRPr lang="en-US" sz="3200" b="1" dirty="0"/>
          </a:p>
          <a:p>
            <a:pPr marL="914400" lvl="2" indent="0">
              <a:buNone/>
            </a:pPr>
            <a:r>
              <a:rPr lang="en-US" sz="3200" b="1" dirty="0"/>
              <a:t>- </a:t>
            </a:r>
            <a:r>
              <a:rPr lang="en-US" sz="3200" b="1" dirty="0" err="1"/>
              <a:t>Webboard</a:t>
            </a:r>
            <a:r>
              <a:rPr lang="en-US" sz="3200" b="1" dirty="0"/>
              <a:t> (</a:t>
            </a:r>
            <a:r>
              <a:rPr lang="th-TH" sz="3200" b="1" dirty="0"/>
              <a:t>กระดานเสวนา) เช่น </a:t>
            </a:r>
            <a:r>
              <a:rPr lang="en-US" sz="3200" b="1" dirty="0" err="1"/>
              <a:t>pantip.com</a:t>
            </a:r>
            <a:endParaRPr lang="en-US" sz="3200" b="1" dirty="0"/>
          </a:p>
          <a:p>
            <a:pPr marL="914400" lvl="2" indent="0">
              <a:buNone/>
            </a:pPr>
            <a:r>
              <a:rPr lang="en-US" sz="3200" b="1" dirty="0"/>
              <a:t>- Chat (</a:t>
            </a:r>
            <a:r>
              <a:rPr lang="th-TH" sz="3200" b="1" dirty="0" err="1"/>
              <a:t>แชท</a:t>
            </a:r>
            <a:r>
              <a:rPr lang="th-TH" sz="3200" b="1" dirty="0"/>
              <a:t>) เช่น </a:t>
            </a:r>
            <a:r>
              <a:rPr lang="en-US" sz="3200" b="1" dirty="0"/>
              <a:t>messenger</a:t>
            </a:r>
          </a:p>
          <a:p>
            <a:pPr marL="914400" lvl="2" indent="0">
              <a:buNone/>
            </a:pPr>
            <a:r>
              <a:rPr lang="en-US" sz="3200" b="1" dirty="0"/>
              <a:t>- Walkie-Talkie (</a:t>
            </a:r>
            <a:r>
              <a:rPr lang="th-TH" sz="3200" b="1" dirty="0"/>
              <a:t>วิทยุสื่อสาร)</a:t>
            </a:r>
          </a:p>
          <a:p>
            <a:pPr marL="914400" lvl="2" indent="0">
              <a:buNone/>
            </a:pPr>
            <a:r>
              <a:rPr lang="th-TH" sz="3200" b="1" dirty="0"/>
              <a:t>- </a:t>
            </a:r>
            <a:r>
              <a:rPr lang="en-US" sz="3200" b="1" dirty="0"/>
              <a:t>Social Media (</a:t>
            </a:r>
            <a:r>
              <a:rPr lang="th-TH" sz="3200" b="1" dirty="0"/>
              <a:t>สื่อสังคม เช่น </a:t>
            </a:r>
            <a:r>
              <a:rPr lang="en-US" sz="3200" b="1" dirty="0" err="1"/>
              <a:t>facebook.com</a:t>
            </a:r>
            <a:r>
              <a:rPr lang="en-US" sz="3200" b="1" dirty="0"/>
              <a:t> </a:t>
            </a:r>
            <a:r>
              <a:rPr lang="th-TH" sz="3200" b="1" dirty="0"/>
              <a:t>หรือ </a:t>
            </a:r>
            <a:r>
              <a:rPr lang="en-US" sz="3200" b="1" dirty="0" err="1"/>
              <a:t>youtube.com</a:t>
            </a:r>
            <a:r>
              <a:rPr lang="en-US" sz="3200" b="1" dirty="0"/>
              <a:t>)</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13</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76427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เครื่องมือในการสื่อสาร</a:t>
            </a:r>
          </a:p>
        </p:txBody>
      </p:sp>
      <p:sp>
        <p:nvSpPr>
          <p:cNvPr id="3" name="ตัวแทนเนื้อหา 2"/>
          <p:cNvSpPr>
            <a:spLocks noGrp="1"/>
          </p:cNvSpPr>
          <p:nvPr>
            <p:ph idx="1"/>
          </p:nvPr>
        </p:nvSpPr>
        <p:spPr>
          <a:xfrm>
            <a:off x="5444" y="908720"/>
            <a:ext cx="9138556" cy="5544616"/>
          </a:xfrm>
        </p:spPr>
        <p:txBody>
          <a:bodyPr>
            <a:normAutofit lnSpcReduction="10000"/>
          </a:bodyPr>
          <a:lstStyle/>
          <a:p>
            <a:pPr marL="0" indent="0" algn="ctr">
              <a:buNone/>
            </a:pPr>
            <a:r>
              <a:rPr lang="th-TH" dirty="0"/>
              <a:t>(</a:t>
            </a:r>
            <a:r>
              <a:rPr lang="en-US" dirty="0"/>
              <a:t>Communication Tools) </a:t>
            </a:r>
            <a:br>
              <a:rPr lang="th-TH" dirty="0"/>
            </a:br>
            <a:r>
              <a:rPr lang="th-TH" dirty="0"/>
              <a:t>จำแนกตามทิศทางการส่งข้อมูล </a:t>
            </a:r>
            <a:r>
              <a:rPr lang="en-US" dirty="0"/>
              <a:t>(3/3)</a:t>
            </a:r>
            <a:endParaRPr lang="th-TH" dirty="0"/>
          </a:p>
          <a:p>
            <a:pPr marL="914400" lvl="2" indent="0">
              <a:buNone/>
            </a:pPr>
            <a:r>
              <a:rPr lang="en-US" sz="3200" b="1" dirty="0"/>
              <a:t>3. Full-Duplex</a:t>
            </a:r>
          </a:p>
          <a:p>
            <a:pPr marL="914400" lvl="2" indent="0">
              <a:buNone/>
            </a:pPr>
            <a:r>
              <a:rPr lang="en-US" sz="3200" b="1" dirty="0"/>
              <a:t>- Phone (</a:t>
            </a:r>
            <a:r>
              <a:rPr lang="th-TH" sz="3200" b="1" dirty="0"/>
              <a:t>โทรศัพท์พื้นฐาน)</a:t>
            </a:r>
          </a:p>
          <a:p>
            <a:pPr marL="914400" lvl="2" indent="0">
              <a:buNone/>
            </a:pPr>
            <a:r>
              <a:rPr lang="th-TH" sz="3200" b="1" dirty="0"/>
              <a:t>- </a:t>
            </a:r>
            <a:r>
              <a:rPr lang="en-US" sz="3200" b="1" dirty="0"/>
              <a:t>Smartphone (</a:t>
            </a:r>
            <a:r>
              <a:rPr lang="th-TH" sz="3200" b="1" dirty="0" err="1"/>
              <a:t>สมาร์ทโฟน</a:t>
            </a:r>
            <a:r>
              <a:rPr lang="th-TH" sz="3200" b="1" dirty="0"/>
              <a:t>) หรือ </a:t>
            </a:r>
            <a:r>
              <a:rPr lang="en-US" sz="3200" b="1" dirty="0" err="1"/>
              <a:t>TabletPC</a:t>
            </a:r>
            <a:r>
              <a:rPr lang="en-US" sz="3200" b="1" dirty="0"/>
              <a:t> (</a:t>
            </a:r>
            <a:r>
              <a:rPr lang="th-TH" sz="3200" b="1" dirty="0" err="1"/>
              <a:t>แท็บเล็ต</a:t>
            </a:r>
            <a:r>
              <a:rPr lang="th-TH" sz="3200" b="1" dirty="0"/>
              <a:t>)</a:t>
            </a:r>
          </a:p>
          <a:p>
            <a:pPr marL="914400" lvl="2" indent="0">
              <a:buNone/>
            </a:pPr>
            <a:r>
              <a:rPr lang="th-TH" sz="3200" b="1" dirty="0"/>
              <a:t>- </a:t>
            </a:r>
            <a:r>
              <a:rPr lang="en-US" sz="3200" b="1" dirty="0"/>
              <a:t>Computer : Notebook, Desktop (</a:t>
            </a:r>
            <a:r>
              <a:rPr lang="th-TH" sz="3200" b="1" dirty="0"/>
              <a:t>เครื่องคอมพิวเตอร์)</a:t>
            </a:r>
          </a:p>
          <a:p>
            <a:pPr marL="914400" lvl="2" indent="0">
              <a:buNone/>
            </a:pPr>
            <a:r>
              <a:rPr lang="th-TH" sz="3200" b="1" dirty="0"/>
              <a:t>- </a:t>
            </a:r>
            <a:r>
              <a:rPr lang="en-US" sz="3200" b="1" dirty="0"/>
              <a:t>Google Glasses (</a:t>
            </a:r>
            <a:r>
              <a:rPr lang="th-TH" sz="3200" b="1" dirty="0"/>
              <a:t>แว่นตากู</a:t>
            </a:r>
            <a:r>
              <a:rPr lang="th-TH" sz="3200" b="1" dirty="0" err="1"/>
              <a:t>เกิ้ล</a:t>
            </a:r>
            <a:r>
              <a:rPr lang="th-TH" sz="3200" b="1" dirty="0"/>
              <a:t>) + </a:t>
            </a:r>
            <a:r>
              <a:rPr lang="en-US" sz="3200" b="1" dirty="0"/>
              <a:t>joke</a:t>
            </a:r>
          </a:p>
          <a:p>
            <a:pPr marL="914400" lvl="2" indent="0">
              <a:buNone/>
            </a:pPr>
            <a:r>
              <a:rPr lang="en-US" sz="3200" b="1" dirty="0"/>
              <a:t>- </a:t>
            </a:r>
            <a:r>
              <a:rPr lang="en-US" sz="3200" b="1" dirty="0" err="1"/>
              <a:t>Cicret</a:t>
            </a:r>
            <a:r>
              <a:rPr lang="en-US" sz="3200" b="1" dirty="0"/>
              <a:t> Bracelet (</a:t>
            </a:r>
            <a:r>
              <a:rPr lang="th-TH" sz="3200" b="1" dirty="0"/>
              <a:t>สายลัดข้อมือไฮเทค)</a:t>
            </a:r>
          </a:p>
          <a:p>
            <a:pPr marL="914400" lvl="2" indent="0">
              <a:buNone/>
            </a:pPr>
            <a:r>
              <a:rPr lang="th-TH" sz="3200" b="1" dirty="0"/>
              <a:t>- </a:t>
            </a:r>
            <a:r>
              <a:rPr lang="en-US" sz="3200" b="1" dirty="0"/>
              <a:t>Microsoft </a:t>
            </a:r>
            <a:r>
              <a:rPr lang="en-US" sz="3200" b="1" dirty="0" err="1"/>
              <a:t>Hololens</a:t>
            </a:r>
            <a:r>
              <a:rPr lang="en-US" sz="3200" b="1" dirty="0"/>
              <a:t> (</a:t>
            </a:r>
            <a:r>
              <a:rPr lang="th-TH" sz="3200" b="1" dirty="0"/>
              <a:t>แว่นตาของไมโครซอฟต์)</a:t>
            </a:r>
          </a:p>
          <a:p>
            <a:pPr marL="914400" lvl="2" indent="0">
              <a:buNone/>
            </a:pPr>
            <a:r>
              <a:rPr lang="th-TH" sz="3200" b="1" dirty="0"/>
              <a:t>- </a:t>
            </a:r>
            <a:r>
              <a:rPr lang="en-US" sz="3200" b="1" dirty="0" err="1"/>
              <a:t>Virtuix</a:t>
            </a:r>
            <a:r>
              <a:rPr lang="en-US" sz="3200" b="1" dirty="0"/>
              <a:t> Omni (</a:t>
            </a:r>
            <a:r>
              <a:rPr lang="th-TH" sz="3200" b="1" dirty="0"/>
              <a:t>โลกเสมือนจริง) </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14</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3613745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Standard Criteria of Network</a:t>
            </a:r>
            <a:endParaRPr lang="th-TH" dirty="0"/>
          </a:p>
        </p:txBody>
      </p:sp>
      <p:sp>
        <p:nvSpPr>
          <p:cNvPr id="3" name="ตัวแทนเนื้อหา 2"/>
          <p:cNvSpPr>
            <a:spLocks noGrp="1"/>
          </p:cNvSpPr>
          <p:nvPr>
            <p:ph idx="1"/>
          </p:nvPr>
        </p:nvSpPr>
        <p:spPr/>
        <p:txBody>
          <a:bodyPr/>
          <a:lstStyle/>
          <a:p>
            <a:pPr marL="800100" lvl="2" indent="0">
              <a:buNone/>
            </a:pPr>
            <a:r>
              <a:rPr lang="en-US" sz="4000" b="1" dirty="0"/>
              <a:t>1. </a:t>
            </a:r>
            <a:r>
              <a:rPr lang="th-TH" sz="4000" b="1" dirty="0"/>
              <a:t>ประสิทธิภาพ (</a:t>
            </a:r>
            <a:r>
              <a:rPr lang="en-US" sz="4000" b="1" dirty="0"/>
              <a:t>Performance : Concurrency)</a:t>
            </a:r>
          </a:p>
          <a:p>
            <a:pPr marL="800100" lvl="2" indent="0">
              <a:buNone/>
            </a:pPr>
            <a:r>
              <a:rPr lang="en-US" sz="4000" b="1" dirty="0"/>
              <a:t>2. </a:t>
            </a:r>
            <a:r>
              <a:rPr lang="th-TH" sz="4000" b="1" dirty="0"/>
              <a:t>ความน่าเชื่อถือ (</a:t>
            </a:r>
            <a:r>
              <a:rPr lang="en-US" sz="4000" b="1" dirty="0"/>
              <a:t>Reliability : Recover time)</a:t>
            </a:r>
          </a:p>
          <a:p>
            <a:pPr marL="800100" lvl="2" indent="0">
              <a:buNone/>
            </a:pPr>
            <a:r>
              <a:rPr lang="en-US" sz="4000" b="1" dirty="0"/>
              <a:t>3. </a:t>
            </a:r>
            <a:r>
              <a:rPr lang="th-TH" sz="4000" b="1" dirty="0"/>
              <a:t>ความปลอดภัย (</a:t>
            </a:r>
            <a:r>
              <a:rPr lang="en-US" sz="4000" b="1" dirty="0"/>
              <a:t>Security : Privacy)</a:t>
            </a:r>
          </a:p>
          <a:p>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15</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584994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โครงสร้างของเครือข่าย</a:t>
            </a:r>
          </a:p>
        </p:txBody>
      </p:sp>
      <p:sp>
        <p:nvSpPr>
          <p:cNvPr id="3" name="ตัวแทนเนื้อหา 2"/>
          <p:cNvSpPr>
            <a:spLocks noGrp="1"/>
          </p:cNvSpPr>
          <p:nvPr>
            <p:ph idx="1"/>
          </p:nvPr>
        </p:nvSpPr>
        <p:spPr/>
        <p:txBody>
          <a:bodyPr/>
          <a:lstStyle/>
          <a:p>
            <a:pPr marL="0" indent="0" algn="ctr">
              <a:buNone/>
            </a:pPr>
            <a:r>
              <a:rPr lang="th-TH" dirty="0"/>
              <a:t>(</a:t>
            </a:r>
            <a:r>
              <a:rPr lang="en-US" dirty="0"/>
              <a:t>Network Topology)</a:t>
            </a:r>
          </a:p>
          <a:p>
            <a:pPr marL="800100" lvl="2" indent="0">
              <a:buNone/>
            </a:pPr>
            <a:r>
              <a:rPr lang="en-US" sz="4000" b="1" dirty="0"/>
              <a:t>1. Star Topology</a:t>
            </a:r>
          </a:p>
          <a:p>
            <a:pPr marL="800100" lvl="2" indent="0">
              <a:buNone/>
            </a:pPr>
            <a:r>
              <a:rPr lang="en-US" sz="4000" b="1" dirty="0"/>
              <a:t>2. Bus Topology</a:t>
            </a:r>
          </a:p>
          <a:p>
            <a:pPr marL="800100" lvl="2" indent="0">
              <a:buNone/>
            </a:pPr>
            <a:r>
              <a:rPr lang="en-US" sz="4000" b="1" dirty="0"/>
              <a:t>3. Ring Topology</a:t>
            </a:r>
          </a:p>
          <a:p>
            <a:pPr marL="800100" lvl="2" indent="0">
              <a:buNone/>
            </a:pPr>
            <a:r>
              <a:rPr lang="en-US" sz="4000" b="1" dirty="0"/>
              <a:t>4. Mesh Topology</a:t>
            </a:r>
          </a:p>
          <a:p>
            <a:pPr marL="800100" lvl="2" indent="0">
              <a:buNone/>
            </a:pPr>
            <a:r>
              <a:rPr lang="en-US" sz="4000" b="1" dirty="0"/>
              <a:t>5. Hybrid Topology </a:t>
            </a:r>
            <a:endParaRPr lang="th-TH" sz="40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16</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548493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ประเภทของเครือข่าย</a:t>
            </a:r>
          </a:p>
        </p:txBody>
      </p:sp>
      <p:sp>
        <p:nvSpPr>
          <p:cNvPr id="3" name="ตัวแทนเนื้อหา 2"/>
          <p:cNvSpPr>
            <a:spLocks noGrp="1"/>
          </p:cNvSpPr>
          <p:nvPr>
            <p:ph idx="1"/>
          </p:nvPr>
        </p:nvSpPr>
        <p:spPr/>
        <p:txBody>
          <a:bodyPr>
            <a:normAutofit lnSpcReduction="10000"/>
          </a:bodyPr>
          <a:lstStyle/>
          <a:p>
            <a:pPr marL="0" indent="0" algn="ctr">
              <a:buNone/>
            </a:pPr>
            <a:r>
              <a:rPr lang="th-TH" dirty="0"/>
              <a:t> (</a:t>
            </a:r>
            <a:r>
              <a:rPr lang="en-US" dirty="0"/>
              <a:t>Network Type)</a:t>
            </a:r>
          </a:p>
          <a:p>
            <a:pPr marL="800100" lvl="2" indent="0">
              <a:buNone/>
            </a:pPr>
            <a:r>
              <a:rPr lang="en-US" sz="4000" b="1" dirty="0"/>
              <a:t>1. </a:t>
            </a:r>
            <a:r>
              <a:rPr lang="en-US" sz="4000" b="1" dirty="0" err="1"/>
              <a:t>P2P</a:t>
            </a:r>
            <a:r>
              <a:rPr lang="en-US" sz="4000" b="1" dirty="0"/>
              <a:t> : Peer to Peer</a:t>
            </a:r>
          </a:p>
          <a:p>
            <a:pPr marL="800100" lvl="2" indent="0">
              <a:buNone/>
            </a:pPr>
            <a:r>
              <a:rPr lang="en-US" sz="4000" b="1" dirty="0"/>
              <a:t>2. PAN : Personal Area Network</a:t>
            </a:r>
          </a:p>
          <a:p>
            <a:pPr marL="800100" lvl="2" indent="0">
              <a:buNone/>
            </a:pPr>
            <a:r>
              <a:rPr lang="en-US" sz="4000" b="1" dirty="0"/>
              <a:t>3. LAN : Local Area Network</a:t>
            </a:r>
          </a:p>
          <a:p>
            <a:pPr marL="800100" lvl="2" indent="0">
              <a:buNone/>
            </a:pPr>
            <a:r>
              <a:rPr lang="en-US" sz="4000" b="1" dirty="0"/>
              <a:t>4. MAN : Metropolitan Area Network</a:t>
            </a:r>
          </a:p>
          <a:p>
            <a:pPr marL="800100" lvl="2" indent="0">
              <a:buNone/>
            </a:pPr>
            <a:r>
              <a:rPr lang="en-US" sz="4000" b="1" dirty="0"/>
              <a:t>5. WAN : Wide Area Network</a:t>
            </a:r>
          </a:p>
          <a:p>
            <a:r>
              <a:rPr lang="en-US" dirty="0"/>
              <a:t>Policy : Single Gateway (Case study of Thailand </a:t>
            </a:r>
            <a:r>
              <a:rPr lang="en-US" dirty="0" err="1"/>
              <a:t>F5</a:t>
            </a:r>
            <a:r>
              <a:rPr lang="en-US" dirty="0"/>
              <a:t> @Sep 30,2015) </a:t>
            </a:r>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17</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556690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Protocol</a:t>
            </a:r>
            <a:endParaRPr lang="th-TH" dirty="0"/>
          </a:p>
        </p:txBody>
      </p:sp>
      <p:sp>
        <p:nvSpPr>
          <p:cNvPr id="3" name="ตัวแทนเนื้อหา 2"/>
          <p:cNvSpPr>
            <a:spLocks noGrp="1"/>
          </p:cNvSpPr>
          <p:nvPr>
            <p:ph idx="1"/>
          </p:nvPr>
        </p:nvSpPr>
        <p:spPr>
          <a:xfrm>
            <a:off x="5444" y="908720"/>
            <a:ext cx="9138556" cy="5616624"/>
          </a:xfrm>
        </p:spPr>
        <p:txBody>
          <a:bodyPr>
            <a:normAutofit/>
          </a:bodyPr>
          <a:lstStyle/>
          <a:p>
            <a:pPr marL="800100" lvl="2" indent="0">
              <a:buNone/>
            </a:pPr>
            <a:r>
              <a:rPr lang="en-US" sz="3200" b="1" dirty="0"/>
              <a:t>- HTTP : </a:t>
            </a:r>
            <a:r>
              <a:rPr lang="en-US" sz="3200" b="1" dirty="0" err="1"/>
              <a:t>HyperText</a:t>
            </a:r>
            <a:r>
              <a:rPr lang="en-US" sz="3200" b="1" dirty="0"/>
              <a:t> Transfer Protocol</a:t>
            </a:r>
          </a:p>
          <a:p>
            <a:pPr marL="800100" lvl="2" indent="0">
              <a:buNone/>
            </a:pPr>
            <a:r>
              <a:rPr lang="en-US" sz="3200" b="1" dirty="0"/>
              <a:t>- FTP : File Transfer Protocol</a:t>
            </a:r>
          </a:p>
          <a:p>
            <a:pPr marL="800100" lvl="2" indent="0">
              <a:buNone/>
            </a:pPr>
            <a:r>
              <a:rPr lang="en-US" sz="3200" b="1" dirty="0"/>
              <a:t>- SMTP : Simple Mail Transfer Protocol</a:t>
            </a:r>
          </a:p>
          <a:p>
            <a:pPr marL="800100" lvl="2" indent="0">
              <a:buNone/>
            </a:pPr>
            <a:r>
              <a:rPr lang="en-US" sz="3200" b="1" dirty="0"/>
              <a:t>- POP : Post Office Protocol</a:t>
            </a:r>
          </a:p>
          <a:p>
            <a:pPr marL="800100" lvl="2" indent="0">
              <a:buNone/>
            </a:pPr>
            <a:r>
              <a:rPr lang="en-US" sz="3200" b="1" dirty="0"/>
              <a:t>- </a:t>
            </a:r>
            <a:r>
              <a:rPr lang="en-US" sz="3200" b="1" dirty="0" err="1"/>
              <a:t>DHCP</a:t>
            </a:r>
            <a:r>
              <a:rPr lang="en-US" sz="3200" b="1" dirty="0"/>
              <a:t> : Dynamic Host Configuration Protocol</a:t>
            </a:r>
          </a:p>
          <a:p>
            <a:pPr marL="800100" lvl="2" indent="0">
              <a:buNone/>
            </a:pPr>
            <a:r>
              <a:rPr lang="en-US" sz="3200" b="1" dirty="0"/>
              <a:t>- TCP/IP : Transmission Control Protocol/Internet Protocol </a:t>
            </a:r>
            <a:endParaRPr lang="th-TH" sz="32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18</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910166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คอมพิวเตอร์ภายในเครือข่าย</a:t>
            </a:r>
          </a:p>
        </p:txBody>
      </p:sp>
      <p:sp>
        <p:nvSpPr>
          <p:cNvPr id="3" name="ตัวแทนเนื้อหา 2"/>
          <p:cNvSpPr>
            <a:spLocks noGrp="1"/>
          </p:cNvSpPr>
          <p:nvPr>
            <p:ph idx="1"/>
          </p:nvPr>
        </p:nvSpPr>
        <p:spPr/>
        <p:txBody>
          <a:bodyPr/>
          <a:lstStyle/>
          <a:p>
            <a:pPr marL="0" indent="0" algn="ctr">
              <a:buNone/>
            </a:pPr>
            <a:r>
              <a:rPr lang="th-TH" dirty="0"/>
              <a:t> (</a:t>
            </a:r>
            <a:r>
              <a:rPr lang="en-US" dirty="0"/>
              <a:t>Computer in Network)</a:t>
            </a:r>
          </a:p>
          <a:p>
            <a:pPr marL="800100" lvl="2" indent="0">
              <a:buNone/>
            </a:pPr>
            <a:r>
              <a:rPr lang="en-US" sz="4000" b="1" dirty="0"/>
              <a:t>1. Server (send response)</a:t>
            </a:r>
          </a:p>
          <a:p>
            <a:pPr marL="800100" lvl="2" indent="0">
              <a:buNone/>
            </a:pPr>
            <a:r>
              <a:rPr lang="en-US" sz="4000" b="1" dirty="0"/>
              <a:t>2. Workstation (general computer)</a:t>
            </a:r>
          </a:p>
          <a:p>
            <a:pPr marL="800100" lvl="2" indent="0">
              <a:buNone/>
            </a:pPr>
            <a:r>
              <a:rPr lang="en-US" sz="4000" b="1" dirty="0"/>
              <a:t>3. Client (send request)</a:t>
            </a:r>
          </a:p>
          <a:p>
            <a:pPr marL="800100" lvl="2" indent="0">
              <a:buNone/>
            </a:pPr>
            <a:r>
              <a:rPr lang="en-US" sz="4000" b="1" dirty="0"/>
              <a:t>4. Terminal (no CPU) </a:t>
            </a:r>
            <a:endParaRPr lang="th-TH" sz="40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19</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861171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การแบ่งสื่อตามลักษณะของสื่อ</a:t>
            </a:r>
          </a:p>
        </p:txBody>
      </p:sp>
      <p:sp>
        <p:nvSpPr>
          <p:cNvPr id="3" name="ตัวแทนเนื้อหา 2"/>
          <p:cNvSpPr>
            <a:spLocks noGrp="1"/>
          </p:cNvSpPr>
          <p:nvPr>
            <p:ph idx="1"/>
          </p:nvPr>
        </p:nvSpPr>
        <p:spPr>
          <a:xfrm>
            <a:off x="5444" y="908720"/>
            <a:ext cx="9138556" cy="5544616"/>
          </a:xfrm>
        </p:spPr>
        <p:txBody>
          <a:bodyPr>
            <a:normAutofit/>
          </a:bodyPr>
          <a:lstStyle/>
          <a:p>
            <a:pPr marL="0" indent="0" algn="ctr">
              <a:buNone/>
            </a:pPr>
            <a:r>
              <a:rPr lang="th-TH" dirty="0"/>
              <a:t> (</a:t>
            </a:r>
            <a:r>
              <a:rPr lang="en-US" dirty="0"/>
              <a:t>Media Types)</a:t>
            </a:r>
          </a:p>
          <a:p>
            <a:pPr marL="400050" lvl="1" indent="0">
              <a:buNone/>
            </a:pPr>
            <a:r>
              <a:rPr lang="en-US" b="1" dirty="0"/>
              <a:t>1. </a:t>
            </a:r>
            <a:r>
              <a:rPr lang="th-TH" b="1" dirty="0"/>
              <a:t>สื่อธรรมชาติ (</a:t>
            </a:r>
            <a:r>
              <a:rPr lang="en-US" b="1" dirty="0"/>
              <a:t>Nature Media) </a:t>
            </a:r>
            <a:br>
              <a:rPr lang="th-TH" b="1" dirty="0"/>
            </a:br>
            <a:r>
              <a:rPr lang="th-TH" b="1" dirty="0"/>
              <a:t>ได้แก่ บรรยากาศที่อยู่รอบตัวมนุษย์อันมีอยู่ตามธรรมชาติ</a:t>
            </a:r>
          </a:p>
          <a:p>
            <a:pPr marL="400050" lvl="1" indent="0">
              <a:buNone/>
            </a:pPr>
            <a:r>
              <a:rPr lang="th-TH" b="1" dirty="0"/>
              <a:t>2. สื่อมนุษย์ (</a:t>
            </a:r>
            <a:r>
              <a:rPr lang="en-US" b="1" dirty="0"/>
              <a:t>Human Media) </a:t>
            </a:r>
            <a:br>
              <a:rPr lang="th-TH" b="1" dirty="0"/>
            </a:br>
            <a:r>
              <a:rPr lang="th-TH" b="1" dirty="0"/>
              <a:t>ได้แก่ บุคคลที่ทำหน้าที่เป็นสื่อนำสารไปสู่ผู้รับ เช่น คนนำสาร นักเล่านิทาน โฆษก ล่าม</a:t>
            </a:r>
          </a:p>
          <a:p>
            <a:pPr marL="400050" lvl="1" indent="0">
              <a:buNone/>
            </a:pPr>
            <a:r>
              <a:rPr lang="th-TH" b="1" dirty="0"/>
              <a:t>3. สื่อสิ่งพิมพ์ (</a:t>
            </a:r>
            <a:r>
              <a:rPr lang="en-US" b="1" dirty="0"/>
              <a:t>Printing Media) </a:t>
            </a:r>
            <a:br>
              <a:rPr lang="th-TH" b="1" dirty="0"/>
            </a:br>
            <a:r>
              <a:rPr lang="th-TH" b="1" dirty="0"/>
              <a:t>ได้แก่ สื่อทุกชนิดที่อาศัยเทคนิคการพิมพ์ เช่น นิตยสาร หนังสือ</a:t>
            </a:r>
            <a:r>
              <a:rPr lang="th-TH" b="1" dirty="0" err="1"/>
              <a:t>พิมพ์งฅนเมือง</a:t>
            </a:r>
            <a:r>
              <a:rPr lang="th-TH" b="1" dirty="0"/>
              <a:t>เหนือ</a:t>
            </a:r>
          </a:p>
          <a:p>
            <a:pPr marL="400050" lvl="1" indent="0">
              <a:buNone/>
            </a:pPr>
            <a:r>
              <a:rPr lang="th-TH" b="1" dirty="0"/>
              <a:t>4. สื่ออิเล็กทรอนิกส์ (</a:t>
            </a:r>
            <a:r>
              <a:rPr lang="en-US" b="1" dirty="0"/>
              <a:t>Electronic Media) </a:t>
            </a:r>
            <a:br>
              <a:rPr lang="th-TH" b="1" dirty="0"/>
            </a:br>
            <a:r>
              <a:rPr lang="th-TH" b="1" dirty="0"/>
              <a:t>ได้แก่ สื่อที่พัฒนาโดยใช้ระบบเครื่องกลไกไฟฟ้า เช่น วิทยุ โทรทัศน์ อินเทอร์เน็ต</a:t>
            </a:r>
          </a:p>
          <a:p>
            <a:pPr marL="400050" lvl="1" indent="0">
              <a:buNone/>
            </a:pPr>
            <a:r>
              <a:rPr lang="th-TH" b="1" dirty="0"/>
              <a:t>5. สื่อระคน/สื่อเฉพาะกิจ (</a:t>
            </a:r>
            <a:r>
              <a:rPr lang="en-US" b="1" dirty="0"/>
              <a:t>Specialized Media) </a:t>
            </a:r>
            <a:r>
              <a:rPr lang="th-TH" b="1" dirty="0"/>
              <a:t>ได้แก่ สื่อที่ทำหน้าที่นำสาร แต่ไม่อาจจัดไว้ใน 4 ประเภทข้างต้น เช่น วัตถุจารึก สื่อพื้นบ้าน</a:t>
            </a:r>
          </a:p>
          <a:p>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20</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3151379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dirty="0"/>
              <a:t>สื่อมวลชน</a:t>
            </a:r>
          </a:p>
        </p:txBody>
      </p:sp>
      <p:sp>
        <p:nvSpPr>
          <p:cNvPr id="3" name="ตัวแทนเนื้อหา 2"/>
          <p:cNvSpPr>
            <a:spLocks noGrp="1"/>
          </p:cNvSpPr>
          <p:nvPr>
            <p:ph idx="1"/>
          </p:nvPr>
        </p:nvSpPr>
        <p:spPr>
          <a:xfrm>
            <a:off x="5444" y="908720"/>
            <a:ext cx="9138556" cy="5616624"/>
          </a:xfrm>
        </p:spPr>
        <p:txBody>
          <a:bodyPr>
            <a:normAutofit lnSpcReduction="10000"/>
          </a:bodyPr>
          <a:lstStyle/>
          <a:p>
            <a:pPr marL="0" indent="0" algn="ctr">
              <a:buNone/>
            </a:pPr>
            <a:r>
              <a:rPr lang="th-TH" dirty="0"/>
              <a:t> (</a:t>
            </a:r>
            <a:r>
              <a:rPr lang="en-US" dirty="0"/>
              <a:t>Mass media)</a:t>
            </a:r>
          </a:p>
          <a:p>
            <a:pPr marL="800100" lvl="2" indent="0">
              <a:buNone/>
            </a:pPr>
            <a:r>
              <a:rPr lang="en-US" sz="3200" b="1" dirty="0"/>
              <a:t>1. </a:t>
            </a:r>
            <a:r>
              <a:rPr lang="th-TH" sz="3200" b="1" dirty="0"/>
              <a:t>วิทยุกระจายเสียง (</a:t>
            </a:r>
            <a:r>
              <a:rPr lang="en-US" sz="3200" b="1" dirty="0"/>
              <a:t>Radio)</a:t>
            </a:r>
          </a:p>
          <a:p>
            <a:pPr marL="800100" lvl="2" indent="0">
              <a:buNone/>
            </a:pPr>
            <a:r>
              <a:rPr lang="en-US" sz="3200" b="1" dirty="0"/>
              <a:t>2. </a:t>
            </a:r>
            <a:r>
              <a:rPr lang="th-TH" sz="3200" b="1" dirty="0"/>
              <a:t>หนังสือพิมพ์ (</a:t>
            </a:r>
            <a:r>
              <a:rPr lang="en-US" sz="3200" b="1" dirty="0"/>
              <a:t>Newspaper)</a:t>
            </a:r>
          </a:p>
          <a:p>
            <a:pPr marL="800100" lvl="2" indent="0">
              <a:buNone/>
            </a:pPr>
            <a:r>
              <a:rPr lang="en-US" sz="3200" b="1" dirty="0"/>
              <a:t>3. </a:t>
            </a:r>
            <a:r>
              <a:rPr lang="th-TH" sz="3200" b="1" dirty="0"/>
              <a:t>โทรทัศน์ (</a:t>
            </a:r>
            <a:r>
              <a:rPr lang="en-US" sz="3200" b="1" dirty="0"/>
              <a:t>Television)</a:t>
            </a:r>
          </a:p>
          <a:p>
            <a:pPr marL="800100" lvl="2" indent="0">
              <a:buNone/>
            </a:pPr>
            <a:r>
              <a:rPr lang="en-US" sz="3200" b="1" dirty="0"/>
              <a:t>4. </a:t>
            </a:r>
            <a:r>
              <a:rPr lang="th-TH" sz="3200" b="1" dirty="0"/>
              <a:t>ภาพยนตร์ (</a:t>
            </a:r>
            <a:r>
              <a:rPr lang="en-US" sz="3200" b="1" dirty="0"/>
              <a:t>Movie)</a:t>
            </a:r>
          </a:p>
          <a:p>
            <a:pPr marL="800100" lvl="2" indent="0">
              <a:buNone/>
            </a:pPr>
            <a:r>
              <a:rPr lang="en-US" sz="3200" b="1" dirty="0"/>
              <a:t>5. </a:t>
            </a:r>
            <a:r>
              <a:rPr lang="th-TH" sz="3200" b="1" dirty="0"/>
              <a:t>วารสาร (</a:t>
            </a:r>
            <a:r>
              <a:rPr lang="en-US" sz="3200" b="1" dirty="0"/>
              <a:t>Journal)</a:t>
            </a:r>
          </a:p>
          <a:p>
            <a:pPr marL="800100" lvl="2" indent="0">
              <a:buNone/>
            </a:pPr>
            <a:r>
              <a:rPr lang="en-US" sz="3200" b="1" dirty="0"/>
              <a:t>6. </a:t>
            </a:r>
            <a:r>
              <a:rPr lang="th-TH" sz="3200" b="1" dirty="0"/>
              <a:t>นิตยสาร (</a:t>
            </a:r>
            <a:r>
              <a:rPr lang="en-US" sz="3200" b="1" dirty="0"/>
              <a:t>Magazine)</a:t>
            </a:r>
          </a:p>
          <a:p>
            <a:pPr marL="800100" lvl="2" indent="0">
              <a:buNone/>
            </a:pPr>
            <a:r>
              <a:rPr lang="en-US" sz="3200" b="1" dirty="0"/>
              <a:t>7. </a:t>
            </a:r>
            <a:r>
              <a:rPr lang="th-TH" sz="3200" b="1" dirty="0"/>
              <a:t>โปสเตอร์ (</a:t>
            </a:r>
            <a:r>
              <a:rPr lang="en-US" sz="3200" b="1" dirty="0"/>
              <a:t>Poster)</a:t>
            </a:r>
          </a:p>
          <a:p>
            <a:pPr marL="800100" lvl="2" indent="0">
              <a:buNone/>
            </a:pPr>
            <a:r>
              <a:rPr lang="en-US" sz="3200" b="1" dirty="0"/>
              <a:t>8. </a:t>
            </a:r>
            <a:r>
              <a:rPr lang="th-TH" sz="3200" b="1" dirty="0"/>
              <a:t>เหตุการณ์พิเศษ (</a:t>
            </a:r>
            <a:r>
              <a:rPr lang="en-US" sz="3200" b="1" dirty="0"/>
              <a:t>Special Event)</a:t>
            </a:r>
          </a:p>
          <a:p>
            <a:pPr marL="800100" lvl="2" indent="0">
              <a:buNone/>
            </a:pPr>
            <a:r>
              <a:rPr lang="en-US" sz="3200" b="1" dirty="0"/>
              <a:t>9. </a:t>
            </a:r>
            <a:r>
              <a:rPr lang="th-TH" sz="3200" b="1" dirty="0"/>
              <a:t>เว็บไซต์ (</a:t>
            </a:r>
            <a:r>
              <a:rPr lang="en-US" sz="3200" b="1" dirty="0"/>
              <a:t>Website) </a:t>
            </a:r>
            <a:endParaRPr lang="th-TH" sz="3200" b="1"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21</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725126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หลักสำคัญของการติดต่อสื่อสาร</a:t>
            </a:r>
            <a:endParaRPr lang="th-TH" dirty="0"/>
          </a:p>
        </p:txBody>
      </p:sp>
      <p:sp>
        <p:nvSpPr>
          <p:cNvPr id="3" name="ตัวแทนเนื้อหา 2"/>
          <p:cNvSpPr>
            <a:spLocks noGrp="1"/>
          </p:cNvSpPr>
          <p:nvPr>
            <p:ph idx="1"/>
          </p:nvPr>
        </p:nvSpPr>
        <p:spPr>
          <a:xfrm>
            <a:off x="5444" y="908720"/>
            <a:ext cx="9138556" cy="5949280"/>
          </a:xfrm>
        </p:spPr>
        <p:txBody>
          <a:bodyPr>
            <a:normAutofit fontScale="77500" lnSpcReduction="20000"/>
          </a:bodyPr>
          <a:lstStyle/>
          <a:p>
            <a:pPr marL="0" indent="0" algn="ctr">
              <a:buNone/>
            </a:pPr>
            <a:r>
              <a:rPr lang="th-TH" sz="3600" b="1" dirty="0"/>
              <a:t>(</a:t>
            </a:r>
            <a:r>
              <a:rPr lang="en-US" sz="3600" b="1" dirty="0"/>
              <a:t>Key of Communication)</a:t>
            </a:r>
            <a:br>
              <a:rPr lang="en-US" sz="3600" b="1" dirty="0"/>
            </a:br>
            <a:r>
              <a:rPr lang="en-US" sz="3600" b="1" dirty="0"/>
              <a:t>Scott M. </a:t>
            </a:r>
            <a:r>
              <a:rPr lang="en-US" sz="3600" b="1" dirty="0" err="1"/>
              <a:t>Cutlip</a:t>
            </a:r>
            <a:r>
              <a:rPr lang="en-US" sz="3600" b="1" dirty="0"/>
              <a:t> and Allen H. Center, Effective public relations 5th ed.</a:t>
            </a:r>
          </a:p>
          <a:p>
            <a:pPr marL="400050" lvl="1" indent="0">
              <a:buNone/>
            </a:pPr>
            <a:r>
              <a:rPr lang="en-US" b="1" dirty="0"/>
              <a:t>1. </a:t>
            </a:r>
            <a:r>
              <a:rPr lang="th-TH" b="1" dirty="0"/>
              <a:t>ความน่าเชื่อถือ (</a:t>
            </a:r>
            <a:r>
              <a:rPr lang="en-US" b="1" dirty="0"/>
              <a:t>Credibility)</a:t>
            </a:r>
          </a:p>
          <a:p>
            <a:pPr marL="400050" lvl="1" indent="0">
              <a:buNone/>
            </a:pPr>
            <a:r>
              <a:rPr lang="en-US" b="1" dirty="0"/>
              <a:t>- </a:t>
            </a:r>
            <a:r>
              <a:rPr lang="th-TH" b="1" dirty="0"/>
              <a:t>มีอะไรก็ตามที่ทำให้ความน่าเชื่อถือในการสื่อสารลดลง ย่อมไม่เป็นผลดีต่อเป้าหมายของการสื่อสาร</a:t>
            </a:r>
          </a:p>
          <a:p>
            <a:pPr marL="400050" lvl="1" indent="0">
              <a:buNone/>
            </a:pPr>
            <a:r>
              <a:rPr lang="th-TH" b="1" dirty="0"/>
              <a:t>2. ความเหมาะสมกลมกลืนกับสภาพแวดล้อม (</a:t>
            </a:r>
            <a:r>
              <a:rPr lang="en-US" b="1" dirty="0"/>
              <a:t>Context)</a:t>
            </a:r>
          </a:p>
          <a:p>
            <a:pPr marL="400050" lvl="1" indent="0">
              <a:buNone/>
            </a:pPr>
            <a:r>
              <a:rPr lang="en-US" b="1" dirty="0"/>
              <a:t>- </a:t>
            </a:r>
            <a:r>
              <a:rPr lang="th-TH" b="1" dirty="0"/>
              <a:t>สภาพแวดล้อมต้องเอื้ออำนวย สนับสนุนการติดต่อสื่อสาร</a:t>
            </a:r>
          </a:p>
          <a:p>
            <a:pPr marL="400050" lvl="1" indent="0">
              <a:buNone/>
            </a:pPr>
            <a:r>
              <a:rPr lang="th-TH" b="1" dirty="0"/>
              <a:t>3. เนื้อหาสาระ (</a:t>
            </a:r>
            <a:r>
              <a:rPr lang="en-US" b="1" dirty="0"/>
              <a:t>Content)</a:t>
            </a:r>
          </a:p>
          <a:p>
            <a:pPr marL="400050" lvl="1" indent="0">
              <a:buNone/>
            </a:pPr>
            <a:r>
              <a:rPr lang="en-US" b="1" dirty="0"/>
              <a:t>- </a:t>
            </a:r>
            <a:r>
              <a:rPr lang="th-TH" b="1" dirty="0"/>
              <a:t>ประเด็นเป็นที่ต้องการตรงกันกับผู้เกี่ยวข้องทุกฝ่าย</a:t>
            </a:r>
          </a:p>
          <a:p>
            <a:pPr marL="400050" lvl="1" indent="0">
              <a:buNone/>
            </a:pPr>
            <a:r>
              <a:rPr lang="th-TH" b="1" dirty="0"/>
              <a:t>4. ความชัดเจน (</a:t>
            </a:r>
            <a:r>
              <a:rPr lang="en-US" b="1" dirty="0"/>
              <a:t>Clarity)</a:t>
            </a:r>
          </a:p>
          <a:p>
            <a:pPr marL="400050" lvl="1" indent="0">
              <a:buNone/>
            </a:pPr>
            <a:r>
              <a:rPr lang="en-US" b="1" dirty="0"/>
              <a:t>- </a:t>
            </a:r>
            <a:r>
              <a:rPr lang="th-TH" b="1" dirty="0"/>
              <a:t>เป็นภาษาที่เข้าใจง่าย มีความชัดเจน และเพียงพอที่จะเข้าใจ</a:t>
            </a:r>
          </a:p>
          <a:p>
            <a:pPr marL="400050" lvl="1" indent="0">
              <a:buNone/>
            </a:pPr>
            <a:r>
              <a:rPr lang="th-TH" b="1" dirty="0"/>
              <a:t>5. ความต่อเนื่อง และสม่ำเสมอ (</a:t>
            </a:r>
            <a:r>
              <a:rPr lang="en-US" b="1" dirty="0"/>
              <a:t>Continuity and Consistency)</a:t>
            </a:r>
          </a:p>
          <a:p>
            <a:pPr marL="400050" lvl="1" indent="0">
              <a:buNone/>
            </a:pPr>
            <a:r>
              <a:rPr lang="en-US" b="1" dirty="0"/>
              <a:t>- </a:t>
            </a:r>
            <a:r>
              <a:rPr lang="th-TH" b="1" dirty="0"/>
              <a:t>ความคงเส้นคงว่าของการให้ข้อมูลข่าวสาร จะทำให้การติดต่อสื่อสารมีความยั่งยืน</a:t>
            </a:r>
          </a:p>
          <a:p>
            <a:pPr marL="400050" lvl="1" indent="0">
              <a:buNone/>
            </a:pPr>
            <a:r>
              <a:rPr lang="th-TH" b="1" dirty="0"/>
              <a:t>6. ช่องทางในการสื่อสาร (</a:t>
            </a:r>
            <a:r>
              <a:rPr lang="en-US" b="1" dirty="0"/>
              <a:t>Channels)</a:t>
            </a:r>
          </a:p>
          <a:p>
            <a:pPr marL="400050" lvl="1" indent="0">
              <a:buNone/>
            </a:pPr>
            <a:r>
              <a:rPr lang="en-US" b="1" dirty="0"/>
              <a:t>- </a:t>
            </a:r>
            <a:r>
              <a:rPr lang="th-TH" b="1" dirty="0"/>
              <a:t>ตัวที่เชื่อมระหว่างผู้รับและผู้ส่งสาร ซึ่งมีได้หลายทางที่สนับสนุนการสื่อสารที่มีประสิทธิภาพ</a:t>
            </a:r>
          </a:p>
          <a:p>
            <a:pPr marL="400050" lvl="1" indent="0">
              <a:buNone/>
            </a:pPr>
            <a:r>
              <a:rPr lang="th-TH" b="1" dirty="0"/>
              <a:t>7. ขีดความสามารถของผู้รับ (</a:t>
            </a:r>
            <a:r>
              <a:rPr lang="en-US" b="1" dirty="0"/>
              <a:t>Capability of audience)</a:t>
            </a:r>
          </a:p>
          <a:p>
            <a:pPr marL="400050" lvl="1" indent="0">
              <a:buNone/>
            </a:pPr>
            <a:r>
              <a:rPr lang="en-US" b="1" dirty="0"/>
              <a:t>- </a:t>
            </a:r>
            <a:r>
              <a:rPr lang="th-TH" b="1" dirty="0"/>
              <a:t>ต้องทำให้สารนั้นเป็นที่เข้าใจได้ง่าย จนผู้รับสารใช้ความพยายามน้อย แต่ก็ยังเข้าใจได้ </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22</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685978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รูปแบบของการสื่อสารด้วยวาจาเพื่อการประชาสัมพันธ์</a:t>
            </a:r>
            <a:endParaRPr lang="th-TH" dirty="0"/>
          </a:p>
        </p:txBody>
      </p:sp>
      <p:sp>
        <p:nvSpPr>
          <p:cNvPr id="3" name="ตัวแทนเนื้อหา 2"/>
          <p:cNvSpPr>
            <a:spLocks noGrp="1"/>
          </p:cNvSpPr>
          <p:nvPr>
            <p:ph idx="1"/>
          </p:nvPr>
        </p:nvSpPr>
        <p:spPr>
          <a:xfrm>
            <a:off x="5444" y="908720"/>
            <a:ext cx="9138556" cy="5949280"/>
          </a:xfrm>
        </p:spPr>
        <p:txBody>
          <a:bodyPr>
            <a:normAutofit/>
          </a:bodyPr>
          <a:lstStyle/>
          <a:p>
            <a:pPr marL="0" indent="0" algn="ctr">
              <a:buNone/>
            </a:pPr>
            <a:r>
              <a:rPr lang="th-TH" b="1" dirty="0"/>
              <a:t>(</a:t>
            </a:r>
            <a:r>
              <a:rPr lang="en-US" b="1" dirty="0"/>
              <a:t>Oral-Communication Types)</a:t>
            </a:r>
          </a:p>
          <a:p>
            <a:pPr marL="800100" lvl="2" indent="0">
              <a:buNone/>
            </a:pPr>
            <a:r>
              <a:rPr lang="en-US" sz="2800" b="1" dirty="0"/>
              <a:t>1. </a:t>
            </a:r>
            <a:r>
              <a:rPr lang="th-TH" sz="2800" b="1" dirty="0"/>
              <a:t>การพูดชี้แจงอย่างเป็นทางการ (</a:t>
            </a:r>
            <a:r>
              <a:rPr lang="en-US" sz="2800" b="1" dirty="0"/>
              <a:t>Formal Speeches) - </a:t>
            </a:r>
            <a:r>
              <a:rPr lang="th-TH" sz="2800" b="1" dirty="0"/>
              <a:t>หน้าเสาธง</a:t>
            </a:r>
          </a:p>
          <a:p>
            <a:pPr marL="800100" lvl="2" indent="0">
              <a:buNone/>
            </a:pPr>
            <a:r>
              <a:rPr lang="th-TH" sz="2800" b="1" dirty="0"/>
              <a:t>2. การประชุมโต๊ะกลม (</a:t>
            </a:r>
            <a:r>
              <a:rPr lang="en-US" sz="2800" b="1" dirty="0"/>
              <a:t>Round-Table Conference) - </a:t>
            </a:r>
            <a:r>
              <a:rPr lang="th-TH" sz="2800" b="1" dirty="0"/>
              <a:t>ประชุมกรรมการหมู่บ้าน</a:t>
            </a:r>
          </a:p>
          <a:p>
            <a:pPr marL="800100" lvl="2" indent="0">
              <a:buNone/>
            </a:pPr>
            <a:r>
              <a:rPr lang="th-TH" sz="2800" b="1" dirty="0"/>
              <a:t>3. การอภิปรายกลุ่ม (</a:t>
            </a:r>
            <a:r>
              <a:rPr lang="en-US" sz="2800" b="1" dirty="0"/>
              <a:t>Panel Discussions) - </a:t>
            </a:r>
            <a:r>
              <a:rPr lang="th-TH" sz="2800" b="1" dirty="0"/>
              <a:t>ประชุมผู้ถือหุ้น</a:t>
            </a:r>
          </a:p>
          <a:p>
            <a:pPr marL="800100" lvl="2" indent="0">
              <a:buNone/>
            </a:pPr>
            <a:r>
              <a:rPr lang="th-TH" sz="2800" b="1" dirty="0"/>
              <a:t>4. การอภิปรายถามตอบปัญหา (</a:t>
            </a:r>
            <a:r>
              <a:rPr lang="en-US" sz="2800" b="1" dirty="0"/>
              <a:t>Question-Answer Discussion) - </a:t>
            </a:r>
            <a:r>
              <a:rPr lang="th-TH" sz="2800" b="1" dirty="0"/>
              <a:t>ดารา</a:t>
            </a:r>
          </a:p>
          <a:p>
            <a:pPr marL="800100" lvl="2" indent="0">
              <a:buNone/>
            </a:pPr>
            <a:r>
              <a:rPr lang="th-TH" sz="2800" b="1" dirty="0"/>
              <a:t>5. การสนทนาอย่างไม่เป็นทางการ (</a:t>
            </a:r>
            <a:r>
              <a:rPr lang="en-US" sz="2800" b="1" dirty="0"/>
              <a:t>Informal Communion)</a:t>
            </a:r>
          </a:p>
          <a:p>
            <a:pPr marL="800100" lvl="2" indent="0">
              <a:buNone/>
            </a:pPr>
            <a:r>
              <a:rPr lang="en-US" sz="2800" b="1" dirty="0"/>
              <a:t>6. </a:t>
            </a:r>
            <a:r>
              <a:rPr lang="th-TH" sz="2800" b="1" dirty="0"/>
              <a:t>การแสดงสาธิต (</a:t>
            </a:r>
            <a:r>
              <a:rPr lang="en-US" sz="2800" b="1" dirty="0"/>
              <a:t>Demonstration) - Amway</a:t>
            </a:r>
          </a:p>
          <a:p>
            <a:pPr marL="800100" lvl="2" indent="0">
              <a:buNone/>
            </a:pPr>
            <a:r>
              <a:rPr lang="en-US" sz="2800" b="1" dirty="0"/>
              <a:t>7. </a:t>
            </a:r>
            <a:r>
              <a:rPr lang="th-TH" sz="2800" b="1" dirty="0"/>
              <a:t>การประชุมชี้แจง (</a:t>
            </a:r>
            <a:r>
              <a:rPr lang="en-US" sz="2800" b="1" dirty="0"/>
              <a:t>Staff Meeting) - </a:t>
            </a:r>
            <a:r>
              <a:rPr lang="th-TH" sz="2800" b="1" dirty="0"/>
              <a:t>พนักงานขาย</a:t>
            </a:r>
          </a:p>
          <a:p>
            <a:pPr marL="800100" lvl="2" indent="0">
              <a:buNone/>
            </a:pPr>
            <a:r>
              <a:rPr lang="th-TH" sz="2800" b="1" dirty="0"/>
              <a:t>8. การประชุมบรรยายสรุป (</a:t>
            </a:r>
            <a:r>
              <a:rPr lang="en-US" sz="2800" b="1" dirty="0"/>
              <a:t>Briefing Session) - </a:t>
            </a:r>
            <a:r>
              <a:rPr lang="th-TH" sz="2800" b="1" dirty="0"/>
              <a:t>ทหาร</a:t>
            </a:r>
          </a:p>
          <a:p>
            <a:pPr marL="800100" lvl="2" indent="0">
              <a:buNone/>
            </a:pPr>
            <a:r>
              <a:rPr lang="th-TH" sz="2800" b="1" dirty="0"/>
              <a:t>9. การประชุมเชิงปฏิบัติการ (</a:t>
            </a:r>
            <a:r>
              <a:rPr lang="en-US" sz="2800" b="1" dirty="0"/>
              <a:t>Workshop) - </a:t>
            </a:r>
            <a:r>
              <a:rPr lang="th-TH" sz="2800" b="1" dirty="0"/>
              <a:t>เพาะเห็ด</a:t>
            </a:r>
          </a:p>
          <a:p>
            <a:pPr marL="800100" lvl="2" indent="0">
              <a:buNone/>
            </a:pPr>
            <a:r>
              <a:rPr lang="th-TH" sz="2800" b="1" dirty="0"/>
              <a:t>10. การพูดในที่ชุมนุมชน (</a:t>
            </a:r>
            <a:r>
              <a:rPr lang="en-US" sz="2800" b="1" dirty="0"/>
              <a:t>Public Speaking) - </a:t>
            </a:r>
            <a:r>
              <a:rPr lang="th-TH" sz="2800" b="1" dirty="0"/>
              <a:t>หาเสียง </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23</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325894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ประโยชน์ของอินเทอร์เน็ตทางการศึกษา</a:t>
            </a:r>
            <a:endParaRPr lang="th-TH" dirty="0"/>
          </a:p>
        </p:txBody>
      </p:sp>
      <p:sp>
        <p:nvSpPr>
          <p:cNvPr id="3" name="ตัวแทนเนื้อหา 2"/>
          <p:cNvSpPr>
            <a:spLocks noGrp="1"/>
          </p:cNvSpPr>
          <p:nvPr>
            <p:ph idx="1"/>
          </p:nvPr>
        </p:nvSpPr>
        <p:spPr>
          <a:xfrm>
            <a:off x="5444" y="908720"/>
            <a:ext cx="9138556" cy="5832648"/>
          </a:xfrm>
        </p:spPr>
        <p:txBody>
          <a:bodyPr>
            <a:normAutofit fontScale="70000" lnSpcReduction="20000"/>
          </a:bodyPr>
          <a:lstStyle/>
          <a:p>
            <a:pPr marL="0" indent="0" algn="ctr">
              <a:buNone/>
            </a:pPr>
            <a:r>
              <a:rPr lang="th-TH" sz="3400" b="1" dirty="0"/>
              <a:t> (</a:t>
            </a:r>
            <a:r>
              <a:rPr lang="en-US" sz="3400" b="1" dirty="0"/>
              <a:t>Benefit of internet in Education) </a:t>
            </a:r>
            <a:endParaRPr lang="en-US" dirty="0"/>
          </a:p>
          <a:p>
            <a:pPr marL="400050" lvl="1" indent="0">
              <a:buNone/>
            </a:pPr>
            <a:r>
              <a:rPr lang="en-US" b="1" dirty="0"/>
              <a:t>1. </a:t>
            </a:r>
            <a:r>
              <a:rPr lang="th-TH" b="1" dirty="0"/>
              <a:t>ประโยชน์ของอินเทอร์เน็ตที่มีต่อผู้เรียน</a:t>
            </a:r>
          </a:p>
          <a:p>
            <a:pPr marL="800100" lvl="2" indent="0">
              <a:buNone/>
            </a:pPr>
            <a:r>
              <a:rPr lang="th-TH" b="1" dirty="0"/>
              <a:t>1.1 การศึกษาวัฒนธรรมที่หลากหลาย</a:t>
            </a:r>
          </a:p>
          <a:p>
            <a:pPr marL="800100" lvl="2" indent="0">
              <a:buNone/>
            </a:pPr>
            <a:r>
              <a:rPr lang="th-TH" b="1" dirty="0"/>
              <a:t>1.2 เรียนรู้ประสบการณ์จากสภาพที่เป็นจริง เข้าถึงข้อมูลจริง เช่น ภูมิปัญญา</a:t>
            </a:r>
          </a:p>
          <a:p>
            <a:pPr marL="800100" lvl="2" indent="0">
              <a:buNone/>
            </a:pPr>
            <a:r>
              <a:rPr lang="th-TH" b="1" dirty="0"/>
              <a:t>1.3 การเพิ่มทักษะการคิดอย่างมีระบบ</a:t>
            </a:r>
          </a:p>
          <a:p>
            <a:pPr marL="800100" lvl="2" indent="0">
              <a:buNone/>
            </a:pPr>
            <a:r>
              <a:rPr lang="th-TH" b="1" dirty="0"/>
              <a:t>1.4 สร้างแรงจูงใจให้มีทักษะในการเขียน มีกิจกรรมห้องเรียนกลับหัว</a:t>
            </a:r>
          </a:p>
          <a:p>
            <a:pPr marL="400050" lvl="1" indent="0">
              <a:buNone/>
            </a:pPr>
            <a:r>
              <a:rPr lang="th-TH" b="1" dirty="0"/>
              <a:t>2. ประโยชน์ของอินเทอร์เน็ตที่มีต่อผู้สอน</a:t>
            </a:r>
          </a:p>
          <a:p>
            <a:pPr marL="800100" lvl="2" indent="0">
              <a:buNone/>
            </a:pPr>
            <a:r>
              <a:rPr lang="th-TH" b="1" dirty="0"/>
              <a:t>2.1 การสอนแบบร่วมมือ (</a:t>
            </a:r>
            <a:r>
              <a:rPr lang="en-US" b="1" dirty="0"/>
              <a:t>collaborative)</a:t>
            </a:r>
          </a:p>
          <a:p>
            <a:pPr marL="800100" lvl="2" indent="0">
              <a:buNone/>
            </a:pPr>
            <a:r>
              <a:rPr lang="en-US" b="1" dirty="0"/>
              <a:t>2.2 </a:t>
            </a:r>
            <a:r>
              <a:rPr lang="th-TH" b="1" dirty="0"/>
              <a:t>กลยุทธ์การสอนที่หลากหลาย</a:t>
            </a:r>
          </a:p>
          <a:p>
            <a:pPr marL="800100" lvl="2" indent="0">
              <a:buNone/>
            </a:pPr>
            <a:r>
              <a:rPr lang="th-TH" b="1" dirty="0"/>
              <a:t>2.3 พัฒนาหลักสูตร</a:t>
            </a:r>
          </a:p>
          <a:p>
            <a:pPr marL="400050" lvl="1" indent="0">
              <a:buNone/>
            </a:pPr>
            <a:r>
              <a:rPr lang="th-TH" b="1" dirty="0"/>
              <a:t>3. ประโยชน์ที่มีต่อผู้เชี่ยวชาญการผลิตสื่อ</a:t>
            </a:r>
          </a:p>
          <a:p>
            <a:pPr marL="800100" lvl="2" indent="0">
              <a:buNone/>
            </a:pPr>
            <a:r>
              <a:rPr lang="th-TH" b="1" dirty="0"/>
              <a:t>3.1 แหล่งข้อมูลความรู้ เหมือนย่อโลกไว้ในจอคอมฯ</a:t>
            </a:r>
          </a:p>
          <a:p>
            <a:pPr marL="800100" lvl="2" indent="0">
              <a:buNone/>
            </a:pPr>
            <a:r>
              <a:rPr lang="th-TH" b="1" dirty="0"/>
              <a:t>3.2 ข้อมูลที่ทันสมัย ติดต่อ ตรวจสอบข้อมูลได้ทันที</a:t>
            </a:r>
          </a:p>
          <a:p>
            <a:pPr marL="800100" lvl="2" indent="0">
              <a:buNone/>
            </a:pPr>
            <a:r>
              <a:rPr lang="th-TH" b="1" dirty="0"/>
              <a:t>3.3 การพบปะกับสมาชิก</a:t>
            </a:r>
          </a:p>
          <a:p>
            <a:pPr marL="400050" lvl="1" indent="0">
              <a:buNone/>
            </a:pPr>
            <a:r>
              <a:rPr lang="th-TH" b="1" dirty="0"/>
              <a:t>4. ประโยชน์ที่มีต่อเจ้าหน้าที่</a:t>
            </a:r>
          </a:p>
          <a:p>
            <a:pPr marL="800100" lvl="2" indent="0">
              <a:buNone/>
            </a:pPr>
            <a:r>
              <a:rPr lang="th-TH" b="1" dirty="0"/>
              <a:t>4.1 การจัดการเอกสาร ประหยัดงบประมาณ</a:t>
            </a:r>
          </a:p>
          <a:p>
            <a:pPr marL="800100" lvl="2" indent="0">
              <a:buNone/>
            </a:pPr>
            <a:r>
              <a:rPr lang="th-TH" b="1" dirty="0"/>
              <a:t>4.2 การสื่อสารภายนอกองค์กร</a:t>
            </a:r>
          </a:p>
          <a:p>
            <a:pPr marL="400050" lvl="1" indent="0">
              <a:buNone/>
            </a:pPr>
            <a:r>
              <a:rPr lang="th-TH" b="1" dirty="0"/>
              <a:t>5. ประโยชน์ของอินเทอร์เน็ตที่มีต่อการสื่อสาร</a:t>
            </a:r>
          </a:p>
          <a:p>
            <a:pPr marL="800100" lvl="2" indent="0">
              <a:buNone/>
            </a:pPr>
            <a:r>
              <a:rPr lang="th-TH" b="1" dirty="0"/>
              <a:t>5.1 การสื่อสารกับโรงเรียน กับผู้ปกครอง และครู</a:t>
            </a:r>
          </a:p>
          <a:p>
            <a:pPr marL="800100" lvl="2" indent="0">
              <a:buNone/>
            </a:pPr>
            <a:r>
              <a:rPr lang="th-TH" b="1" dirty="0"/>
              <a:t>5.2 กิจกรรมการสื่อสารของผู้เรียน กับภูมิปัญญาท้องถิ่น ปราชญ์ชาวบ้าน หรือผู้สูงอายุ </a:t>
            </a:r>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24</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2410957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ชื่อเรื่อง 4"/>
          <p:cNvSpPr>
            <a:spLocks noGrp="1"/>
          </p:cNvSpPr>
          <p:nvPr>
            <p:ph type="ctrTitle"/>
          </p:nvPr>
        </p:nvSpPr>
        <p:spPr/>
        <p:txBody>
          <a:bodyPr/>
          <a:lstStyle/>
          <a:p>
            <a:r>
              <a:rPr lang="en-US" dirty="0"/>
              <a:t>2. Introduction of Information Technology</a:t>
            </a:r>
            <a:endParaRPr lang="th-TH" dirty="0"/>
          </a:p>
        </p:txBody>
      </p:sp>
      <p:sp>
        <p:nvSpPr>
          <p:cNvPr id="6" name="ชื่อเรื่องรอง 5"/>
          <p:cNvSpPr>
            <a:spLocks noGrp="1"/>
          </p:cNvSpPr>
          <p:nvPr>
            <p:ph type="subTitle" idx="1"/>
          </p:nvPr>
        </p:nvSpPr>
        <p:spPr/>
        <p:txBody>
          <a:bodyPr/>
          <a:lstStyle/>
          <a:p>
            <a:r>
              <a:rPr lang="en-US" dirty="0"/>
              <a:t>http://www.thaiall.com/mis</a:t>
            </a:r>
            <a:endParaRPr lang="th-TH" dirty="0"/>
          </a:p>
        </p:txBody>
      </p:sp>
      <p:sp>
        <p:nvSpPr>
          <p:cNvPr id="4" name="ตัวแทนหมายเลขภาพนิ่ง 3"/>
          <p:cNvSpPr>
            <a:spLocks noGrp="1"/>
          </p:cNvSpPr>
          <p:nvPr>
            <p:ph type="sldNum" sz="quarter" idx="12"/>
          </p:nvPr>
        </p:nvSpPr>
        <p:spPr/>
        <p:txBody>
          <a:bodyPr/>
          <a:lstStyle/>
          <a:p>
            <a:fld id="{0AD3EF2D-5B8E-45E1-B3AA-9773B09818ED}" type="slidenum">
              <a:rPr lang="th-TH" smtClean="0"/>
              <a:t>25</a:t>
            </a:fld>
            <a:endParaRPr lang="th-TH"/>
          </a:p>
        </p:txBody>
      </p:sp>
      <p:sp>
        <p:nvSpPr>
          <p:cNvPr id="7" name="ตัวแทนท้ายกระดาษ 6"/>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1930858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IT</a:t>
            </a:r>
            <a:endParaRPr lang="th-TH" dirty="0"/>
          </a:p>
        </p:txBody>
      </p:sp>
      <p:sp>
        <p:nvSpPr>
          <p:cNvPr id="3" name="ตัวแทนเนื้อหา 2"/>
          <p:cNvSpPr>
            <a:spLocks noGrp="1"/>
          </p:cNvSpPr>
          <p:nvPr>
            <p:ph idx="1"/>
          </p:nvPr>
        </p:nvSpPr>
        <p:spPr>
          <a:xfrm>
            <a:off x="0" y="908720"/>
            <a:ext cx="9144000" cy="5400600"/>
          </a:xfrm>
        </p:spPr>
        <p:txBody>
          <a:bodyPr>
            <a:normAutofit/>
          </a:bodyPr>
          <a:lstStyle/>
          <a:p>
            <a:r>
              <a:rPr lang="en-US" sz="4400" b="1" dirty="0"/>
              <a:t>IT (Information Technology) is the area of managing technology and spans a wide variety of areas that include </a:t>
            </a:r>
            <a:r>
              <a:rPr lang="en-US" sz="4400" b="1" dirty="0">
                <a:solidFill>
                  <a:schemeClr val="accent5">
                    <a:lumMod val="50000"/>
                  </a:schemeClr>
                </a:solidFill>
                <a:effectLst>
                  <a:outerShdw blurRad="38100" dist="38100" dir="2700000" algn="tl">
                    <a:srgbClr val="000000">
                      <a:alpha val="43137"/>
                    </a:srgbClr>
                  </a:outerShdw>
                </a:effectLst>
              </a:rPr>
              <a:t>computer software, information systems, computer hardware, programming languages </a:t>
            </a:r>
            <a:r>
              <a:rPr lang="en-US" sz="4400" b="1" dirty="0"/>
              <a:t>but are not limited to things such as </a:t>
            </a:r>
            <a:r>
              <a:rPr lang="en-US" sz="4400" b="1" dirty="0">
                <a:solidFill>
                  <a:schemeClr val="accent5">
                    <a:lumMod val="50000"/>
                  </a:schemeClr>
                </a:solidFill>
                <a:effectLst>
                  <a:outerShdw blurRad="38100" dist="38100" dir="2700000" algn="tl">
                    <a:srgbClr val="000000">
                      <a:alpha val="43137"/>
                    </a:srgbClr>
                  </a:outerShdw>
                </a:effectLst>
              </a:rPr>
              <a:t>processes, and data constructs</a:t>
            </a:r>
            <a:r>
              <a:rPr lang="en-US" sz="4400" b="1" dirty="0"/>
              <a:t>. </a:t>
            </a:r>
            <a:endParaRPr lang="th-TH" sz="4400" b="1" dirty="0"/>
          </a:p>
        </p:txBody>
      </p:sp>
      <p:sp>
        <p:nvSpPr>
          <p:cNvPr id="4" name="ตัวแทนหมายเลขภาพนิ่ง 3"/>
          <p:cNvSpPr>
            <a:spLocks noGrp="1"/>
          </p:cNvSpPr>
          <p:nvPr>
            <p:ph type="sldNum" sz="quarter" idx="12"/>
          </p:nvPr>
        </p:nvSpPr>
        <p:spPr/>
        <p:txBody>
          <a:bodyPr/>
          <a:lstStyle/>
          <a:p>
            <a:fld id="{B90633BE-A03D-4EA1-AAE1-1C5131E4BFD3}" type="slidenum">
              <a:rPr lang="th-TH" smtClean="0"/>
              <a:t>26</a:t>
            </a:fld>
            <a:endParaRPr lang="th-TH"/>
          </a:p>
        </p:txBody>
      </p:sp>
      <p:sp>
        <p:nvSpPr>
          <p:cNvPr id="5" name="ตัวแทนท้ายกระดาษ 4"/>
          <p:cNvSpPr>
            <a:spLocks noGrp="1"/>
          </p:cNvSpPr>
          <p:nvPr>
            <p:ph type="ftr" sz="quarter" idx="11"/>
          </p:nvPr>
        </p:nvSpPr>
        <p:spPr/>
        <p:txBody>
          <a:bodyPr/>
          <a:lstStyle/>
          <a:p>
            <a:endParaRPr lang="th-TH"/>
          </a:p>
        </p:txBody>
      </p:sp>
    </p:spTree>
    <p:extLst>
      <p:ext uri="{BB962C8B-B14F-4D97-AF65-F5344CB8AC3E}">
        <p14:creationId xmlns:p14="http://schemas.microsoft.com/office/powerpoint/2010/main" val="3816275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องค์ประกอบของเทคโนโลยีสารสนเทศ</a:t>
            </a:r>
            <a:endParaRPr lang="th-TH" dirty="0"/>
          </a:p>
        </p:txBody>
      </p:sp>
      <p:sp>
        <p:nvSpPr>
          <p:cNvPr id="3" name="ตัวแทนเนื้อหา 2"/>
          <p:cNvSpPr>
            <a:spLocks noGrp="1"/>
          </p:cNvSpPr>
          <p:nvPr>
            <p:ph idx="1"/>
          </p:nvPr>
        </p:nvSpPr>
        <p:spPr>
          <a:xfrm>
            <a:off x="0" y="908720"/>
            <a:ext cx="9144000" cy="5949280"/>
          </a:xfrm>
        </p:spPr>
        <p:txBody>
          <a:bodyPr>
            <a:normAutofit/>
          </a:bodyPr>
          <a:lstStyle/>
          <a:p>
            <a:pPr marL="0" indent="0" algn="ctr">
              <a:buNone/>
            </a:pPr>
            <a:r>
              <a:rPr lang="th-TH" b="1" dirty="0"/>
              <a:t>(</a:t>
            </a:r>
            <a:r>
              <a:rPr lang="en-US" b="1" dirty="0"/>
              <a:t>Components of Information Technology)</a:t>
            </a:r>
          </a:p>
          <a:p>
            <a:pPr marL="800100" lvl="2" indent="0">
              <a:buNone/>
            </a:pPr>
            <a:r>
              <a:rPr lang="en-US" sz="3200" b="1" dirty="0"/>
              <a:t>1. </a:t>
            </a:r>
            <a:r>
              <a:rPr lang="th-TH" sz="3200" b="1" dirty="0"/>
              <a:t>ระบบประมวลผล (</a:t>
            </a:r>
            <a:r>
              <a:rPr lang="en-US" sz="3200" b="1" dirty="0"/>
              <a:t>Processing System) </a:t>
            </a:r>
            <a:r>
              <a:rPr lang="th-TH" sz="3200" b="1" dirty="0"/>
              <a:t>คือ การทำงานด้วยระบบอิเล็กทรอนิกส์ จัดการข้อมูลได้อย่างถูกต้องและรวดเร็ว</a:t>
            </a:r>
          </a:p>
          <a:p>
            <a:pPr marL="800100" lvl="2" indent="0">
              <a:buNone/>
            </a:pPr>
            <a:r>
              <a:rPr lang="th-TH" sz="3200" b="1" dirty="0"/>
              <a:t>2. ระบบสื่อสารโทรคมนาคม (</a:t>
            </a:r>
            <a:r>
              <a:rPr lang="en-US" sz="3200" b="1" dirty="0"/>
              <a:t>Telecommunication System) </a:t>
            </a:r>
            <a:r>
              <a:rPr lang="th-TH" sz="3200" b="1" dirty="0"/>
              <a:t>คือ การสนับสนุนการใช้ข้อมูลร่วมกันระหว่างเครื่องที่ห่างไกล</a:t>
            </a:r>
          </a:p>
          <a:p>
            <a:pPr marL="800100" lvl="2" indent="0">
              <a:buNone/>
            </a:pPr>
            <a:r>
              <a:rPr lang="th-TH" sz="3200" b="1" dirty="0"/>
              <a:t>3. การจัดการข้อมูล (</a:t>
            </a:r>
            <a:r>
              <a:rPr lang="en-US" sz="3200" b="1" dirty="0"/>
              <a:t>Data Management) </a:t>
            </a:r>
            <a:r>
              <a:rPr lang="th-TH" sz="3200" b="1" dirty="0"/>
              <a:t>คือ การจัดการข้อมูลเพื่อสนับสนุนการบริหารจัดการ</a:t>
            </a:r>
          </a:p>
          <a:p>
            <a:pPr marL="800100" lvl="2" indent="0">
              <a:buNone/>
            </a:pPr>
            <a:r>
              <a:rPr lang="th-TH" sz="3200" b="1" dirty="0"/>
              <a:t>(ระบบประมวลผล + ระบบสื่อสารโทรคมนาคม) + การจัดการข้อมูล = เทคโนโลยีสารสนเทศ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27</a:t>
            </a:fld>
            <a:endParaRPr lang="th-TH"/>
          </a:p>
        </p:txBody>
      </p:sp>
    </p:spTree>
    <p:extLst>
      <p:ext uri="{BB962C8B-B14F-4D97-AF65-F5344CB8AC3E}">
        <p14:creationId xmlns:p14="http://schemas.microsoft.com/office/powerpoint/2010/main" val="1832433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เทคโนโลยีสารสนเทศ จำแนกตามการใช้งาน</a:t>
            </a:r>
            <a:endParaRPr lang="th-TH" dirty="0"/>
          </a:p>
        </p:txBody>
      </p:sp>
      <p:sp>
        <p:nvSpPr>
          <p:cNvPr id="3" name="ตัวแทนเนื้อหา 2"/>
          <p:cNvSpPr>
            <a:spLocks noGrp="1"/>
          </p:cNvSpPr>
          <p:nvPr>
            <p:ph idx="1"/>
          </p:nvPr>
        </p:nvSpPr>
        <p:spPr>
          <a:xfrm>
            <a:off x="0" y="908720"/>
            <a:ext cx="9144000" cy="5544616"/>
          </a:xfrm>
        </p:spPr>
        <p:txBody>
          <a:bodyPr>
            <a:normAutofit/>
          </a:bodyPr>
          <a:lstStyle/>
          <a:p>
            <a:pPr marL="0" indent="0" algn="ctr">
              <a:buNone/>
            </a:pPr>
            <a:r>
              <a:rPr lang="th-TH" sz="3600" b="1" dirty="0"/>
              <a:t>(</a:t>
            </a:r>
            <a:r>
              <a:rPr lang="en-US" sz="3600" b="1" dirty="0"/>
              <a:t>IT Using)</a:t>
            </a:r>
          </a:p>
          <a:p>
            <a:pPr marL="400050" lvl="1" indent="0">
              <a:buNone/>
            </a:pPr>
            <a:r>
              <a:rPr lang="en-US" sz="3600" b="1" dirty="0"/>
              <a:t>1. </a:t>
            </a:r>
            <a:r>
              <a:rPr lang="th-TH" sz="3600" b="1" dirty="0"/>
              <a:t>เก็บข้อมูล เช่น </a:t>
            </a:r>
            <a:r>
              <a:rPr lang="en-US" sz="3600" b="1" dirty="0"/>
              <a:t>Digital Camera</a:t>
            </a:r>
          </a:p>
          <a:p>
            <a:pPr marL="400050" lvl="1" indent="0">
              <a:buNone/>
            </a:pPr>
            <a:r>
              <a:rPr lang="en-US" sz="3600" b="1" dirty="0"/>
              <a:t>2. </a:t>
            </a:r>
            <a:r>
              <a:rPr lang="th-TH" sz="3600" b="1" dirty="0"/>
              <a:t>บันทึกข้อมูล เช่น </a:t>
            </a:r>
            <a:r>
              <a:rPr lang="en-US" sz="3600" b="1" dirty="0"/>
              <a:t>Tape, RFID, CD, Diskette</a:t>
            </a:r>
          </a:p>
          <a:p>
            <a:pPr marL="400050" lvl="1" indent="0">
              <a:buNone/>
            </a:pPr>
            <a:r>
              <a:rPr lang="en-US" sz="3600" b="1" dirty="0"/>
              <a:t>3. </a:t>
            </a:r>
            <a:r>
              <a:rPr lang="th-TH" sz="3600" b="1" dirty="0"/>
              <a:t>ประมวลผลข้อมูล เช่น </a:t>
            </a:r>
            <a:r>
              <a:rPr lang="en-US" sz="3600" b="1" dirty="0"/>
              <a:t>CPU</a:t>
            </a:r>
          </a:p>
          <a:p>
            <a:pPr marL="400050" lvl="1" indent="0">
              <a:buNone/>
            </a:pPr>
            <a:r>
              <a:rPr lang="en-US" sz="3600" b="1" dirty="0"/>
              <a:t>4. </a:t>
            </a:r>
            <a:r>
              <a:rPr lang="th-TH" sz="3600" b="1" dirty="0"/>
              <a:t>แสดงผลข้อมูล เช่น </a:t>
            </a:r>
            <a:r>
              <a:rPr lang="en-US" sz="3600" b="1" dirty="0"/>
              <a:t>Monitor, Printer</a:t>
            </a:r>
          </a:p>
          <a:p>
            <a:pPr marL="400050" lvl="1" indent="0">
              <a:buNone/>
            </a:pPr>
            <a:r>
              <a:rPr lang="en-US" sz="3600" b="1" dirty="0"/>
              <a:t>5. </a:t>
            </a:r>
            <a:r>
              <a:rPr lang="th-TH" sz="3600" b="1" dirty="0"/>
              <a:t>สำเนาเอกสาร เช่น </a:t>
            </a:r>
            <a:r>
              <a:rPr lang="en-US" sz="3600" b="1" dirty="0"/>
              <a:t>Microfilm, Copy Machine, Scanner</a:t>
            </a:r>
          </a:p>
          <a:p>
            <a:pPr marL="400050" lvl="1" indent="0">
              <a:buNone/>
            </a:pPr>
            <a:r>
              <a:rPr lang="en-US" sz="3600" b="1" dirty="0"/>
              <a:t>6. </a:t>
            </a:r>
            <a:r>
              <a:rPr lang="th-TH" sz="3600" b="1" dirty="0"/>
              <a:t>สื่อสารข้อมูล ได้แก่ </a:t>
            </a:r>
            <a:r>
              <a:rPr lang="en-US" sz="3600" b="1" dirty="0"/>
              <a:t>Telephone, Television, Radio, Internet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28</a:t>
            </a:fld>
            <a:endParaRPr lang="th-TH"/>
          </a:p>
        </p:txBody>
      </p:sp>
    </p:spTree>
    <p:extLst>
      <p:ext uri="{BB962C8B-B14F-4D97-AF65-F5344CB8AC3E}">
        <p14:creationId xmlns:p14="http://schemas.microsoft.com/office/powerpoint/2010/main" val="3093905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สารสนเทศที่ดี (</a:t>
            </a:r>
            <a:r>
              <a:rPr lang="en-US" b="1" dirty="0"/>
              <a:t>Good Information)</a:t>
            </a:r>
            <a:endParaRPr lang="th-TH" dirty="0"/>
          </a:p>
        </p:txBody>
      </p:sp>
      <p:sp>
        <p:nvSpPr>
          <p:cNvPr id="3" name="ตัวแทนเนื้อหา 2"/>
          <p:cNvSpPr>
            <a:spLocks noGrp="1"/>
          </p:cNvSpPr>
          <p:nvPr>
            <p:ph idx="1"/>
          </p:nvPr>
        </p:nvSpPr>
        <p:spPr>
          <a:xfrm>
            <a:off x="0" y="908720"/>
            <a:ext cx="9144000" cy="5949280"/>
          </a:xfrm>
        </p:spPr>
        <p:txBody>
          <a:bodyPr>
            <a:normAutofit/>
          </a:bodyPr>
          <a:lstStyle/>
          <a:p>
            <a:pPr marL="0" indent="0" algn="ctr">
              <a:buNone/>
            </a:pPr>
            <a:r>
              <a:rPr lang="en-US" sz="3600" b="1" dirty="0"/>
              <a:t>Shelly, et al.,2002; Stair &amp; </a:t>
            </a:r>
            <a:r>
              <a:rPr lang="en-US" sz="3600" b="1" dirty="0" err="1"/>
              <a:t>Raynolds</a:t>
            </a:r>
            <a:r>
              <a:rPr lang="en-US" sz="3600" b="1" dirty="0"/>
              <a:t>, 1999</a:t>
            </a:r>
          </a:p>
          <a:p>
            <a:pPr marL="800100" lvl="2" indent="0">
              <a:buNone/>
            </a:pPr>
            <a:r>
              <a:rPr lang="en-US" sz="2800" b="1" dirty="0"/>
              <a:t>1. </a:t>
            </a:r>
            <a:r>
              <a:rPr lang="th-TH" sz="2800" b="1" dirty="0"/>
              <a:t>ถูกต้อง (</a:t>
            </a:r>
            <a:r>
              <a:rPr lang="en-US" sz="2800" b="1" dirty="0"/>
              <a:t>Accuracy)</a:t>
            </a:r>
          </a:p>
          <a:p>
            <a:pPr marL="800100" lvl="2" indent="0">
              <a:buNone/>
            </a:pPr>
            <a:r>
              <a:rPr lang="en-US" sz="2800" b="1" dirty="0"/>
              <a:t>2. </a:t>
            </a:r>
            <a:r>
              <a:rPr lang="th-TH" sz="2800" b="1" dirty="0"/>
              <a:t>ตรวจสอบได้ (</a:t>
            </a:r>
            <a:r>
              <a:rPr lang="en-US" sz="2800" b="1" dirty="0"/>
              <a:t>Verifiable)</a:t>
            </a:r>
          </a:p>
          <a:p>
            <a:pPr marL="800100" lvl="2" indent="0">
              <a:buNone/>
            </a:pPr>
            <a:r>
              <a:rPr lang="en-US" sz="2800" b="1" dirty="0"/>
              <a:t>3. </a:t>
            </a:r>
            <a:r>
              <a:rPr lang="th-TH" sz="2800" b="1" dirty="0"/>
              <a:t>ความสมบูรณ์ (</a:t>
            </a:r>
            <a:r>
              <a:rPr lang="en-US" sz="2800" b="1" dirty="0"/>
              <a:t>Completeness)</a:t>
            </a:r>
          </a:p>
          <a:p>
            <a:pPr marL="800100" lvl="2" indent="0">
              <a:buNone/>
            </a:pPr>
            <a:r>
              <a:rPr lang="en-US" sz="2800" b="1" dirty="0"/>
              <a:t>4. </a:t>
            </a:r>
            <a:r>
              <a:rPr lang="th-TH" sz="2800" b="1" dirty="0"/>
              <a:t>ความ</a:t>
            </a:r>
            <a:r>
              <a:rPr lang="th-TH" sz="2800" b="1" dirty="0" err="1"/>
              <a:t>กระทัดรัด</a:t>
            </a:r>
            <a:r>
              <a:rPr lang="th-TH" sz="2800" b="1" dirty="0"/>
              <a:t> (</a:t>
            </a:r>
            <a:r>
              <a:rPr lang="en-US" sz="2800" b="1" dirty="0"/>
              <a:t>Conciseness)</a:t>
            </a:r>
          </a:p>
          <a:p>
            <a:pPr marL="800100" lvl="2" indent="0">
              <a:buNone/>
            </a:pPr>
            <a:r>
              <a:rPr lang="en-US" sz="2800" b="1" dirty="0"/>
              <a:t>5. </a:t>
            </a:r>
            <a:r>
              <a:rPr lang="th-TH" sz="2800" b="1" dirty="0"/>
              <a:t>สอดคล้องกับงาน (</a:t>
            </a:r>
            <a:r>
              <a:rPr lang="en-US" sz="2800" b="1" dirty="0"/>
              <a:t>Relevance)</a:t>
            </a:r>
          </a:p>
          <a:p>
            <a:pPr marL="800100" lvl="2" indent="0">
              <a:buNone/>
            </a:pPr>
            <a:r>
              <a:rPr lang="en-US" sz="2800" b="1" dirty="0"/>
              <a:t>6. </a:t>
            </a:r>
            <a:r>
              <a:rPr lang="th-TH" sz="2800" b="1" dirty="0"/>
              <a:t>ทันเวลา (</a:t>
            </a:r>
            <a:r>
              <a:rPr lang="en-US" sz="2800" b="1" dirty="0"/>
              <a:t>Timeliness)</a:t>
            </a:r>
          </a:p>
          <a:p>
            <a:pPr marL="800100" lvl="2" indent="0">
              <a:buNone/>
            </a:pPr>
            <a:r>
              <a:rPr lang="en-US" sz="2800" b="1" dirty="0"/>
              <a:t>7. </a:t>
            </a:r>
            <a:r>
              <a:rPr lang="th-TH" sz="2800" b="1" dirty="0"/>
              <a:t>เชื่อถือได้ (</a:t>
            </a:r>
            <a:r>
              <a:rPr lang="en-US" sz="2800" b="1" dirty="0"/>
              <a:t>Reliable)</a:t>
            </a:r>
          </a:p>
          <a:p>
            <a:pPr marL="800100" lvl="2" indent="0">
              <a:buNone/>
            </a:pPr>
            <a:r>
              <a:rPr lang="en-US" sz="2800" b="1" dirty="0"/>
              <a:t>8. </a:t>
            </a:r>
            <a:r>
              <a:rPr lang="th-TH" sz="2800" b="1" dirty="0"/>
              <a:t>ยืดหยุ่น (</a:t>
            </a:r>
            <a:r>
              <a:rPr lang="en-US" sz="2800" b="1" dirty="0"/>
              <a:t>Flexible)</a:t>
            </a:r>
          </a:p>
          <a:p>
            <a:pPr marL="800100" lvl="2" indent="0">
              <a:buNone/>
            </a:pPr>
            <a:r>
              <a:rPr lang="en-US" sz="2800" b="1" dirty="0"/>
              <a:t>9. </a:t>
            </a:r>
            <a:r>
              <a:rPr lang="th-TH" sz="2800" b="1" dirty="0"/>
              <a:t>นำไปใช้ได้ง่าย (</a:t>
            </a:r>
            <a:r>
              <a:rPr lang="en-US" sz="2800" b="1" dirty="0"/>
              <a:t>Simple)</a:t>
            </a:r>
          </a:p>
          <a:p>
            <a:pPr marL="800100" lvl="2" indent="0">
              <a:buNone/>
            </a:pPr>
            <a:r>
              <a:rPr lang="en-US" b="1" dirty="0"/>
              <a:t># garbage in, garbage out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29</a:t>
            </a:fld>
            <a:endParaRPr lang="th-TH"/>
          </a:p>
        </p:txBody>
      </p:sp>
    </p:spTree>
    <p:extLst>
      <p:ext uri="{BB962C8B-B14F-4D97-AF65-F5344CB8AC3E}">
        <p14:creationId xmlns:p14="http://schemas.microsoft.com/office/powerpoint/2010/main" val="1226028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noAutofit/>
          </a:bodyPr>
          <a:lstStyle/>
          <a:p>
            <a:r>
              <a:rPr lang="th-TH" sz="3200" b="1" dirty="0"/>
              <a:t>การเปลี่ยนแปลงที่เกิดขึ้นกับองค์กรเมื่อมีการนำเทคโนโลยีสารสนเทศมาใช้</a:t>
            </a:r>
            <a:endParaRPr lang="th-TH" sz="3200" dirty="0"/>
          </a:p>
        </p:txBody>
      </p:sp>
      <p:sp>
        <p:nvSpPr>
          <p:cNvPr id="3" name="ตัวแทนเนื้อหา 2"/>
          <p:cNvSpPr>
            <a:spLocks noGrp="1"/>
          </p:cNvSpPr>
          <p:nvPr>
            <p:ph idx="1"/>
          </p:nvPr>
        </p:nvSpPr>
        <p:spPr/>
        <p:txBody>
          <a:bodyPr/>
          <a:lstStyle/>
          <a:p>
            <a:pPr marL="0" indent="0">
              <a:buNone/>
            </a:pPr>
            <a:endParaRPr lang="th-TH" b="1" dirty="0"/>
          </a:p>
          <a:p>
            <a:pPr marL="0" indent="0">
              <a:buNone/>
            </a:pPr>
            <a:r>
              <a:rPr lang="th-TH" b="1" dirty="0"/>
              <a:t>1. เพิ่มผลผลิต ลดต้นทุน และเพิ่มประสิทธิภาพ (</a:t>
            </a:r>
            <a:r>
              <a:rPr lang="en-US" b="1" dirty="0"/>
              <a:t>Effectiveness &amp; Efficiently)</a:t>
            </a:r>
          </a:p>
          <a:p>
            <a:pPr marL="0" indent="0">
              <a:buNone/>
            </a:pPr>
            <a:r>
              <a:rPr lang="en-US" b="1" dirty="0"/>
              <a:t>2. </a:t>
            </a:r>
            <a:r>
              <a:rPr lang="th-TH" b="1" dirty="0"/>
              <a:t>เปลี่ยนรูปแบบการบริการเป็นแบบกระจาย (</a:t>
            </a:r>
            <a:r>
              <a:rPr lang="en-US" b="1" dirty="0"/>
              <a:t>Distribution)</a:t>
            </a:r>
          </a:p>
          <a:p>
            <a:pPr marL="0" indent="0">
              <a:buNone/>
            </a:pPr>
            <a:r>
              <a:rPr lang="en-US" b="1" dirty="0"/>
              <a:t>3. </a:t>
            </a:r>
            <a:r>
              <a:rPr lang="th-TH" b="1" dirty="0"/>
              <a:t>ใช้ประมวลผลในหน่วยงาน (</a:t>
            </a:r>
            <a:r>
              <a:rPr lang="en-US" b="1" dirty="0"/>
              <a:t>Data Processing)</a:t>
            </a:r>
          </a:p>
          <a:p>
            <a:pPr marL="0" indent="0">
              <a:buNone/>
            </a:pPr>
            <a:r>
              <a:rPr lang="en-US" b="1" dirty="0"/>
              <a:t>4. </a:t>
            </a:r>
            <a:r>
              <a:rPr lang="th-TH" b="1" dirty="0"/>
              <a:t>เชื่อมโยงพฤติกรรมของคนทุกระดับ (</a:t>
            </a:r>
            <a:r>
              <a:rPr lang="en-US" b="1" dirty="0"/>
              <a:t>Human behavior)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30</a:t>
            </a:fld>
            <a:endParaRPr lang="th-TH"/>
          </a:p>
        </p:txBody>
      </p:sp>
    </p:spTree>
    <p:extLst>
      <p:ext uri="{BB962C8B-B14F-4D97-AF65-F5344CB8AC3E}">
        <p14:creationId xmlns:p14="http://schemas.microsoft.com/office/powerpoint/2010/main" val="3348166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ประโยชน์ของเทคโนโลยีสารสนเทศต่อธุรกิจ</a:t>
            </a:r>
            <a:endParaRPr lang="th-TH" dirty="0"/>
          </a:p>
        </p:txBody>
      </p:sp>
      <p:sp>
        <p:nvSpPr>
          <p:cNvPr id="3" name="ตัวแทนเนื้อหา 2"/>
          <p:cNvSpPr>
            <a:spLocks noGrp="1"/>
          </p:cNvSpPr>
          <p:nvPr>
            <p:ph idx="1"/>
          </p:nvPr>
        </p:nvSpPr>
        <p:spPr/>
        <p:txBody>
          <a:bodyPr/>
          <a:lstStyle/>
          <a:p>
            <a:pPr marL="0" indent="0" algn="ctr">
              <a:buNone/>
            </a:pPr>
            <a:r>
              <a:rPr lang="th-TH" sz="3600" b="1" dirty="0"/>
              <a:t> (</a:t>
            </a:r>
            <a:r>
              <a:rPr lang="en-US" sz="3600" b="1" dirty="0"/>
              <a:t>Advantage of information technology on Business)</a:t>
            </a:r>
          </a:p>
          <a:p>
            <a:pPr marL="800100" lvl="2" indent="0">
              <a:buNone/>
            </a:pPr>
            <a:r>
              <a:rPr lang="en-US" sz="4000" b="1" dirty="0"/>
              <a:t>1. </a:t>
            </a:r>
            <a:r>
              <a:rPr lang="th-TH" sz="4000" b="1" dirty="0"/>
              <a:t>ลดความผิดพลาด (</a:t>
            </a:r>
            <a:r>
              <a:rPr lang="en-US" sz="4000" b="1" dirty="0"/>
              <a:t>Reduce Mistake)</a:t>
            </a:r>
          </a:p>
          <a:p>
            <a:pPr marL="800100" lvl="2" indent="0">
              <a:buNone/>
            </a:pPr>
            <a:r>
              <a:rPr lang="en-US" sz="4000" b="1" dirty="0"/>
              <a:t>2. </a:t>
            </a:r>
            <a:r>
              <a:rPr lang="th-TH" sz="4000" b="1" dirty="0"/>
              <a:t>ลดการใช้แรงงาน (</a:t>
            </a:r>
            <a:r>
              <a:rPr lang="en-US" sz="4000" b="1" dirty="0"/>
              <a:t>Reduce Labor)</a:t>
            </a:r>
          </a:p>
          <a:p>
            <a:pPr marL="800100" lvl="2" indent="0">
              <a:buNone/>
            </a:pPr>
            <a:r>
              <a:rPr lang="en-US" sz="4000" b="1" dirty="0"/>
              <a:t>3. </a:t>
            </a:r>
            <a:r>
              <a:rPr lang="th-TH" sz="4000" b="1" dirty="0"/>
              <a:t>ลดการสูญหายของข้อมูล (</a:t>
            </a:r>
            <a:r>
              <a:rPr lang="en-US" sz="4000" b="1" dirty="0"/>
              <a:t>Reduce Data Loss)</a:t>
            </a:r>
          </a:p>
          <a:p>
            <a:pPr marL="800100" lvl="2" indent="0">
              <a:buNone/>
            </a:pPr>
            <a:r>
              <a:rPr lang="en-US" sz="4000" b="1" dirty="0"/>
              <a:t>4. </a:t>
            </a:r>
            <a:r>
              <a:rPr lang="th-TH" sz="4000" b="1" dirty="0"/>
              <a:t>ตอบสนองเร็วขึ้น (</a:t>
            </a:r>
            <a:r>
              <a:rPr lang="en-US" sz="4000" b="1" dirty="0"/>
              <a:t>Increase Response)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31</a:t>
            </a:fld>
            <a:endParaRPr lang="th-TH"/>
          </a:p>
        </p:txBody>
      </p:sp>
    </p:spTree>
    <p:extLst>
      <p:ext uri="{BB962C8B-B14F-4D97-AF65-F5344CB8AC3E}">
        <p14:creationId xmlns:p14="http://schemas.microsoft.com/office/powerpoint/2010/main" val="1246780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ประเภทของทรัพยากรสารสนเทศ</a:t>
            </a:r>
            <a:endParaRPr lang="th-TH" dirty="0"/>
          </a:p>
        </p:txBody>
      </p:sp>
      <p:sp>
        <p:nvSpPr>
          <p:cNvPr id="3" name="ตัวแทนเนื้อหา 2"/>
          <p:cNvSpPr>
            <a:spLocks noGrp="1"/>
          </p:cNvSpPr>
          <p:nvPr>
            <p:ph idx="1"/>
          </p:nvPr>
        </p:nvSpPr>
        <p:spPr>
          <a:xfrm>
            <a:off x="0" y="908720"/>
            <a:ext cx="9144000" cy="5616624"/>
          </a:xfrm>
        </p:spPr>
        <p:txBody>
          <a:bodyPr>
            <a:normAutofit fontScale="70000" lnSpcReduction="20000"/>
          </a:bodyPr>
          <a:lstStyle/>
          <a:p>
            <a:pPr marL="0" indent="0" algn="ctr">
              <a:buNone/>
            </a:pPr>
            <a:r>
              <a:rPr lang="th-TH" sz="4000" b="1" dirty="0"/>
              <a:t> (</a:t>
            </a:r>
            <a:r>
              <a:rPr lang="en-US" sz="4000" b="1" dirty="0"/>
              <a:t>Types of Information Materials or Resource) </a:t>
            </a:r>
          </a:p>
          <a:p>
            <a:pPr marL="400050" lvl="1" indent="0">
              <a:buNone/>
            </a:pPr>
            <a:r>
              <a:rPr lang="en-US" b="1" dirty="0"/>
              <a:t>1. </a:t>
            </a:r>
            <a:r>
              <a:rPr lang="th-TH" b="1" dirty="0"/>
              <a:t>สื่อสิ่งพิมพ์ (</a:t>
            </a:r>
            <a:r>
              <a:rPr lang="en-US" b="1" dirty="0"/>
              <a:t>Printed Materials)</a:t>
            </a:r>
          </a:p>
          <a:p>
            <a:pPr marL="800100" lvl="2" indent="0">
              <a:buNone/>
            </a:pPr>
            <a:r>
              <a:rPr lang="en-US" b="1" dirty="0"/>
              <a:t>1.1 </a:t>
            </a:r>
            <a:r>
              <a:rPr lang="th-TH" b="1" dirty="0"/>
              <a:t>หนังสือ (</a:t>
            </a:r>
            <a:r>
              <a:rPr lang="en-US" b="1" dirty="0"/>
              <a:t>Books) : </a:t>
            </a:r>
            <a:r>
              <a:rPr lang="th-TH" b="1" dirty="0"/>
              <a:t>หนังสือ</a:t>
            </a:r>
            <a:r>
              <a:rPr lang="th-TH" b="1" dirty="0" err="1"/>
              <a:t>สารคดี</a:t>
            </a:r>
            <a:r>
              <a:rPr lang="th-TH" b="1" dirty="0"/>
              <a:t> (</a:t>
            </a:r>
            <a:r>
              <a:rPr lang="en-US" b="1" dirty="0"/>
              <a:t>Non-Fiction) </a:t>
            </a:r>
            <a:r>
              <a:rPr lang="th-TH" b="1" dirty="0"/>
              <a:t>และ หนังสือบันเทิงคดี (</a:t>
            </a:r>
            <a:r>
              <a:rPr lang="en-US" b="1" dirty="0"/>
              <a:t>Fiction)</a:t>
            </a:r>
          </a:p>
          <a:p>
            <a:pPr marL="800100" lvl="2" indent="0">
              <a:buNone/>
            </a:pPr>
            <a:r>
              <a:rPr lang="en-US" b="1" dirty="0"/>
              <a:t>1.2 </a:t>
            </a:r>
            <a:r>
              <a:rPr lang="th-TH" b="1" dirty="0"/>
              <a:t>สิ่งพิมพ์ต่อเนื่อง (</a:t>
            </a:r>
            <a:r>
              <a:rPr lang="en-US" b="1" dirty="0"/>
              <a:t>Serials) : </a:t>
            </a:r>
            <a:r>
              <a:rPr lang="th-TH" b="1" dirty="0"/>
              <a:t>สิ่งพิมพ์ที่ออกต่อเนื่องตามกำหนดเวลา เช่นวารสาร(</a:t>
            </a:r>
            <a:r>
              <a:rPr lang="en-US" b="1" dirty="0"/>
              <a:t>Journal) </a:t>
            </a:r>
            <a:r>
              <a:rPr lang="th-TH" b="1" dirty="0"/>
              <a:t>นิตยสาร(</a:t>
            </a:r>
            <a:r>
              <a:rPr lang="en-US" b="1" dirty="0"/>
              <a:t>Magazine) </a:t>
            </a:r>
            <a:r>
              <a:rPr lang="th-TH" b="1" dirty="0"/>
              <a:t>หนังสือพิมพ์(</a:t>
            </a:r>
            <a:r>
              <a:rPr lang="en-US" b="1" dirty="0"/>
              <a:t>Newspaper)</a:t>
            </a:r>
          </a:p>
          <a:p>
            <a:pPr marL="800100" lvl="2" indent="0">
              <a:buNone/>
            </a:pPr>
            <a:r>
              <a:rPr lang="en-US" b="1" dirty="0"/>
              <a:t>1.3 </a:t>
            </a:r>
            <a:r>
              <a:rPr lang="th-TH" b="1" dirty="0"/>
              <a:t>จุลสาร (</a:t>
            </a:r>
            <a:r>
              <a:rPr lang="en-US" b="1" dirty="0"/>
              <a:t>Pamphlet) : </a:t>
            </a:r>
            <a:r>
              <a:rPr lang="th-TH" b="1" dirty="0"/>
              <a:t>สิ่งพิมพ์ขนาดเล็ก มีความหนาไม่มาก มักไม่ถึง 50 หน้า</a:t>
            </a:r>
          </a:p>
          <a:p>
            <a:pPr marL="800100" lvl="2" indent="0">
              <a:buNone/>
            </a:pPr>
            <a:r>
              <a:rPr lang="th-TH" b="1" dirty="0"/>
              <a:t>1.4 </a:t>
            </a:r>
            <a:r>
              <a:rPr lang="th-TH" b="1" dirty="0" err="1"/>
              <a:t>กฤต</a:t>
            </a:r>
            <a:r>
              <a:rPr lang="th-TH" b="1" dirty="0"/>
              <a:t>ภาค (</a:t>
            </a:r>
            <a:r>
              <a:rPr lang="en-US" b="1" dirty="0"/>
              <a:t>Clipping) : </a:t>
            </a:r>
            <a:r>
              <a:rPr lang="th-TH" b="1" dirty="0"/>
              <a:t>บทความ ข่าว หรือภาพ ที่ตัดมาจากหนังสือพิมพ์ หรือเอกสารอื่นที่คัดทิ้ง แล้วผนึกลงบนกระดาษ</a:t>
            </a:r>
          </a:p>
          <a:p>
            <a:pPr marL="400050" lvl="1" indent="0">
              <a:buNone/>
            </a:pPr>
            <a:r>
              <a:rPr lang="th-TH" b="1" dirty="0"/>
              <a:t>2. สื่อโสตทัศน์ (</a:t>
            </a:r>
            <a:r>
              <a:rPr lang="en-US" b="1" dirty="0"/>
              <a:t>Audio-Visual Materials)</a:t>
            </a:r>
          </a:p>
          <a:p>
            <a:pPr marL="800100" lvl="2" indent="0">
              <a:buNone/>
            </a:pPr>
            <a:r>
              <a:rPr lang="en-US" b="1" dirty="0"/>
              <a:t>2.1 </a:t>
            </a:r>
            <a:r>
              <a:rPr lang="th-TH" b="1" dirty="0"/>
              <a:t>วัสดุกราฟิก (</a:t>
            </a:r>
            <a:r>
              <a:rPr lang="en-US" b="1" dirty="0"/>
              <a:t>Graphic materials)</a:t>
            </a:r>
          </a:p>
          <a:p>
            <a:pPr marL="800100" lvl="2" indent="0">
              <a:buNone/>
            </a:pPr>
            <a:r>
              <a:rPr lang="en-US" b="1" dirty="0"/>
              <a:t>2.2 </a:t>
            </a:r>
            <a:r>
              <a:rPr lang="th-TH" b="1" dirty="0"/>
              <a:t>ภาพนิ่ง (</a:t>
            </a:r>
            <a:r>
              <a:rPr lang="en-US" b="1" dirty="0"/>
              <a:t>Still Pictures)</a:t>
            </a:r>
          </a:p>
          <a:p>
            <a:pPr marL="800100" lvl="2" indent="0">
              <a:buNone/>
            </a:pPr>
            <a:r>
              <a:rPr lang="en-US" b="1" dirty="0"/>
              <a:t>2.3 </a:t>
            </a:r>
            <a:r>
              <a:rPr lang="th-TH" b="1" dirty="0"/>
              <a:t>วัสดุย่อส่วน (</a:t>
            </a:r>
            <a:r>
              <a:rPr lang="en-US" b="1" dirty="0"/>
              <a:t>Microforms) # # # </a:t>
            </a:r>
            <a:r>
              <a:rPr lang="th-TH" b="1" dirty="0"/>
              <a:t>หรือ ไม</a:t>
            </a:r>
            <a:r>
              <a:rPr lang="th-TH" b="1" dirty="0" err="1"/>
              <a:t>โครฟิช</a:t>
            </a:r>
            <a:r>
              <a:rPr lang="th-TH" b="1" dirty="0"/>
              <a:t> (</a:t>
            </a:r>
            <a:r>
              <a:rPr lang="en-US" b="1" dirty="0"/>
              <a:t>Microfiche)</a:t>
            </a:r>
          </a:p>
          <a:p>
            <a:pPr marL="800100" lvl="2" indent="0">
              <a:buNone/>
            </a:pPr>
            <a:r>
              <a:rPr lang="en-US" b="1" dirty="0"/>
              <a:t>2.4 </a:t>
            </a:r>
            <a:r>
              <a:rPr lang="th-TH" b="1" dirty="0"/>
              <a:t>ภาพยนตร์ (</a:t>
            </a:r>
            <a:r>
              <a:rPr lang="en-US" b="1" dirty="0"/>
              <a:t>Motion Pictures) #</a:t>
            </a:r>
          </a:p>
          <a:p>
            <a:pPr marL="800100" lvl="2" indent="0">
              <a:buNone/>
            </a:pPr>
            <a:r>
              <a:rPr lang="en-US" b="1" dirty="0"/>
              <a:t>2.5 </a:t>
            </a:r>
            <a:r>
              <a:rPr lang="th-TH" b="1" dirty="0"/>
              <a:t>วีดีทัศน์ (</a:t>
            </a:r>
            <a:r>
              <a:rPr lang="en-US" b="1" dirty="0"/>
              <a:t>Video Tape)</a:t>
            </a:r>
          </a:p>
          <a:p>
            <a:pPr marL="800100" lvl="2" indent="0">
              <a:buNone/>
            </a:pPr>
            <a:r>
              <a:rPr lang="en-US" b="1" dirty="0"/>
              <a:t>2.6 </a:t>
            </a:r>
            <a:r>
              <a:rPr lang="th-TH" b="1" dirty="0"/>
              <a:t>วัสดุบันทึกเสียง (</a:t>
            </a:r>
            <a:r>
              <a:rPr lang="en-US" b="1" dirty="0"/>
              <a:t>Tape Cassette)</a:t>
            </a:r>
          </a:p>
          <a:p>
            <a:pPr marL="800100" lvl="2" indent="0">
              <a:buNone/>
            </a:pPr>
            <a:r>
              <a:rPr lang="en-US" b="1" dirty="0"/>
              <a:t>2.7 </a:t>
            </a:r>
            <a:r>
              <a:rPr lang="th-TH" b="1" dirty="0"/>
              <a:t>โมเดลหรือหุ่นจำลอง(</a:t>
            </a:r>
            <a:r>
              <a:rPr lang="en-US" b="1" dirty="0"/>
              <a:t>Model)</a:t>
            </a:r>
          </a:p>
          <a:p>
            <a:pPr marL="400050" lvl="1" indent="0">
              <a:buNone/>
            </a:pPr>
            <a:r>
              <a:rPr lang="en-US" b="1" dirty="0"/>
              <a:t>3. </a:t>
            </a:r>
            <a:r>
              <a:rPr lang="th-TH" b="1" dirty="0"/>
              <a:t>สื่อดิจิตอล (</a:t>
            </a:r>
            <a:r>
              <a:rPr lang="en-US" b="1" dirty="0"/>
              <a:t>Digital Materials)</a:t>
            </a:r>
          </a:p>
          <a:p>
            <a:pPr marL="800100" lvl="2" indent="0">
              <a:buNone/>
            </a:pPr>
            <a:r>
              <a:rPr lang="en-US" b="1" dirty="0"/>
              <a:t>3.1 </a:t>
            </a:r>
            <a:r>
              <a:rPr lang="th-TH" b="1" dirty="0"/>
              <a:t>ซีดี (</a:t>
            </a:r>
            <a:r>
              <a:rPr lang="en-US" b="1" dirty="0"/>
              <a:t>CD = Compact Disc) : Video &amp; Sound</a:t>
            </a:r>
          </a:p>
          <a:p>
            <a:pPr marL="800100" lvl="2" indent="0">
              <a:buNone/>
            </a:pPr>
            <a:r>
              <a:rPr lang="en-US" b="1" dirty="0"/>
              <a:t>3.2 </a:t>
            </a:r>
            <a:r>
              <a:rPr lang="th-TH" b="1" dirty="0"/>
              <a:t>สื่อผสม (</a:t>
            </a:r>
            <a:r>
              <a:rPr lang="en-US" b="1" dirty="0"/>
              <a:t>Multimedia) : e-Book</a:t>
            </a:r>
          </a:p>
          <a:p>
            <a:pPr marL="800100" lvl="2" indent="0">
              <a:buNone/>
            </a:pPr>
            <a:r>
              <a:rPr lang="en-US" b="1" dirty="0"/>
              <a:t>3.3 </a:t>
            </a:r>
            <a:r>
              <a:rPr lang="th-TH" b="1" dirty="0"/>
              <a:t>ฐานข้อมูล (</a:t>
            </a:r>
            <a:r>
              <a:rPr lang="en-US" b="1" dirty="0"/>
              <a:t>Database) : Search</a:t>
            </a:r>
          </a:p>
          <a:p>
            <a:pPr marL="800100" lvl="2" indent="0">
              <a:buNone/>
            </a:pPr>
            <a:r>
              <a:rPr lang="en-US" b="1" dirty="0"/>
              <a:t>3.4 </a:t>
            </a:r>
            <a:r>
              <a:rPr lang="th-TH" b="1" dirty="0"/>
              <a:t>สื่อหลายมิติ (</a:t>
            </a:r>
            <a:r>
              <a:rPr lang="en-US" b="1" dirty="0"/>
              <a:t>Hypermedia) : WWW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32</a:t>
            </a:fld>
            <a:endParaRPr lang="th-TH"/>
          </a:p>
        </p:txBody>
      </p:sp>
    </p:spTree>
    <p:extLst>
      <p:ext uri="{BB962C8B-B14F-4D97-AF65-F5344CB8AC3E}">
        <p14:creationId xmlns:p14="http://schemas.microsoft.com/office/powerpoint/2010/main" val="917852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ข้อมูล และสารสนเทศ</a:t>
            </a:r>
            <a:endParaRPr lang="th-TH" dirty="0"/>
          </a:p>
        </p:txBody>
      </p:sp>
      <p:sp>
        <p:nvSpPr>
          <p:cNvPr id="3" name="ตัวแทนเนื้อหา 2"/>
          <p:cNvSpPr>
            <a:spLocks noGrp="1"/>
          </p:cNvSpPr>
          <p:nvPr>
            <p:ph idx="1"/>
          </p:nvPr>
        </p:nvSpPr>
        <p:spPr>
          <a:xfrm>
            <a:off x="467544" y="908720"/>
            <a:ext cx="8676456" cy="5472608"/>
          </a:xfrm>
        </p:spPr>
        <p:txBody>
          <a:bodyPr/>
          <a:lstStyle/>
          <a:p>
            <a:pPr marL="0" indent="0" algn="ctr">
              <a:buNone/>
            </a:pPr>
            <a:r>
              <a:rPr lang="th-TH" sz="4000" b="1" dirty="0"/>
              <a:t> (</a:t>
            </a:r>
            <a:r>
              <a:rPr lang="en-US" sz="4000" b="1" dirty="0"/>
              <a:t>Data &amp; Information) </a:t>
            </a:r>
          </a:p>
          <a:p>
            <a:pPr marL="0" indent="0">
              <a:buNone/>
            </a:pPr>
            <a:r>
              <a:rPr lang="en-US" sz="3600" b="1" dirty="0"/>
              <a:t>1. </a:t>
            </a:r>
            <a:r>
              <a:rPr lang="th-TH" sz="3600" b="1" dirty="0"/>
              <a:t>ข้อมูล (</a:t>
            </a:r>
            <a:r>
              <a:rPr lang="en-US" sz="3600" b="1" dirty="0"/>
              <a:t>Data) </a:t>
            </a:r>
            <a:r>
              <a:rPr lang="th-TH" sz="3600" b="1" dirty="0"/>
              <a:t>เป็นข้อมูลปฐมภูมิ</a:t>
            </a:r>
          </a:p>
          <a:p>
            <a:pPr marL="0" indent="0">
              <a:buNone/>
            </a:pPr>
            <a:r>
              <a:rPr lang="th-TH" sz="3600" b="1" dirty="0"/>
              <a:t>2. สารสนเทศ (</a:t>
            </a:r>
            <a:r>
              <a:rPr lang="en-US" sz="3600" b="1" dirty="0"/>
              <a:t>Information) </a:t>
            </a:r>
            <a:r>
              <a:rPr lang="th-TH" sz="3600" b="1" dirty="0"/>
              <a:t>เป็นการนำข้อมูลมาผ่านการประมวลผล</a:t>
            </a:r>
          </a:p>
          <a:p>
            <a:pPr marL="0" indent="0">
              <a:buNone/>
            </a:pPr>
            <a:r>
              <a:rPr lang="th-TH" sz="3600" b="1" dirty="0"/>
              <a:t>3. ความรู้ (</a:t>
            </a:r>
            <a:r>
              <a:rPr lang="en-US" sz="3600" b="1" dirty="0"/>
              <a:t>Knowledge) </a:t>
            </a:r>
            <a:r>
              <a:rPr lang="th-TH" sz="3600" b="1" dirty="0"/>
              <a:t>เป็นการนำสารสนเทศมาผ่านกระบวนการจัดการ</a:t>
            </a:r>
          </a:p>
          <a:p>
            <a:pPr marL="0" indent="0">
              <a:buNone/>
            </a:pPr>
            <a:r>
              <a:rPr lang="th-TH" sz="3600" b="1" dirty="0"/>
              <a:t>4. ปัญญา (</a:t>
            </a:r>
            <a:r>
              <a:rPr lang="en-US" sz="3600" b="1" dirty="0"/>
              <a:t>Wisdom) </a:t>
            </a:r>
            <a:r>
              <a:rPr lang="th-TH" sz="3600" b="1" dirty="0"/>
              <a:t>เป็นการใช้ความรู้จนชำนาญ และจดจำ เรียกใช้ได้ตลอดเวลา</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33</a:t>
            </a:fld>
            <a:endParaRPr lang="th-TH"/>
          </a:p>
        </p:txBody>
      </p:sp>
    </p:spTree>
    <p:extLst>
      <p:ext uri="{BB962C8B-B14F-4D97-AF65-F5344CB8AC3E}">
        <p14:creationId xmlns:p14="http://schemas.microsoft.com/office/powerpoint/2010/main" val="4209428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การประมวลผล</a:t>
            </a:r>
            <a:endParaRPr lang="th-TH" dirty="0"/>
          </a:p>
        </p:txBody>
      </p:sp>
      <p:sp>
        <p:nvSpPr>
          <p:cNvPr id="3" name="ตัวแทนเนื้อหา 2"/>
          <p:cNvSpPr>
            <a:spLocks noGrp="1"/>
          </p:cNvSpPr>
          <p:nvPr>
            <p:ph idx="1"/>
          </p:nvPr>
        </p:nvSpPr>
        <p:spPr>
          <a:xfrm>
            <a:off x="0" y="908720"/>
            <a:ext cx="9144000" cy="4896544"/>
          </a:xfrm>
        </p:spPr>
        <p:txBody>
          <a:bodyPr>
            <a:normAutofit lnSpcReduction="10000"/>
          </a:bodyPr>
          <a:lstStyle/>
          <a:p>
            <a:pPr marL="0" indent="0" algn="ctr">
              <a:buNone/>
            </a:pPr>
            <a:r>
              <a:rPr lang="th-TH" sz="4000" b="1" dirty="0"/>
              <a:t>(</a:t>
            </a:r>
            <a:r>
              <a:rPr lang="en-US" sz="4000" b="1" dirty="0"/>
              <a:t>Processing)</a:t>
            </a:r>
          </a:p>
          <a:p>
            <a:pPr marL="400050" lvl="1" indent="0">
              <a:buNone/>
            </a:pPr>
            <a:r>
              <a:rPr lang="en-US" sz="3600" b="1" dirty="0"/>
              <a:t>1. </a:t>
            </a:r>
            <a:r>
              <a:rPr lang="th-TH" sz="3600" b="1" dirty="0"/>
              <a:t>สรุปภาพรวม (</a:t>
            </a:r>
            <a:r>
              <a:rPr lang="en-US" sz="3600" b="1" dirty="0"/>
              <a:t>Summarizing) </a:t>
            </a:r>
            <a:r>
              <a:rPr lang="th-TH" sz="3600" b="1" dirty="0"/>
              <a:t>เช่น การรายงานผลประกอบการ</a:t>
            </a:r>
          </a:p>
          <a:p>
            <a:pPr marL="400050" lvl="1" indent="0">
              <a:buNone/>
            </a:pPr>
            <a:r>
              <a:rPr lang="th-TH" sz="3600" b="1" dirty="0"/>
              <a:t>2. การจัดเรียง (</a:t>
            </a:r>
            <a:r>
              <a:rPr lang="en-US" sz="3600" b="1" dirty="0"/>
              <a:t>Ordering) </a:t>
            </a:r>
            <a:r>
              <a:rPr lang="th-TH" sz="3600" b="1" dirty="0"/>
              <a:t>เช่น ประกวดนางสาวไทย</a:t>
            </a:r>
          </a:p>
          <a:p>
            <a:pPr marL="400050" lvl="1" indent="0">
              <a:buNone/>
            </a:pPr>
            <a:r>
              <a:rPr lang="th-TH" sz="3600" b="1" dirty="0"/>
              <a:t>3. การจัดกลุ่ม (</a:t>
            </a:r>
            <a:r>
              <a:rPr lang="en-US" sz="3600" b="1" dirty="0"/>
              <a:t>Grouping) </a:t>
            </a:r>
            <a:r>
              <a:rPr lang="th-TH" sz="3600" b="1" dirty="0"/>
              <a:t>เช่น การแยกห้องนักเรียน</a:t>
            </a:r>
          </a:p>
          <a:p>
            <a:pPr marL="400050" lvl="1" indent="0">
              <a:buNone/>
            </a:pPr>
            <a:r>
              <a:rPr lang="th-TH" sz="3600" b="1" dirty="0"/>
              <a:t>4. การเลือก (</a:t>
            </a:r>
            <a:r>
              <a:rPr lang="en-US" sz="3600" b="1" dirty="0"/>
              <a:t>Selecting) </a:t>
            </a:r>
            <a:r>
              <a:rPr lang="th-TH" sz="3600" b="1" dirty="0"/>
              <a:t>เช่น การเลือกตั้ง</a:t>
            </a:r>
          </a:p>
          <a:p>
            <a:pPr marL="400050" lvl="1" indent="0">
              <a:buNone/>
            </a:pPr>
            <a:r>
              <a:rPr lang="th-TH" sz="3600" b="1" dirty="0"/>
              <a:t>5. การควบคุม (</a:t>
            </a:r>
            <a:r>
              <a:rPr lang="en-US" sz="3600" b="1" dirty="0"/>
              <a:t>Controlling) </a:t>
            </a:r>
            <a:r>
              <a:rPr lang="th-TH" sz="3600" b="1" dirty="0"/>
              <a:t>เช่น การปล่อยน้ำผ่านกรุงเทพฯ</a:t>
            </a:r>
          </a:p>
          <a:p>
            <a:pPr marL="400050" lvl="1" indent="0">
              <a:buNone/>
            </a:pPr>
            <a:r>
              <a:rPr lang="th-TH" sz="3600" b="1" dirty="0"/>
              <a:t>6. การคำนวณ (</a:t>
            </a:r>
            <a:r>
              <a:rPr lang="en-US" sz="3600" b="1" dirty="0"/>
              <a:t>Calculating) </a:t>
            </a:r>
            <a:r>
              <a:rPr lang="th-TH" sz="3600" b="1" dirty="0"/>
              <a:t>เช่น ดอกเบี้ยธนาคาร</a:t>
            </a:r>
          </a:p>
          <a:p>
            <a:pPr marL="400050" lvl="1" indent="0">
              <a:buNone/>
            </a:pPr>
            <a:r>
              <a:rPr lang="th-TH" sz="3600" b="1" dirty="0"/>
              <a:t>7. วิเคราะห์แยกแยะ (</a:t>
            </a:r>
            <a:r>
              <a:rPr lang="en-US" sz="3600" b="1" dirty="0"/>
              <a:t>Analyzing) </a:t>
            </a:r>
            <a:r>
              <a:rPr lang="th-TH" sz="3600" b="1" dirty="0"/>
              <a:t>เช่น การพิจารณาหลักฐานในคดี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34</a:t>
            </a:fld>
            <a:endParaRPr lang="th-TH"/>
          </a:p>
        </p:txBody>
      </p:sp>
    </p:spTree>
    <p:extLst>
      <p:ext uri="{BB962C8B-B14F-4D97-AF65-F5344CB8AC3E}">
        <p14:creationId xmlns:p14="http://schemas.microsoft.com/office/powerpoint/2010/main" val="2150716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b="1" dirty="0"/>
              <a:t>อาชีพที่เกี่ยวข้องกับไอที</a:t>
            </a:r>
            <a:endParaRPr lang="th-TH" dirty="0"/>
          </a:p>
        </p:txBody>
      </p:sp>
      <p:sp>
        <p:nvSpPr>
          <p:cNvPr id="3" name="ตัวแทนเนื้อหา 2"/>
          <p:cNvSpPr>
            <a:spLocks noGrp="1"/>
          </p:cNvSpPr>
          <p:nvPr>
            <p:ph idx="1"/>
          </p:nvPr>
        </p:nvSpPr>
        <p:spPr>
          <a:xfrm>
            <a:off x="0" y="908720"/>
            <a:ext cx="9144000" cy="5544616"/>
          </a:xfrm>
        </p:spPr>
        <p:txBody>
          <a:bodyPr>
            <a:normAutofit fontScale="92500" lnSpcReduction="20000"/>
          </a:bodyPr>
          <a:lstStyle/>
          <a:p>
            <a:pPr marL="0" indent="0" algn="ctr">
              <a:buNone/>
            </a:pPr>
            <a:r>
              <a:rPr lang="th-TH" sz="4300" b="1" dirty="0"/>
              <a:t>(</a:t>
            </a:r>
            <a:r>
              <a:rPr lang="en-US" sz="4300" b="1" dirty="0"/>
              <a:t>Career)</a:t>
            </a:r>
          </a:p>
          <a:p>
            <a:pPr marL="0" indent="0">
              <a:buNone/>
            </a:pPr>
            <a:r>
              <a:rPr lang="en-US" b="1" dirty="0"/>
              <a:t>1. </a:t>
            </a:r>
            <a:r>
              <a:rPr lang="th-TH" b="1" dirty="0"/>
              <a:t>เว็บมาสเตอร์ (</a:t>
            </a:r>
            <a:r>
              <a:rPr lang="en-US" b="1" dirty="0"/>
              <a:t>Webmaster) </a:t>
            </a:r>
            <a:r>
              <a:rPr lang="th-TH" b="1" dirty="0"/>
              <a:t>ทำหน้าที่พัฒนาเว็บไซต์</a:t>
            </a:r>
          </a:p>
          <a:p>
            <a:pPr marL="0" indent="0">
              <a:buNone/>
            </a:pPr>
            <a:r>
              <a:rPr lang="th-TH" b="1" dirty="0"/>
              <a:t>2. ผู้เชี่ยวชาญคอมพิวเตอร์ (</a:t>
            </a:r>
            <a:r>
              <a:rPr lang="en-US" b="1" dirty="0"/>
              <a:t>Computer Support Specialist) </a:t>
            </a:r>
            <a:r>
              <a:rPr lang="th-TH" b="1" dirty="0"/>
              <a:t>ทำหน้าที่ให้คำปรึกษาทุกหน่วย</a:t>
            </a:r>
          </a:p>
          <a:p>
            <a:pPr marL="0" indent="0">
              <a:buNone/>
            </a:pPr>
            <a:r>
              <a:rPr lang="th-TH" b="1" dirty="0"/>
              <a:t>3. นักเขียนเทคนิค (</a:t>
            </a:r>
            <a:r>
              <a:rPr lang="en-US" b="1" dirty="0"/>
              <a:t>Technical Writer) </a:t>
            </a:r>
            <a:r>
              <a:rPr lang="th-TH" b="1" dirty="0"/>
              <a:t>ทำหน้าที่เขียนคู่มือ</a:t>
            </a:r>
          </a:p>
          <a:p>
            <a:pPr marL="0" indent="0">
              <a:buNone/>
            </a:pPr>
            <a:r>
              <a:rPr lang="th-TH" b="1" dirty="0"/>
              <a:t>4. วิศวกรซอฟต์แวร์ (</a:t>
            </a:r>
            <a:r>
              <a:rPr lang="en-US" b="1" dirty="0"/>
              <a:t>Software Engineer) </a:t>
            </a:r>
            <a:r>
              <a:rPr lang="th-TH" b="1" dirty="0"/>
              <a:t>ทำหน้าที่เป็นผู้จัดการซอฟท์แวร์ขององค์กร</a:t>
            </a:r>
          </a:p>
          <a:p>
            <a:pPr marL="0" indent="0">
              <a:buNone/>
            </a:pPr>
            <a:r>
              <a:rPr lang="th-TH" b="1" dirty="0"/>
              <a:t>5. ผู้จัดการเครือข่าย (</a:t>
            </a:r>
            <a:r>
              <a:rPr lang="en-US" b="1" dirty="0"/>
              <a:t>Network Administrator) </a:t>
            </a:r>
            <a:r>
              <a:rPr lang="th-TH" b="1" dirty="0"/>
              <a:t>ทำหน้าที่บริหารเครือข่าย</a:t>
            </a:r>
          </a:p>
          <a:p>
            <a:pPr marL="0" indent="0">
              <a:buNone/>
            </a:pPr>
            <a:r>
              <a:rPr lang="th-TH" b="1" dirty="0"/>
              <a:t>6. ผู้บริหารฐานข้อมูล (</a:t>
            </a:r>
            <a:r>
              <a:rPr lang="en-US" b="1" dirty="0"/>
              <a:t>Database Administrator) </a:t>
            </a:r>
            <a:r>
              <a:rPr lang="th-TH" b="1" dirty="0"/>
              <a:t>ทำหน้าที่ดูแลระบบฐานข้อมูล</a:t>
            </a:r>
          </a:p>
          <a:p>
            <a:pPr marL="0" indent="0">
              <a:buNone/>
            </a:pPr>
            <a:r>
              <a:rPr lang="th-TH" b="1" dirty="0"/>
              <a:t>7. นักวิเคราะห์ระบบ (</a:t>
            </a:r>
            <a:r>
              <a:rPr lang="en-US" b="1" dirty="0"/>
              <a:t>System Analyst) </a:t>
            </a:r>
            <a:r>
              <a:rPr lang="th-TH" b="1" dirty="0"/>
              <a:t>ทำหน้าที่วางโครงสร้างการพัฒนาระบบ</a:t>
            </a:r>
          </a:p>
          <a:p>
            <a:pPr marL="0" indent="0">
              <a:buNone/>
            </a:pPr>
            <a:r>
              <a:rPr lang="th-TH" b="1" dirty="0"/>
              <a:t>8. โปรแกรมเมอร์ (</a:t>
            </a:r>
            <a:r>
              <a:rPr lang="en-US" b="1" dirty="0"/>
              <a:t>Programmer) </a:t>
            </a:r>
            <a:r>
              <a:rPr lang="th-TH" b="1" dirty="0"/>
              <a:t>เช่น ฟรี</a:t>
            </a:r>
            <a:r>
              <a:rPr lang="th-TH" b="1" dirty="0" err="1"/>
              <a:t>แลนซ์</a:t>
            </a:r>
            <a:r>
              <a:rPr lang="th-TH" b="1" dirty="0"/>
              <a:t> (</a:t>
            </a:r>
            <a:r>
              <a:rPr lang="en-US" b="1" dirty="0"/>
              <a:t>Freelance) </a:t>
            </a:r>
            <a:r>
              <a:rPr lang="th-TH" b="1" dirty="0"/>
              <a:t>ทำหน้าที่เขียนโปรแกรม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35</a:t>
            </a:fld>
            <a:endParaRPr lang="th-TH"/>
          </a:p>
        </p:txBody>
      </p:sp>
    </p:spTree>
    <p:extLst>
      <p:ext uri="{BB962C8B-B14F-4D97-AF65-F5344CB8AC3E}">
        <p14:creationId xmlns:p14="http://schemas.microsoft.com/office/powerpoint/2010/main" val="4030518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3. Technology Applications for Communication</a:t>
            </a:r>
            <a:endParaRPr lang="th-TH" dirty="0"/>
          </a:p>
        </p:txBody>
      </p:sp>
      <p:sp>
        <p:nvSpPr>
          <p:cNvPr id="7" name="ชื่อเรื่องรอง 6"/>
          <p:cNvSpPr>
            <a:spLocks noGrp="1"/>
          </p:cNvSpPr>
          <p:nvPr>
            <p:ph type="subTitle" idx="1"/>
          </p:nvPr>
        </p:nvSpPr>
        <p:spPr/>
        <p:txBody>
          <a:bodyPr/>
          <a:lstStyle/>
          <a:p>
            <a:r>
              <a:rPr lang="en-US" dirty="0"/>
              <a:t>http://www.thaiall.com/communication</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36</a:t>
            </a:fld>
            <a:endParaRPr lang="th-TH"/>
          </a:p>
        </p:txBody>
      </p:sp>
    </p:spTree>
    <p:extLst>
      <p:ext uri="{BB962C8B-B14F-4D97-AF65-F5344CB8AC3E}">
        <p14:creationId xmlns:p14="http://schemas.microsoft.com/office/powerpoint/2010/main" val="2953949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Application of Technology</a:t>
            </a:r>
            <a:endParaRPr lang="th-TH" dirty="0"/>
          </a:p>
        </p:txBody>
      </p:sp>
      <p:sp>
        <p:nvSpPr>
          <p:cNvPr id="3" name="ตัวแทนเนื้อหา 2"/>
          <p:cNvSpPr>
            <a:spLocks noGrp="1"/>
          </p:cNvSpPr>
          <p:nvPr>
            <p:ph idx="1"/>
          </p:nvPr>
        </p:nvSpPr>
        <p:spPr/>
        <p:txBody>
          <a:bodyPr>
            <a:normAutofit fontScale="92500"/>
          </a:bodyPr>
          <a:lstStyle/>
          <a:p>
            <a:r>
              <a:rPr lang="en-US" sz="5400" b="1" dirty="0"/>
              <a:t>Application of Technology in the present is many tools to support for the communication such as website, mobile device, machine and equipment which developed all the time. </a:t>
            </a:r>
            <a:endParaRPr lang="th-TH" sz="54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37</a:t>
            </a:fld>
            <a:endParaRPr lang="th-TH"/>
          </a:p>
        </p:txBody>
      </p:sp>
    </p:spTree>
    <p:extLst>
      <p:ext uri="{BB962C8B-B14F-4D97-AF65-F5344CB8AC3E}">
        <p14:creationId xmlns:p14="http://schemas.microsoft.com/office/powerpoint/2010/main" val="3272715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472608"/>
          </a:xfrm>
        </p:spPr>
        <p:txBody>
          <a:bodyPr>
            <a:normAutofit/>
          </a:bodyPr>
          <a:lstStyle/>
          <a:p>
            <a:r>
              <a:rPr lang="th-TH" b="1" dirty="0"/>
              <a:t>อินเทอร์เน็ต (</a:t>
            </a:r>
            <a:r>
              <a:rPr lang="en-US" b="1" dirty="0"/>
              <a:t>Internet)</a:t>
            </a:r>
          </a:p>
          <a:p>
            <a:pPr marL="400050" lvl="1" indent="0">
              <a:buNone/>
            </a:pPr>
            <a:r>
              <a:rPr lang="th-TH" sz="3200" b="1" dirty="0"/>
              <a:t>คือ เครือข่ายนานาชาติ ที่เกิดจากเครือข่ายเล็ก ๆ มากมาย รวมเป็นเครือข่ายเดียวกันทั้งโลก</a:t>
            </a:r>
          </a:p>
          <a:p>
            <a:pPr marL="400050" lvl="1" indent="0">
              <a:buNone/>
            </a:pPr>
            <a:r>
              <a:rPr lang="th-TH" sz="3200" b="1" dirty="0"/>
              <a:t>คือ เครือข่ายสื่อสาร ซึ่งเชื่อมโยงกันระหว่างคอมพิวเตอร์ทั้งหมด ที่ต้องการเข้ามาในเครือข่าย</a:t>
            </a:r>
          </a:p>
          <a:p>
            <a:pPr marL="400050" lvl="1" indent="0">
              <a:buNone/>
            </a:pPr>
            <a:r>
              <a:rPr lang="th-TH" sz="3200" b="1" dirty="0"/>
              <a:t>คือ การเชื่อมต่อกันระหว่างเครือข่าย</a:t>
            </a:r>
          </a:p>
          <a:p>
            <a:pPr marL="400050" lvl="1" indent="0">
              <a:buNone/>
            </a:pPr>
            <a:r>
              <a:rPr lang="th-TH" sz="3200" b="1" dirty="0"/>
              <a:t>คือ เครือข่ายของเครือข่าย</a:t>
            </a:r>
          </a:p>
          <a:p>
            <a:pPr marL="400050" lvl="1" indent="0">
              <a:buNone/>
            </a:pPr>
            <a:r>
              <a:rPr lang="th-TH" sz="3200" b="1" dirty="0"/>
              <a:t>คือ เครือข่ายที่เชื่อมต่อคอมพิวเตอร์ทั้งโลกเข้าด้วยกัน จึงเป็นแหล่งรวมข้อมูลมหาศาล ทั้งข้อความ ภาพ เสียง วิดีโอ โปรแกรม และแฟ้มอื่น ๆ เป็นช่องทางการติดต่อสื่อสารกันด้วยข้อมูลต่าง ๆ ที่สะดวกรวดเร็ว [13]</a:t>
            </a:r>
            <a:r>
              <a:rPr lang="en-US" sz="3200" b="1" dirty="0" err="1"/>
              <a:t>p.154</a:t>
            </a:r>
            <a:r>
              <a:rPr lang="en-US" sz="3200" b="1" dirty="0"/>
              <a:t>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38</a:t>
            </a:fld>
            <a:endParaRPr lang="th-TH"/>
          </a:p>
        </p:txBody>
      </p:sp>
    </p:spTree>
    <p:extLst>
      <p:ext uri="{BB962C8B-B14F-4D97-AF65-F5344CB8AC3E}">
        <p14:creationId xmlns:p14="http://schemas.microsoft.com/office/powerpoint/2010/main" val="3437368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ผู้ให้บริการอินเทอร์เน็ต (</a:t>
            </a:r>
            <a:r>
              <a:rPr lang="en-US" dirty="0"/>
              <a:t>ISP : Internet Service Provider) [13]</a:t>
            </a:r>
            <a:r>
              <a:rPr lang="en-US" dirty="0" err="1"/>
              <a:t>p.154</a:t>
            </a:r>
            <a:endParaRPr lang="en-US" dirty="0"/>
          </a:p>
          <a:p>
            <a:pPr marL="400050" lvl="1" indent="0">
              <a:buNone/>
            </a:pPr>
            <a:r>
              <a:rPr lang="en-US" sz="3600" b="1" dirty="0"/>
              <a:t>1. </a:t>
            </a:r>
            <a:r>
              <a:rPr lang="th-TH" sz="3600" b="1" dirty="0"/>
              <a:t>ผู้ให้บริการเชิงพาณิชย์ (</a:t>
            </a:r>
            <a:r>
              <a:rPr lang="en-US" sz="3600" b="1" dirty="0" err="1"/>
              <a:t>Comercial</a:t>
            </a:r>
            <a:r>
              <a:rPr lang="en-US" sz="3600" b="1" dirty="0"/>
              <a:t> ISP) </a:t>
            </a:r>
            <a:r>
              <a:rPr lang="th-TH" sz="3600" b="1" dirty="0"/>
              <a:t>เช่น </a:t>
            </a:r>
            <a:r>
              <a:rPr lang="en-US" sz="3600" b="1" dirty="0"/>
              <a:t>cat, tot, </a:t>
            </a:r>
            <a:r>
              <a:rPr lang="en-US" sz="3600" b="1" dirty="0" err="1"/>
              <a:t>3bb</a:t>
            </a:r>
            <a:r>
              <a:rPr lang="en-US" sz="3600" b="1" dirty="0"/>
              <a:t>, </a:t>
            </a:r>
            <a:r>
              <a:rPr lang="en-US" sz="3600" b="1" dirty="0" err="1"/>
              <a:t>ais</a:t>
            </a:r>
            <a:endParaRPr lang="en-US" sz="3600" b="1" dirty="0"/>
          </a:p>
          <a:p>
            <a:pPr marL="400050" lvl="1" indent="0">
              <a:buNone/>
            </a:pPr>
            <a:r>
              <a:rPr lang="en-US" sz="3600" b="1" dirty="0"/>
              <a:t>2. </a:t>
            </a:r>
            <a:r>
              <a:rPr lang="th-TH" sz="3600" b="1" dirty="0"/>
              <a:t>ผู้ให้บริการไม่เชิงพาณิชย์ (</a:t>
            </a:r>
            <a:r>
              <a:rPr lang="en-US" sz="3600" b="1" dirty="0"/>
              <a:t>Non-commercial ISP) </a:t>
            </a:r>
            <a:r>
              <a:rPr lang="th-TH" sz="3600" b="1" dirty="0"/>
              <a:t>เช่น </a:t>
            </a:r>
            <a:r>
              <a:rPr lang="en-US" sz="3600" b="1" dirty="0" err="1"/>
              <a:t>ICT</a:t>
            </a:r>
            <a:r>
              <a:rPr lang="en-US" sz="3600" b="1" dirty="0"/>
              <a:t>, </a:t>
            </a:r>
            <a:r>
              <a:rPr lang="en-US" sz="3600" b="1" dirty="0" err="1"/>
              <a:t>uninet</a:t>
            </a:r>
            <a:r>
              <a:rPr lang="en-US" sz="3600" b="1" dirty="0"/>
              <a:t> </a:t>
            </a:r>
            <a:r>
              <a:rPr lang="th-TH" sz="3600" b="1" dirty="0"/>
              <a:t>เพื่อการศึกษา การวิจัย และภาครัฐ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39</a:t>
            </a:fld>
            <a:endParaRPr lang="th-TH"/>
          </a:p>
        </p:txBody>
      </p:sp>
    </p:spTree>
    <p:extLst>
      <p:ext uri="{BB962C8B-B14F-4D97-AF65-F5344CB8AC3E}">
        <p14:creationId xmlns:p14="http://schemas.microsoft.com/office/powerpoint/2010/main" val="3394890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เทคโนโลยีการเชื่อมต่อ (</a:t>
            </a:r>
            <a:r>
              <a:rPr lang="en-US" dirty="0"/>
              <a:t>Connection Technology) [13]</a:t>
            </a:r>
            <a:r>
              <a:rPr lang="en-US" dirty="0" err="1"/>
              <a:t>p.156</a:t>
            </a:r>
            <a:endParaRPr lang="en-US" dirty="0"/>
          </a:p>
          <a:p>
            <a:pPr marL="800100" lvl="2" indent="0">
              <a:buNone/>
            </a:pPr>
            <a:r>
              <a:rPr lang="en-US" sz="3200" b="1" dirty="0"/>
              <a:t>1. </a:t>
            </a:r>
            <a:r>
              <a:rPr lang="th-TH" sz="3200" b="1" dirty="0"/>
              <a:t>อินเทอร์เน็ตความเร็วสูง (</a:t>
            </a:r>
            <a:r>
              <a:rPr lang="en-US" sz="3200" b="1" dirty="0"/>
              <a:t>ADSL/</a:t>
            </a:r>
            <a:r>
              <a:rPr lang="en-US" sz="3200" b="1" dirty="0" err="1"/>
              <a:t>FTTx</a:t>
            </a:r>
            <a:r>
              <a:rPr lang="en-US" sz="3200" b="1" dirty="0"/>
              <a:t>)</a:t>
            </a:r>
          </a:p>
          <a:p>
            <a:pPr marL="800100" lvl="2" indent="0">
              <a:buNone/>
            </a:pPr>
            <a:r>
              <a:rPr lang="en-US" sz="3200" b="1" dirty="0"/>
              <a:t>2. </a:t>
            </a:r>
            <a:r>
              <a:rPr lang="th-TH" sz="3200" b="1" dirty="0"/>
              <a:t>อินเทอร์เน็ตไร้สายความเร็วสูง (3</a:t>
            </a:r>
            <a:r>
              <a:rPr lang="en-US" sz="3200" b="1" dirty="0"/>
              <a:t>G/</a:t>
            </a:r>
            <a:r>
              <a:rPr lang="en-US" sz="3200" b="1" dirty="0" err="1"/>
              <a:t>4G</a:t>
            </a:r>
            <a:r>
              <a:rPr lang="en-US" sz="3200" b="1" dirty="0"/>
              <a:t>)</a:t>
            </a:r>
          </a:p>
          <a:p>
            <a:pPr marL="800100" lvl="2" indent="0">
              <a:buNone/>
            </a:pPr>
            <a:r>
              <a:rPr lang="en-US" sz="3200" b="1" dirty="0"/>
              <a:t>3. </a:t>
            </a:r>
            <a:r>
              <a:rPr lang="th-TH" sz="3200" b="1" dirty="0"/>
              <a:t>อินเทอร์เน็ตผ่านดาวเทียม (</a:t>
            </a:r>
            <a:r>
              <a:rPr lang="en-US" sz="3200" b="1" dirty="0"/>
              <a:t>Satellite)</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40</a:t>
            </a:fld>
            <a:endParaRPr lang="th-TH"/>
          </a:p>
        </p:txBody>
      </p:sp>
    </p:spTree>
    <p:extLst>
      <p:ext uri="{BB962C8B-B14F-4D97-AF65-F5344CB8AC3E}">
        <p14:creationId xmlns:p14="http://schemas.microsoft.com/office/powerpoint/2010/main" val="3949598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544616"/>
          </a:xfrm>
        </p:spPr>
        <p:txBody>
          <a:bodyPr>
            <a:normAutofit lnSpcReduction="10000"/>
          </a:bodyPr>
          <a:lstStyle/>
          <a:p>
            <a:r>
              <a:rPr lang="th-TH" dirty="0"/>
              <a:t>การประยุกต์ใช้เทคโนโลยีเพื่อการสื่อสาร (</a:t>
            </a:r>
            <a:r>
              <a:rPr lang="en-US" dirty="0"/>
              <a:t>Application of Technology for Communication) [2]</a:t>
            </a:r>
            <a:r>
              <a:rPr lang="en-US" dirty="0" err="1"/>
              <a:t>p.95</a:t>
            </a:r>
            <a:endParaRPr lang="en-US" dirty="0"/>
          </a:p>
          <a:p>
            <a:pPr marL="400050" lvl="1" indent="0">
              <a:buNone/>
            </a:pPr>
            <a:r>
              <a:rPr lang="en-US" b="1" dirty="0"/>
              <a:t>1. E-Mail (Electronic Mail)</a:t>
            </a:r>
          </a:p>
          <a:p>
            <a:pPr marL="400050" lvl="1" indent="0">
              <a:buNone/>
            </a:pPr>
            <a:r>
              <a:rPr lang="en-US" b="1" dirty="0"/>
              <a:t>2. Fax or </a:t>
            </a:r>
            <a:r>
              <a:rPr lang="en-US" b="1" dirty="0" err="1"/>
              <a:t>Facimile</a:t>
            </a:r>
            <a:r>
              <a:rPr lang="en-US" b="1" dirty="0"/>
              <a:t> : Paper Printing</a:t>
            </a:r>
          </a:p>
          <a:p>
            <a:pPr marL="400050" lvl="1" indent="0">
              <a:buNone/>
            </a:pPr>
            <a:r>
              <a:rPr lang="en-US" b="1" dirty="0"/>
              <a:t>3. Voice Mail</a:t>
            </a:r>
          </a:p>
          <a:p>
            <a:pPr marL="400050" lvl="1" indent="0">
              <a:buNone/>
            </a:pPr>
            <a:r>
              <a:rPr lang="en-US" b="1" dirty="0"/>
              <a:t>4. Video Conferencing</a:t>
            </a:r>
          </a:p>
          <a:p>
            <a:pPr marL="400050" lvl="1" indent="0">
              <a:buNone/>
            </a:pPr>
            <a:r>
              <a:rPr lang="en-US" b="1" dirty="0"/>
              <a:t>5. GPS (Global Positioning Systems)</a:t>
            </a:r>
          </a:p>
          <a:p>
            <a:pPr marL="400050" lvl="1" indent="0">
              <a:buNone/>
            </a:pPr>
            <a:r>
              <a:rPr lang="en-US" b="1" dirty="0"/>
              <a:t>6. Groupware (Google Docs)</a:t>
            </a:r>
          </a:p>
          <a:p>
            <a:pPr marL="400050" lvl="1" indent="0">
              <a:buNone/>
            </a:pPr>
            <a:r>
              <a:rPr lang="en-US" b="1" dirty="0"/>
              <a:t>7. Electronic Fund Transfer : ATM, </a:t>
            </a:r>
            <a:r>
              <a:rPr lang="en-US" b="1" dirty="0" err="1"/>
              <a:t>MPay</a:t>
            </a:r>
            <a:endParaRPr lang="en-US" b="1" dirty="0"/>
          </a:p>
          <a:p>
            <a:pPr marL="400050" lvl="1" indent="0">
              <a:buNone/>
            </a:pPr>
            <a:r>
              <a:rPr lang="en-US" b="1" dirty="0"/>
              <a:t>8. Electronic Data Interchange : Order Statement, Invoice</a:t>
            </a:r>
          </a:p>
          <a:p>
            <a:pPr marL="400050" lvl="1" indent="0">
              <a:buNone/>
            </a:pPr>
            <a:r>
              <a:rPr lang="en-US" b="1" dirty="0"/>
              <a:t>9. RFID (Radio Frequency Identification)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41</a:t>
            </a:fld>
            <a:endParaRPr lang="th-TH"/>
          </a:p>
        </p:txBody>
      </p:sp>
    </p:spTree>
    <p:extLst>
      <p:ext uri="{BB962C8B-B14F-4D97-AF65-F5344CB8AC3E}">
        <p14:creationId xmlns:p14="http://schemas.microsoft.com/office/powerpoint/2010/main" val="578277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544616"/>
          </a:xfrm>
        </p:spPr>
        <p:txBody>
          <a:bodyPr>
            <a:normAutofit lnSpcReduction="10000"/>
          </a:bodyPr>
          <a:lstStyle/>
          <a:p>
            <a:r>
              <a:rPr lang="th-TH" dirty="0"/>
              <a:t>ผลกระทบของสื่อสังคม (</a:t>
            </a:r>
            <a:r>
              <a:rPr lang="en-US" dirty="0"/>
              <a:t>Impact of Social Media)</a:t>
            </a:r>
          </a:p>
          <a:p>
            <a:pPr marL="400050" lvl="1" indent="0">
              <a:buNone/>
            </a:pPr>
            <a:r>
              <a:rPr lang="en-US" b="1" dirty="0"/>
              <a:t>+ </a:t>
            </a:r>
            <a:r>
              <a:rPr lang="th-TH" b="1" dirty="0"/>
              <a:t>มีเพื่อนเพิ่มขึ้น (</a:t>
            </a:r>
            <a:r>
              <a:rPr lang="en-US" b="1" dirty="0"/>
              <a:t>Friends)</a:t>
            </a:r>
          </a:p>
          <a:p>
            <a:pPr marL="400050" lvl="1" indent="0">
              <a:buNone/>
            </a:pPr>
            <a:r>
              <a:rPr lang="en-US" b="1" dirty="0"/>
              <a:t>+ </a:t>
            </a:r>
            <a:r>
              <a:rPr lang="th-TH" b="1" dirty="0"/>
              <a:t>มีเวทีแลกเปลี่ยนเรียนรู้ (</a:t>
            </a:r>
            <a:r>
              <a:rPr lang="en-US" b="1" dirty="0"/>
              <a:t>Learning Exchange)</a:t>
            </a:r>
          </a:p>
          <a:p>
            <a:pPr marL="400050" lvl="1" indent="0">
              <a:buNone/>
            </a:pPr>
            <a:r>
              <a:rPr lang="en-US" b="1" dirty="0"/>
              <a:t>+ </a:t>
            </a:r>
            <a:r>
              <a:rPr lang="th-TH" b="1" dirty="0"/>
              <a:t>รับข้อมูลข่าวสารเพิ่มขึ้น (</a:t>
            </a:r>
            <a:r>
              <a:rPr lang="en-US" b="1" dirty="0"/>
              <a:t>News)</a:t>
            </a:r>
          </a:p>
          <a:p>
            <a:pPr marL="400050" lvl="1" indent="0">
              <a:buNone/>
            </a:pPr>
            <a:r>
              <a:rPr lang="en-US" b="1" dirty="0"/>
              <a:t>+ </a:t>
            </a:r>
            <a:r>
              <a:rPr lang="th-TH" b="1" dirty="0"/>
              <a:t>ใช้เป็นช่องทางส่งเสริมการเผยแพร่ข้อมูลข่าวสาร (</a:t>
            </a:r>
            <a:r>
              <a:rPr lang="en-US" b="1" dirty="0"/>
              <a:t>Publication)</a:t>
            </a:r>
          </a:p>
          <a:p>
            <a:pPr marL="400050" lvl="1" indent="0">
              <a:buNone/>
            </a:pPr>
            <a:r>
              <a:rPr lang="en-US" b="1" dirty="0"/>
              <a:t>+ </a:t>
            </a:r>
            <a:r>
              <a:rPr lang="th-TH" b="1" dirty="0"/>
              <a:t>พัฒนาทักษะการเขียน (</a:t>
            </a:r>
            <a:r>
              <a:rPr lang="en-US" b="1" dirty="0"/>
              <a:t>Writing development)</a:t>
            </a:r>
          </a:p>
          <a:p>
            <a:pPr marL="400050" lvl="1" indent="0">
              <a:buNone/>
            </a:pPr>
            <a:r>
              <a:rPr lang="en-US" b="1" dirty="0"/>
              <a:t>- </a:t>
            </a:r>
            <a:r>
              <a:rPr lang="th-TH" b="1" dirty="0"/>
              <a:t>มีเวลาให้กับโลกแห่งความเป็นจริงลดลง (</a:t>
            </a:r>
            <a:r>
              <a:rPr lang="en-US" b="1" dirty="0"/>
              <a:t>Reduce time in real life)</a:t>
            </a:r>
          </a:p>
          <a:p>
            <a:pPr marL="400050" lvl="1" indent="0">
              <a:buNone/>
            </a:pPr>
            <a:r>
              <a:rPr lang="en-US" b="1" dirty="0"/>
              <a:t>- </a:t>
            </a:r>
            <a:r>
              <a:rPr lang="th-TH" b="1" dirty="0"/>
              <a:t>ได้รับข้อมูลข่าวสารมากเกินไป (</a:t>
            </a:r>
            <a:r>
              <a:rPr lang="en-US" b="1" dirty="0"/>
              <a:t>Over data)</a:t>
            </a:r>
          </a:p>
          <a:p>
            <a:pPr marL="400050" lvl="1" indent="0">
              <a:buNone/>
            </a:pPr>
            <a:r>
              <a:rPr lang="en-US" b="1" dirty="0"/>
              <a:t>- </a:t>
            </a:r>
            <a:r>
              <a:rPr lang="th-TH" b="1" dirty="0"/>
              <a:t>อาจได้รับข้อมูลข่าวสารที่บิดเบือนจากความเป็นจริงโดยง่าย (</a:t>
            </a:r>
            <a:r>
              <a:rPr lang="en-US" b="1" dirty="0"/>
              <a:t>Fake data)</a:t>
            </a:r>
          </a:p>
          <a:p>
            <a:pPr marL="400050" lvl="1" indent="0">
              <a:buNone/>
            </a:pPr>
            <a:r>
              <a:rPr lang="en-US" b="1" dirty="0"/>
              <a:t>- </a:t>
            </a:r>
            <a:r>
              <a:rPr lang="th-TH" b="1" dirty="0"/>
              <a:t>ใช้มากเกินไปจะเป็นผลเสียต่อสุขภาพ (</a:t>
            </a:r>
            <a:r>
              <a:rPr lang="en-US" b="1" dirty="0"/>
              <a:t>Effect health)</a:t>
            </a:r>
          </a:p>
          <a:p>
            <a:pPr marL="400050" lvl="1" indent="0">
              <a:buNone/>
            </a:pPr>
            <a:r>
              <a:rPr lang="en-US" b="1" dirty="0"/>
              <a:t>- </a:t>
            </a:r>
            <a:r>
              <a:rPr lang="th-TH" b="1" dirty="0"/>
              <a:t>เข้าไปอยู่ในความเสี่ยงต่อการละเมิด</a:t>
            </a:r>
            <a:r>
              <a:rPr lang="th-TH" b="1" dirty="0" err="1"/>
              <a:t>ลิขสิทธิ</a:t>
            </a:r>
            <a:r>
              <a:rPr lang="th-TH" b="1" dirty="0"/>
              <a:t> (</a:t>
            </a:r>
            <a:r>
              <a:rPr lang="en-US" b="1" dirty="0"/>
              <a:t>Copyright infringement)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42</a:t>
            </a:fld>
            <a:endParaRPr lang="th-TH"/>
          </a:p>
        </p:txBody>
      </p:sp>
    </p:spTree>
    <p:extLst>
      <p:ext uri="{BB962C8B-B14F-4D97-AF65-F5344CB8AC3E}">
        <p14:creationId xmlns:p14="http://schemas.microsoft.com/office/powerpoint/2010/main" val="2758951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616624"/>
          </a:xfrm>
        </p:spPr>
        <p:txBody>
          <a:bodyPr>
            <a:normAutofit/>
          </a:bodyPr>
          <a:lstStyle/>
          <a:p>
            <a:r>
              <a:rPr lang="th-TH" dirty="0"/>
              <a:t>นวัตกรรมของอุปกรณ์ (</a:t>
            </a:r>
            <a:r>
              <a:rPr lang="en-US" dirty="0"/>
              <a:t>Innovation Devices)</a:t>
            </a:r>
          </a:p>
          <a:p>
            <a:pPr marL="400050" lvl="1" indent="0">
              <a:buNone/>
            </a:pPr>
            <a:r>
              <a:rPr lang="en-US" b="1" dirty="0"/>
              <a:t>1. Smartphone, </a:t>
            </a:r>
            <a:r>
              <a:rPr lang="en-US" b="1" dirty="0" err="1"/>
              <a:t>TabletPC</a:t>
            </a:r>
            <a:r>
              <a:rPr lang="en-US" b="1" dirty="0"/>
              <a:t>, Notebook : Apple and Samsung</a:t>
            </a:r>
          </a:p>
          <a:p>
            <a:pPr marL="400050" lvl="1" indent="0">
              <a:buNone/>
            </a:pPr>
            <a:r>
              <a:rPr lang="en-US" b="1" dirty="0"/>
              <a:t>2. Apple Watch , Samsung Gear S</a:t>
            </a:r>
          </a:p>
          <a:p>
            <a:pPr marL="400050" lvl="1" indent="0">
              <a:buNone/>
            </a:pPr>
            <a:r>
              <a:rPr lang="en-US" b="1" dirty="0"/>
              <a:t>3. Google Glasses in office</a:t>
            </a:r>
          </a:p>
          <a:p>
            <a:pPr marL="400050" lvl="1" indent="0">
              <a:buNone/>
            </a:pPr>
            <a:r>
              <a:rPr lang="en-US" b="1" dirty="0"/>
              <a:t>4. </a:t>
            </a:r>
            <a:r>
              <a:rPr lang="en-US" b="1" dirty="0" err="1"/>
              <a:t>Cicrit</a:t>
            </a:r>
            <a:r>
              <a:rPr lang="en-US" b="1" dirty="0"/>
              <a:t> Bracelet</a:t>
            </a:r>
          </a:p>
          <a:p>
            <a:pPr marL="400050" lvl="1" indent="0">
              <a:buNone/>
            </a:pPr>
            <a:r>
              <a:rPr lang="en-US" b="1" dirty="0"/>
              <a:t>5. Robot : </a:t>
            </a:r>
            <a:r>
              <a:rPr lang="en-US" b="1" dirty="0" err="1"/>
              <a:t>Asimo</a:t>
            </a:r>
            <a:r>
              <a:rPr lang="en-US" b="1" dirty="0"/>
              <a:t> , Restaurant</a:t>
            </a:r>
          </a:p>
          <a:p>
            <a:pPr marL="400050" lvl="1" indent="0">
              <a:buNone/>
            </a:pPr>
            <a:r>
              <a:rPr lang="en-US" b="1" dirty="0"/>
              <a:t>6. Microsoft </a:t>
            </a:r>
            <a:r>
              <a:rPr lang="en-US" b="1" dirty="0" err="1"/>
              <a:t>Hololens</a:t>
            </a:r>
            <a:endParaRPr lang="en-US" b="1" dirty="0"/>
          </a:p>
          <a:p>
            <a:pPr marL="400050" lvl="1" indent="0">
              <a:buNone/>
            </a:pPr>
            <a:r>
              <a:rPr lang="en-US" b="1" dirty="0"/>
              <a:t>7. Sex Robot : </a:t>
            </a:r>
            <a:r>
              <a:rPr lang="en-US" b="1" dirty="0" err="1"/>
              <a:t>Roxxxy</a:t>
            </a:r>
            <a:r>
              <a:rPr lang="en-US" b="1" dirty="0"/>
              <a:t> (</a:t>
            </a:r>
            <a:r>
              <a:rPr lang="th-TH" b="1" dirty="0"/>
              <a:t>ร็อกซี่)</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43</a:t>
            </a:fld>
            <a:endParaRPr lang="th-TH"/>
          </a:p>
        </p:txBody>
      </p:sp>
    </p:spTree>
    <p:extLst>
      <p:ext uri="{BB962C8B-B14F-4D97-AF65-F5344CB8AC3E}">
        <p14:creationId xmlns:p14="http://schemas.microsoft.com/office/powerpoint/2010/main" val="34248435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ปัญญาประดิษฐ์ (</a:t>
            </a:r>
            <a:r>
              <a:rPr lang="en-US" dirty="0"/>
              <a:t>Artificial Intelligence = AI) [9]</a:t>
            </a:r>
            <a:r>
              <a:rPr lang="en-US" dirty="0" err="1"/>
              <a:t>p.141</a:t>
            </a:r>
            <a:endParaRPr lang="en-US" dirty="0"/>
          </a:p>
          <a:p>
            <a:pPr marL="400050" lvl="1" indent="0">
              <a:buNone/>
            </a:pPr>
            <a:r>
              <a:rPr lang="en-US" sz="3200" b="1" dirty="0"/>
              <a:t>1. </a:t>
            </a:r>
            <a:r>
              <a:rPr lang="th-TH" sz="3200" b="1" dirty="0"/>
              <a:t>วิทยาการหุ่นยนต์ (</a:t>
            </a:r>
            <a:r>
              <a:rPr lang="en-US" sz="3200" b="1" dirty="0"/>
              <a:t>Robotics) </a:t>
            </a:r>
          </a:p>
          <a:p>
            <a:pPr marL="400050" lvl="1" indent="0">
              <a:buNone/>
            </a:pPr>
            <a:r>
              <a:rPr lang="en-US" sz="3200" b="1" dirty="0"/>
              <a:t>2. </a:t>
            </a:r>
            <a:r>
              <a:rPr lang="th-TH" sz="3200" b="1" dirty="0"/>
              <a:t>ภาษาธรรมชาติ (</a:t>
            </a:r>
            <a:r>
              <a:rPr lang="en-US" sz="3200" b="1" dirty="0"/>
              <a:t>Natural Languages) </a:t>
            </a:r>
          </a:p>
          <a:p>
            <a:pPr marL="400050" lvl="1" indent="0">
              <a:buNone/>
            </a:pPr>
            <a:r>
              <a:rPr lang="en-US" sz="3200" b="1" dirty="0"/>
              <a:t>3. </a:t>
            </a:r>
            <a:r>
              <a:rPr lang="th-TH" sz="3200" b="1" dirty="0"/>
              <a:t>จำลองประสาทสัมผัสของมนุษย์ (</a:t>
            </a:r>
            <a:r>
              <a:rPr lang="en-US" sz="3200" b="1" dirty="0"/>
              <a:t>Human Sensory Capabilities) </a:t>
            </a:r>
          </a:p>
          <a:p>
            <a:pPr marL="400050" lvl="1" indent="0">
              <a:buNone/>
            </a:pPr>
            <a:r>
              <a:rPr lang="en-US" sz="3200" b="1" dirty="0"/>
              <a:t>4. </a:t>
            </a:r>
            <a:r>
              <a:rPr lang="th-TH" sz="3200" b="1" dirty="0"/>
              <a:t>ระบบผู้เชี่ยวชาญ (</a:t>
            </a:r>
            <a:r>
              <a:rPr lang="en-US" sz="3200" b="1" dirty="0"/>
              <a:t>Expert System)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44</a:t>
            </a:fld>
            <a:endParaRPr lang="th-TH"/>
          </a:p>
        </p:txBody>
      </p:sp>
    </p:spTree>
    <p:extLst>
      <p:ext uri="{BB962C8B-B14F-4D97-AF65-F5344CB8AC3E}">
        <p14:creationId xmlns:p14="http://schemas.microsoft.com/office/powerpoint/2010/main" val="1532078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544616"/>
          </a:xfrm>
        </p:spPr>
        <p:txBody>
          <a:bodyPr>
            <a:normAutofit fontScale="70000" lnSpcReduction="20000"/>
          </a:bodyPr>
          <a:lstStyle/>
          <a:p>
            <a:r>
              <a:rPr lang="th-TH" b="1" dirty="0"/>
              <a:t>สื่อสังคมที่น่าสนใจ (</a:t>
            </a:r>
            <a:r>
              <a:rPr lang="en-US" b="1" dirty="0"/>
              <a:t>Interested Social Media) </a:t>
            </a:r>
            <a:r>
              <a:rPr lang="th-TH" b="1" dirty="0"/>
              <a:t>หรือ สังคมออนไลน์ (</a:t>
            </a:r>
            <a:r>
              <a:rPr lang="en-US" b="1" dirty="0"/>
              <a:t>Social Network) [13]</a:t>
            </a:r>
            <a:r>
              <a:rPr lang="en-US" b="1" dirty="0" err="1"/>
              <a:t>p.167</a:t>
            </a:r>
            <a:endParaRPr lang="en-US" b="1" dirty="0"/>
          </a:p>
          <a:p>
            <a:pPr marL="400050" lvl="1" indent="0">
              <a:buNone/>
            </a:pPr>
            <a:r>
              <a:rPr lang="en-US" b="1" dirty="0"/>
              <a:t>1. </a:t>
            </a:r>
            <a:r>
              <a:rPr lang="en-US" b="1" dirty="0" err="1"/>
              <a:t>Facebook.com</a:t>
            </a:r>
            <a:r>
              <a:rPr lang="en-US" b="1" dirty="0"/>
              <a:t> *	talk with friends # #</a:t>
            </a:r>
          </a:p>
          <a:p>
            <a:pPr marL="400050" lvl="1" indent="0">
              <a:buNone/>
            </a:pPr>
            <a:r>
              <a:rPr lang="en-US" b="1" dirty="0"/>
              <a:t>2. Twitter.com *		tweet 140 char #</a:t>
            </a:r>
          </a:p>
          <a:p>
            <a:pPr marL="400050" lvl="1" indent="0">
              <a:buNone/>
            </a:pPr>
            <a:r>
              <a:rPr lang="en-US" b="1" dirty="0"/>
              <a:t>3. </a:t>
            </a:r>
            <a:r>
              <a:rPr lang="en-US" b="1" dirty="0" err="1"/>
              <a:t>Instagram.com</a:t>
            </a:r>
            <a:r>
              <a:rPr lang="en-US" b="1" dirty="0"/>
              <a:t> *	share photo and video # #</a:t>
            </a:r>
          </a:p>
          <a:p>
            <a:pPr marL="400050" lvl="1" indent="0">
              <a:buNone/>
            </a:pPr>
            <a:r>
              <a:rPr lang="en-US" b="1" dirty="0"/>
              <a:t>4. Line.me *		group chat, post and call #</a:t>
            </a:r>
          </a:p>
          <a:p>
            <a:pPr marL="400050" lvl="1" indent="0">
              <a:buNone/>
            </a:pPr>
            <a:r>
              <a:rPr lang="en-US" b="1" dirty="0"/>
              <a:t>5. Skype *		video call or voice over IP on pc and smartphone #</a:t>
            </a:r>
          </a:p>
          <a:p>
            <a:pPr marL="400050" lvl="1" indent="0">
              <a:buNone/>
            </a:pPr>
            <a:r>
              <a:rPr lang="en-US" b="1" dirty="0"/>
              <a:t>6. Youtube.com		publication clip # # #</a:t>
            </a:r>
          </a:p>
          <a:p>
            <a:pPr marL="400050" lvl="1" indent="0">
              <a:buNone/>
            </a:pPr>
            <a:r>
              <a:rPr lang="en-US" b="1" dirty="0"/>
              <a:t>7. </a:t>
            </a:r>
            <a:r>
              <a:rPr lang="en-US" b="1" dirty="0" err="1"/>
              <a:t>Foursquare.com</a:t>
            </a:r>
            <a:r>
              <a:rPr lang="en-US" b="1" dirty="0"/>
              <a:t>	pointing the location</a:t>
            </a:r>
          </a:p>
          <a:p>
            <a:pPr marL="400050" lvl="1" indent="0">
              <a:buNone/>
            </a:pPr>
            <a:r>
              <a:rPr lang="en-US" b="1" dirty="0"/>
              <a:t>8. Scribd.com		pdf (</a:t>
            </a:r>
            <a:r>
              <a:rPr lang="en-US" b="1" dirty="0" err="1"/>
              <a:t>appropiate</a:t>
            </a:r>
            <a:r>
              <a:rPr lang="en-US" b="1" dirty="0"/>
              <a:t>) #</a:t>
            </a:r>
          </a:p>
          <a:p>
            <a:pPr marL="400050" lvl="1" indent="0">
              <a:buNone/>
            </a:pPr>
            <a:r>
              <a:rPr lang="en-US" b="1" dirty="0"/>
              <a:t>9. Slideshare.net		</a:t>
            </a:r>
            <a:r>
              <a:rPr lang="en-US" b="1" dirty="0" err="1"/>
              <a:t>powerpoint</a:t>
            </a:r>
            <a:r>
              <a:rPr lang="en-US" b="1" dirty="0"/>
              <a:t> (</a:t>
            </a:r>
            <a:r>
              <a:rPr lang="en-US" b="1" dirty="0" err="1"/>
              <a:t>appropiate</a:t>
            </a:r>
            <a:r>
              <a:rPr lang="en-US" b="1" dirty="0"/>
              <a:t>) #</a:t>
            </a:r>
          </a:p>
          <a:p>
            <a:pPr marL="400050" lvl="1" indent="0">
              <a:buNone/>
            </a:pPr>
            <a:r>
              <a:rPr lang="en-US" b="1" dirty="0"/>
              <a:t>10. Ustream.tv		publication clip in real-time #</a:t>
            </a:r>
          </a:p>
          <a:p>
            <a:pPr marL="400050" lvl="1" indent="0">
              <a:buNone/>
            </a:pPr>
            <a:r>
              <a:rPr lang="en-US" b="1" dirty="0"/>
              <a:t>11. </a:t>
            </a:r>
            <a:r>
              <a:rPr lang="en-US" b="1" dirty="0" err="1"/>
              <a:t>Soundcloud.com</a:t>
            </a:r>
            <a:r>
              <a:rPr lang="en-US" b="1" dirty="0"/>
              <a:t>	sound 2 </a:t>
            </a:r>
            <a:r>
              <a:rPr lang="en-US" b="1" dirty="0" err="1"/>
              <a:t>hrs</a:t>
            </a:r>
            <a:r>
              <a:rPr lang="en-US" b="1" dirty="0"/>
              <a:t> # #</a:t>
            </a:r>
          </a:p>
          <a:p>
            <a:pPr marL="400050" lvl="1" indent="0">
              <a:buNone/>
            </a:pPr>
            <a:r>
              <a:rPr lang="en-US" b="1" dirty="0"/>
              <a:t>12. Yammer.com		members in organization #</a:t>
            </a:r>
          </a:p>
          <a:p>
            <a:pPr marL="400050" lvl="1" indent="0">
              <a:buNone/>
            </a:pPr>
            <a:r>
              <a:rPr lang="en-US" b="1" dirty="0"/>
              <a:t>13. 4Shared.com		store files and media #</a:t>
            </a:r>
          </a:p>
          <a:p>
            <a:pPr marL="400050" lvl="1" indent="0">
              <a:buNone/>
            </a:pPr>
            <a:r>
              <a:rPr lang="en-US" b="1" dirty="0"/>
              <a:t>14. Dropbox.com		store and share #</a:t>
            </a:r>
          </a:p>
          <a:p>
            <a:pPr marL="400050" lvl="1" indent="0">
              <a:buNone/>
            </a:pPr>
            <a:r>
              <a:rPr lang="en-US" b="1" dirty="0"/>
              <a:t>15. Google.com		Google Docs, Sites, Calendar # # #</a:t>
            </a:r>
          </a:p>
          <a:p>
            <a:pPr marL="400050" lvl="1" indent="0">
              <a:buNone/>
            </a:pPr>
            <a:r>
              <a:rPr lang="en-US" b="1" dirty="0"/>
              <a:t>16. issuu.com		online e-book (PDF or PPT or DOC) #</a:t>
            </a:r>
          </a:p>
          <a:p>
            <a:pPr marL="400050" lvl="1" indent="0">
              <a:buNone/>
            </a:pPr>
            <a:r>
              <a:rPr lang="en-US" b="1" dirty="0"/>
              <a:t>17. </a:t>
            </a:r>
            <a:r>
              <a:rPr lang="en-US" b="1" dirty="0" err="1"/>
              <a:t>Flipsnack.com</a:t>
            </a:r>
            <a:r>
              <a:rPr lang="en-US" b="1" dirty="0"/>
              <a:t>	online e-book (PDF or JPG)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45</a:t>
            </a:fld>
            <a:endParaRPr lang="th-TH"/>
          </a:p>
        </p:txBody>
      </p:sp>
    </p:spTree>
    <p:extLst>
      <p:ext uri="{BB962C8B-B14F-4D97-AF65-F5344CB8AC3E}">
        <p14:creationId xmlns:p14="http://schemas.microsoft.com/office/powerpoint/2010/main" val="1528475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4. Education Application</a:t>
            </a:r>
            <a:endParaRPr lang="th-TH" dirty="0"/>
          </a:p>
        </p:txBody>
      </p:sp>
      <p:sp>
        <p:nvSpPr>
          <p:cNvPr id="7" name="ชื่อเรื่องรอง 6"/>
          <p:cNvSpPr>
            <a:spLocks noGrp="1"/>
          </p:cNvSpPr>
          <p:nvPr>
            <p:ph type="subTitle" idx="1"/>
          </p:nvPr>
        </p:nvSpPr>
        <p:spPr/>
        <p:txBody>
          <a:bodyPr/>
          <a:lstStyle/>
          <a:p>
            <a:r>
              <a:rPr lang="en-US" dirty="0"/>
              <a:t>http://www.thaiall.com/student</a:t>
            </a:r>
            <a:br>
              <a:rPr lang="en-US" dirty="0"/>
            </a:br>
            <a:r>
              <a:rPr lang="en-US" dirty="0"/>
              <a:t>http://www.thainame.net/edu</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46</a:t>
            </a:fld>
            <a:endParaRPr lang="th-TH"/>
          </a:p>
        </p:txBody>
      </p:sp>
    </p:spTree>
    <p:extLst>
      <p:ext uri="{BB962C8B-B14F-4D97-AF65-F5344CB8AC3E}">
        <p14:creationId xmlns:p14="http://schemas.microsoft.com/office/powerpoint/2010/main" val="31623217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Education</a:t>
            </a:r>
            <a:endParaRPr lang="th-TH" dirty="0"/>
          </a:p>
        </p:txBody>
      </p:sp>
      <p:sp>
        <p:nvSpPr>
          <p:cNvPr id="3" name="ตัวแทนเนื้อหา 2"/>
          <p:cNvSpPr>
            <a:spLocks noGrp="1"/>
          </p:cNvSpPr>
          <p:nvPr>
            <p:ph idx="1"/>
          </p:nvPr>
        </p:nvSpPr>
        <p:spPr/>
        <p:txBody>
          <a:bodyPr/>
          <a:lstStyle/>
          <a:p>
            <a:r>
              <a:rPr lang="en-US" dirty="0"/>
              <a:t>Education : The act or process of imparting or acquiring general knowledge, developing the powers of reasoning and judgment, and generally of preparing oneself or others intellectually for mature life.</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47</a:t>
            </a:fld>
            <a:endParaRPr lang="th-TH"/>
          </a:p>
        </p:txBody>
      </p:sp>
    </p:spTree>
    <p:extLst>
      <p:ext uri="{BB962C8B-B14F-4D97-AF65-F5344CB8AC3E}">
        <p14:creationId xmlns:p14="http://schemas.microsoft.com/office/powerpoint/2010/main" val="2358534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normAutofit fontScale="92500"/>
          </a:bodyPr>
          <a:lstStyle/>
          <a:p>
            <a:r>
              <a:rPr lang="th-TH" dirty="0" err="1"/>
              <a:t>อีเลิน</a:t>
            </a:r>
            <a:r>
              <a:rPr lang="th-TH" dirty="0"/>
              <a:t>นิ่ง หรือ อี</a:t>
            </a:r>
            <a:r>
              <a:rPr lang="th-TH" dirty="0" err="1"/>
              <a:t>เลิร์นนิ่ง</a:t>
            </a:r>
            <a:r>
              <a:rPr lang="th-TH" dirty="0"/>
              <a:t> (</a:t>
            </a:r>
            <a:r>
              <a:rPr lang="en-US" dirty="0"/>
              <a:t>e-Learning = Electronic Learning) </a:t>
            </a:r>
            <a:r>
              <a:rPr lang="th-TH" dirty="0"/>
              <a:t>ถูกตีความต่างกันไปตามประสบการณ์ของแต่ละคน แต่มีส่วนที่เหมือนกัน คือ ใช้เทคโนโลยีเป็นเครื่องมือในการเรียนรู้ โดยมีการพัฒนา และความก้าวหน้าของเทคโนโลยีตลอดเวลา</a:t>
            </a:r>
          </a:p>
          <a:p>
            <a:r>
              <a:rPr lang="th-TH" dirty="0"/>
              <a:t>#1 อี</a:t>
            </a:r>
            <a:r>
              <a:rPr lang="th-TH" dirty="0" err="1"/>
              <a:t>เลิร์นนิ่ง</a:t>
            </a:r>
            <a:r>
              <a:rPr lang="th-TH" dirty="0"/>
              <a:t> คือ การเรียนรู้ผ่านสื่ออิเล็กทรอนิกส์</a:t>
            </a:r>
          </a:p>
          <a:p>
            <a:r>
              <a:rPr lang="th-TH" dirty="0"/>
              <a:t>#2 อี</a:t>
            </a:r>
            <a:r>
              <a:rPr lang="th-TH" dirty="0" err="1"/>
              <a:t>เลิร์นนิ่ง</a:t>
            </a:r>
            <a:r>
              <a:rPr lang="th-TH" dirty="0"/>
              <a:t> คือ การใช้เทคโนโลยี โดยเฉพาะอินเทอร์เน็ตเข้ามาส่งเสริมการเรียน การสอน ให้เกิดประสิทธิผล คำที่มีความหมายใกล้เคียงกับอี</a:t>
            </a:r>
            <a:r>
              <a:rPr lang="th-TH" dirty="0" err="1"/>
              <a:t>เลิร์นนิ่ง</a:t>
            </a:r>
            <a:r>
              <a:rPr lang="th-TH" dirty="0"/>
              <a:t> เช่น คอมพิวเตอร์ช่วยสอน (</a:t>
            </a:r>
            <a:r>
              <a:rPr lang="en-US" dirty="0" err="1"/>
              <a:t>CAI</a:t>
            </a:r>
            <a:r>
              <a:rPr lang="en-US" dirty="0"/>
              <a:t> = Computer Assisted Instruction) </a:t>
            </a:r>
            <a:r>
              <a:rPr lang="th-TH" dirty="0"/>
              <a:t>หรือ การสอนโดยใช้เว็บเป็นฐาน (</a:t>
            </a:r>
            <a:r>
              <a:rPr lang="en-US" dirty="0" err="1"/>
              <a:t>WBI</a:t>
            </a:r>
            <a:r>
              <a:rPr lang="en-US" dirty="0"/>
              <a:t> = Web-based Instruction) </a:t>
            </a:r>
            <a:r>
              <a:rPr lang="th-TH" dirty="0"/>
              <a:t>หรือ การเรียนรู้โดยใช้เว็บเป็นฐาน (</a:t>
            </a:r>
            <a:r>
              <a:rPr lang="en-US" dirty="0"/>
              <a:t>Web-based Learning)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48</a:t>
            </a:fld>
            <a:endParaRPr lang="th-TH"/>
          </a:p>
        </p:txBody>
      </p:sp>
    </p:spTree>
    <p:extLst>
      <p:ext uri="{BB962C8B-B14F-4D97-AF65-F5344CB8AC3E}">
        <p14:creationId xmlns:p14="http://schemas.microsoft.com/office/powerpoint/2010/main" val="2102133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a:bodyPr>
          <a:lstStyle/>
          <a:p>
            <a:r>
              <a:rPr lang="th-TH" dirty="0"/>
              <a:t>หน่วยงานที่รับผิดชอบงานด้าน</a:t>
            </a:r>
            <a:r>
              <a:rPr lang="th-TH" dirty="0" err="1"/>
              <a:t>อีเลิน</a:t>
            </a:r>
            <a:r>
              <a:rPr lang="th-TH" dirty="0"/>
              <a:t>นิ่ง (</a:t>
            </a:r>
            <a:r>
              <a:rPr lang="en-US" dirty="0"/>
              <a:t>Department in e-Learning)</a:t>
            </a:r>
          </a:p>
          <a:p>
            <a:pPr marL="400050" lvl="1" indent="0">
              <a:buNone/>
            </a:pPr>
            <a:r>
              <a:rPr lang="en-US" sz="3200" b="1" dirty="0"/>
              <a:t>1. </a:t>
            </a:r>
            <a:r>
              <a:rPr lang="th-TH" sz="3200" b="1" dirty="0"/>
              <a:t>ฝ่ายผลิตเนื้อหา (</a:t>
            </a:r>
            <a:r>
              <a:rPr lang="en-US" sz="3200" b="1" dirty="0"/>
              <a:t>Content)</a:t>
            </a:r>
          </a:p>
          <a:p>
            <a:pPr marL="400050" lvl="1" indent="0">
              <a:buNone/>
            </a:pPr>
            <a:r>
              <a:rPr lang="en-US" sz="3200" b="1" dirty="0"/>
              <a:t>2. </a:t>
            </a:r>
            <a:r>
              <a:rPr lang="th-TH" sz="3200" b="1" dirty="0"/>
              <a:t>ฝ่ายผลิตกราฟ</a:t>
            </a:r>
            <a:r>
              <a:rPr lang="th-TH" sz="3200" b="1" dirty="0" err="1"/>
              <a:t>ฟิค</a:t>
            </a:r>
            <a:r>
              <a:rPr lang="th-TH" sz="3200" b="1" dirty="0"/>
              <a:t> (</a:t>
            </a:r>
            <a:r>
              <a:rPr lang="en-US" sz="3200" b="1" dirty="0"/>
              <a:t>Graphic)</a:t>
            </a:r>
          </a:p>
          <a:p>
            <a:pPr marL="400050" lvl="1" indent="0">
              <a:buNone/>
            </a:pPr>
            <a:r>
              <a:rPr lang="en-US" sz="3200" b="1" dirty="0"/>
              <a:t>3. </a:t>
            </a:r>
            <a:r>
              <a:rPr lang="th-TH" sz="3200" b="1" dirty="0"/>
              <a:t>ฝ่ายออกแบบบทเรียน (</a:t>
            </a:r>
            <a:r>
              <a:rPr lang="en-US" sz="3200" b="1" dirty="0"/>
              <a:t>Lesson)</a:t>
            </a:r>
          </a:p>
          <a:p>
            <a:pPr marL="400050" lvl="1" indent="0">
              <a:buNone/>
            </a:pPr>
            <a:r>
              <a:rPr lang="en-US" sz="3200" b="1" dirty="0"/>
              <a:t>4. </a:t>
            </a:r>
            <a:r>
              <a:rPr lang="th-TH" sz="3200" b="1" dirty="0"/>
              <a:t>ฝ่ายตัดต่อและบันทึกเสียง (</a:t>
            </a:r>
            <a:r>
              <a:rPr lang="en-US" sz="3200" b="1" dirty="0"/>
              <a:t>Sound)</a:t>
            </a:r>
          </a:p>
          <a:p>
            <a:pPr marL="400050" lvl="1" indent="0">
              <a:buNone/>
            </a:pPr>
            <a:r>
              <a:rPr lang="en-US" sz="3200" b="1" dirty="0"/>
              <a:t>5. </a:t>
            </a:r>
            <a:r>
              <a:rPr lang="th-TH" sz="3200" b="1" dirty="0"/>
              <a:t>ฝ่ายติดต่อประสานงาน การตลาดและการขาย (</a:t>
            </a:r>
            <a:r>
              <a:rPr lang="en-US" sz="3200" b="1" dirty="0"/>
              <a:t>Marketing)</a:t>
            </a:r>
          </a:p>
          <a:p>
            <a:pPr marL="400050" lvl="1" indent="0">
              <a:buNone/>
            </a:pPr>
            <a:r>
              <a:rPr lang="en-US" sz="3200" b="1" dirty="0"/>
              <a:t>6. </a:t>
            </a:r>
            <a:r>
              <a:rPr lang="th-TH" sz="3200" b="1" dirty="0"/>
              <a:t>ฝ่ายฝึกอบรม (</a:t>
            </a:r>
            <a:r>
              <a:rPr lang="en-US" sz="3200" b="1" dirty="0"/>
              <a:t>Training)</a:t>
            </a:r>
          </a:p>
          <a:p>
            <a:pPr marL="400050" lvl="1" indent="0">
              <a:buNone/>
            </a:pPr>
            <a:r>
              <a:rPr lang="en-US" sz="3200" b="1" dirty="0"/>
              <a:t>7. </a:t>
            </a:r>
            <a:r>
              <a:rPr lang="th-TH" sz="3200" b="1" dirty="0"/>
              <a:t>ผู้จัดการโครงการ (</a:t>
            </a:r>
            <a:r>
              <a:rPr lang="en-US" sz="3200" b="1" dirty="0"/>
              <a:t>Manager)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49</a:t>
            </a:fld>
            <a:endParaRPr lang="th-TH"/>
          </a:p>
        </p:txBody>
      </p:sp>
    </p:spTree>
    <p:extLst>
      <p:ext uri="{BB962C8B-B14F-4D97-AF65-F5344CB8AC3E}">
        <p14:creationId xmlns:p14="http://schemas.microsoft.com/office/powerpoint/2010/main" val="760165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fontScale="92500" lnSpcReduction="10000"/>
          </a:bodyPr>
          <a:lstStyle/>
          <a:p>
            <a:r>
              <a:rPr lang="th-TH" dirty="0"/>
              <a:t>การประยุกต์ใช้เทคโนโลยีเพื่อการศึกษา</a:t>
            </a:r>
          </a:p>
          <a:p>
            <a:pPr marL="400050" lvl="1" indent="0">
              <a:buNone/>
            </a:pPr>
            <a:r>
              <a:rPr lang="th-TH" sz="3000" b="1" dirty="0"/>
              <a:t>1. </a:t>
            </a:r>
            <a:r>
              <a:rPr lang="th-TH" sz="3000" b="1" dirty="0" err="1"/>
              <a:t>อีเลิน</a:t>
            </a:r>
            <a:r>
              <a:rPr lang="th-TH" sz="3000" b="1" dirty="0"/>
              <a:t>นิ่ง (</a:t>
            </a:r>
            <a:r>
              <a:rPr lang="en-US" sz="3000" b="1" dirty="0"/>
              <a:t>e-Learning) </a:t>
            </a:r>
            <a:r>
              <a:rPr lang="th-TH" sz="3000" b="1" dirty="0"/>
              <a:t>หรือ </a:t>
            </a:r>
            <a:r>
              <a:rPr lang="en-US" sz="3000" b="1" dirty="0" err="1"/>
              <a:t>WBI</a:t>
            </a:r>
            <a:r>
              <a:rPr lang="en-US" sz="3000" b="1" dirty="0"/>
              <a:t> (Web-Based Training)#</a:t>
            </a:r>
          </a:p>
          <a:p>
            <a:pPr marL="400050" lvl="1" indent="0">
              <a:buNone/>
            </a:pPr>
            <a:r>
              <a:rPr lang="en-US" sz="3000" b="1" dirty="0"/>
              <a:t>2. </a:t>
            </a:r>
            <a:r>
              <a:rPr lang="th-TH" sz="3000" b="1" dirty="0" err="1"/>
              <a:t>อีบุ๊ค</a:t>
            </a:r>
            <a:r>
              <a:rPr lang="th-TH" sz="3000" b="1" dirty="0"/>
              <a:t> (</a:t>
            </a:r>
            <a:r>
              <a:rPr lang="en-US" sz="3000" b="1" dirty="0"/>
              <a:t>e-Book) #</a:t>
            </a:r>
          </a:p>
          <a:p>
            <a:pPr marL="400050" lvl="1" indent="0">
              <a:buNone/>
            </a:pPr>
            <a:r>
              <a:rPr lang="en-US" sz="3000" b="1" dirty="0"/>
              <a:t>3. </a:t>
            </a:r>
            <a:r>
              <a:rPr lang="th-TH" sz="3000" b="1" dirty="0"/>
              <a:t>คอมพิวเตอร์ช่วยสอน (</a:t>
            </a:r>
            <a:r>
              <a:rPr lang="en-US" sz="3000" b="1" dirty="0" err="1"/>
              <a:t>CAI</a:t>
            </a:r>
            <a:r>
              <a:rPr lang="en-US" sz="3000" b="1" dirty="0"/>
              <a:t> = Computer Aided Instruction)</a:t>
            </a:r>
          </a:p>
          <a:p>
            <a:pPr marL="400050" lvl="1" indent="0">
              <a:buNone/>
            </a:pPr>
            <a:r>
              <a:rPr lang="en-US" sz="3000" b="1" dirty="0"/>
              <a:t>4. </a:t>
            </a:r>
            <a:r>
              <a:rPr lang="th-TH" sz="3000" b="1" dirty="0"/>
              <a:t>สื่อการสอน (</a:t>
            </a:r>
            <a:r>
              <a:rPr lang="en-US" sz="3000" b="1" dirty="0"/>
              <a:t>Media) </a:t>
            </a:r>
            <a:r>
              <a:rPr lang="th-TH" sz="3000" b="1" dirty="0"/>
              <a:t>เช่น </a:t>
            </a:r>
            <a:r>
              <a:rPr lang="en-US" sz="3000" b="1" dirty="0"/>
              <a:t>CD ROM </a:t>
            </a:r>
            <a:r>
              <a:rPr lang="th-TH" sz="3000" b="1" dirty="0"/>
              <a:t>หรือ </a:t>
            </a:r>
            <a:r>
              <a:rPr lang="en-US" sz="3000" b="1" dirty="0"/>
              <a:t>Video on Demand</a:t>
            </a:r>
          </a:p>
          <a:p>
            <a:pPr marL="400050" lvl="1" indent="0">
              <a:buNone/>
            </a:pPr>
            <a:r>
              <a:rPr lang="en-US" sz="3000" b="1" dirty="0"/>
              <a:t>5. </a:t>
            </a:r>
            <a:r>
              <a:rPr lang="th-TH" sz="3000" b="1" dirty="0"/>
              <a:t>การสื่อสาร (</a:t>
            </a:r>
            <a:r>
              <a:rPr lang="en-US" sz="3000" b="1" dirty="0"/>
              <a:t>Communication) </a:t>
            </a:r>
            <a:r>
              <a:rPr lang="th-TH" sz="3000" b="1" dirty="0"/>
              <a:t>เช่น อี</a:t>
            </a:r>
            <a:r>
              <a:rPr lang="th-TH" sz="3000" b="1" dirty="0" err="1"/>
              <a:t>เมล</a:t>
            </a:r>
            <a:r>
              <a:rPr lang="th-TH" sz="3000" b="1" dirty="0"/>
              <a:t> (</a:t>
            </a:r>
            <a:r>
              <a:rPr lang="en-US" sz="3000" b="1" dirty="0"/>
              <a:t>e-mail) </a:t>
            </a:r>
            <a:r>
              <a:rPr lang="th-TH" sz="3000" b="1" dirty="0"/>
              <a:t>หรือ เว็บบอร์ด (</a:t>
            </a:r>
            <a:r>
              <a:rPr lang="en-US" sz="3000" b="1" dirty="0" err="1"/>
              <a:t>webboard</a:t>
            </a:r>
            <a:r>
              <a:rPr lang="en-US" sz="3000" b="1" dirty="0"/>
              <a:t>) </a:t>
            </a:r>
            <a:r>
              <a:rPr lang="th-TH" sz="3000" b="1" dirty="0"/>
              <a:t>หรือ การสอนทางไกล (</a:t>
            </a:r>
            <a:r>
              <a:rPr lang="en-US" sz="3000" b="1" dirty="0"/>
              <a:t>Distance Learning via Satellite)</a:t>
            </a:r>
          </a:p>
          <a:p>
            <a:pPr marL="400050" lvl="1" indent="0">
              <a:buNone/>
            </a:pPr>
            <a:r>
              <a:rPr lang="en-US" sz="3000" b="1" dirty="0"/>
              <a:t>6. </a:t>
            </a:r>
            <a:r>
              <a:rPr lang="th-TH" sz="3000" b="1" dirty="0"/>
              <a:t>การมอบหมายงาน หรือการบ้าน (</a:t>
            </a:r>
            <a:r>
              <a:rPr lang="en-US" sz="3000" b="1" dirty="0"/>
              <a:t>Assignment </a:t>
            </a:r>
            <a:r>
              <a:rPr lang="th-TH" sz="3000" b="1" dirty="0"/>
              <a:t>หรือ </a:t>
            </a:r>
            <a:r>
              <a:rPr lang="en-US" sz="3000" b="1" dirty="0"/>
              <a:t>Homework)</a:t>
            </a:r>
          </a:p>
          <a:p>
            <a:pPr marL="400050" lvl="1" indent="0">
              <a:buNone/>
            </a:pPr>
            <a:r>
              <a:rPr lang="en-US" sz="3000" b="1" dirty="0"/>
              <a:t>7. </a:t>
            </a:r>
            <a:r>
              <a:rPr lang="th-TH" sz="3000" b="1" dirty="0"/>
              <a:t>แบบทดสอบ (</a:t>
            </a:r>
            <a:r>
              <a:rPr lang="en-US" sz="3000" b="1" dirty="0"/>
              <a:t>Quiz) #</a:t>
            </a:r>
          </a:p>
          <a:p>
            <a:pPr marL="400050" lvl="1" indent="0">
              <a:buNone/>
            </a:pPr>
            <a:r>
              <a:rPr lang="en-US" sz="3000" b="1" dirty="0"/>
              <a:t>8. </a:t>
            </a:r>
            <a:r>
              <a:rPr lang="th-TH" sz="3000" b="1" dirty="0"/>
              <a:t>บล็อก (</a:t>
            </a:r>
            <a:r>
              <a:rPr lang="en-US" sz="3000" b="1" dirty="0"/>
              <a:t>Blog) </a:t>
            </a:r>
            <a:r>
              <a:rPr lang="th-TH" sz="3000" b="1" dirty="0"/>
              <a:t>เช่น </a:t>
            </a:r>
            <a:r>
              <a:rPr lang="en-US" sz="3000" b="1" dirty="0" err="1"/>
              <a:t>oknation.net</a:t>
            </a:r>
            <a:r>
              <a:rPr lang="en-US" sz="3000" b="1" dirty="0"/>
              <a:t> </a:t>
            </a:r>
            <a:r>
              <a:rPr lang="th-TH" sz="3000" b="1" dirty="0"/>
              <a:t>หรือ </a:t>
            </a:r>
            <a:r>
              <a:rPr lang="en-US" sz="3000" b="1" dirty="0" err="1"/>
              <a:t>learners.in.th</a:t>
            </a:r>
            <a:endParaRPr lang="en-US" sz="3000" b="1" dirty="0"/>
          </a:p>
          <a:p>
            <a:pPr marL="400050" lvl="1" indent="0">
              <a:buNone/>
            </a:pPr>
            <a:r>
              <a:rPr lang="en-US" sz="3000" b="1" dirty="0"/>
              <a:t>9. </a:t>
            </a:r>
            <a:r>
              <a:rPr lang="th-TH" sz="3000" b="1" dirty="0"/>
              <a:t>ฝึกปฏิบัติ (</a:t>
            </a:r>
            <a:r>
              <a:rPr lang="en-US" sz="3000" b="1" dirty="0"/>
              <a:t>Laboratory) </a:t>
            </a:r>
            <a:r>
              <a:rPr lang="th-TH" sz="3000" b="1" dirty="0"/>
              <a:t>เช่น </a:t>
            </a:r>
            <a:r>
              <a:rPr lang="en-US" sz="3000" b="1" dirty="0" err="1"/>
              <a:t>wix.com</a:t>
            </a:r>
            <a:endParaRPr lang="en-US" sz="3000" b="1" dirty="0"/>
          </a:p>
          <a:p>
            <a:pPr marL="400050" lvl="1" indent="0">
              <a:buNone/>
            </a:pPr>
            <a:r>
              <a:rPr lang="en-US" sz="3000" b="1" dirty="0"/>
              <a:t>10. </a:t>
            </a:r>
            <a:r>
              <a:rPr lang="th-TH" sz="3000" b="1" dirty="0"/>
              <a:t>แหล่งสืบค้น (</a:t>
            </a:r>
            <a:r>
              <a:rPr lang="en-US" sz="3000" b="1" dirty="0"/>
              <a:t>Search engine) </a:t>
            </a:r>
            <a:r>
              <a:rPr lang="th-TH" sz="3000" b="1" dirty="0"/>
              <a:t>เช่น </a:t>
            </a:r>
            <a:r>
              <a:rPr lang="en-US" sz="3000" b="1" dirty="0"/>
              <a:t>translate</a:t>
            </a:r>
            <a:endParaRPr lang="th-TH" sz="3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50</a:t>
            </a:fld>
            <a:endParaRPr lang="th-TH"/>
          </a:p>
        </p:txBody>
      </p:sp>
    </p:spTree>
    <p:extLst>
      <p:ext uri="{BB962C8B-B14F-4D97-AF65-F5344CB8AC3E}">
        <p14:creationId xmlns:p14="http://schemas.microsoft.com/office/powerpoint/2010/main" val="1310536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dirty="0"/>
          </a:p>
        </p:txBody>
      </p:sp>
      <p:sp>
        <p:nvSpPr>
          <p:cNvPr id="3" name="ตัวแทนเนื้อหา 2"/>
          <p:cNvSpPr>
            <a:spLocks noGrp="1"/>
          </p:cNvSpPr>
          <p:nvPr>
            <p:ph idx="1"/>
          </p:nvPr>
        </p:nvSpPr>
        <p:spPr>
          <a:xfrm>
            <a:off x="0" y="908720"/>
            <a:ext cx="9144000" cy="5949280"/>
          </a:xfrm>
        </p:spPr>
        <p:txBody>
          <a:bodyPr>
            <a:normAutofit fontScale="70000" lnSpcReduction="20000"/>
          </a:bodyPr>
          <a:lstStyle/>
          <a:p>
            <a:r>
              <a:rPr lang="th-TH" dirty="0"/>
              <a:t>เทคนิคการสอนในปัจจุบัน เรียบเรียงจาก วิธีการสอน/พัฒนา ใน </a:t>
            </a:r>
            <a:r>
              <a:rPr lang="en-US" dirty="0"/>
              <a:t>Course Specification </a:t>
            </a:r>
            <a:r>
              <a:rPr lang="th-TH" dirty="0"/>
              <a:t>ของ </a:t>
            </a:r>
            <a:r>
              <a:rPr lang="en-US" dirty="0"/>
              <a:t>CU-</a:t>
            </a:r>
            <a:r>
              <a:rPr lang="en-US" dirty="0" err="1"/>
              <a:t>CAS</a:t>
            </a:r>
            <a:r>
              <a:rPr lang="en-US" dirty="0"/>
              <a:t>  (1/2)</a:t>
            </a:r>
          </a:p>
          <a:p>
            <a:pPr marL="800100" lvl="2" indent="0">
              <a:buNone/>
            </a:pPr>
            <a:r>
              <a:rPr lang="en-US" b="1" dirty="0"/>
              <a:t>1. </a:t>
            </a:r>
            <a:r>
              <a:rPr lang="th-TH" b="1" dirty="0"/>
              <a:t>การบรรยาย (</a:t>
            </a:r>
            <a:r>
              <a:rPr lang="en-US" b="1" dirty="0"/>
              <a:t>Lecture)</a:t>
            </a:r>
          </a:p>
          <a:p>
            <a:pPr marL="800100" lvl="2" indent="0">
              <a:buNone/>
            </a:pPr>
            <a:r>
              <a:rPr lang="en-US" b="1" dirty="0"/>
              <a:t>2. </a:t>
            </a:r>
            <a:r>
              <a:rPr lang="th-TH" b="1" dirty="0"/>
              <a:t>การอภิปราย (</a:t>
            </a:r>
            <a:r>
              <a:rPr lang="en-US" b="1" dirty="0"/>
              <a:t>Discussion)</a:t>
            </a:r>
          </a:p>
          <a:p>
            <a:pPr marL="800100" lvl="2" indent="0">
              <a:buNone/>
            </a:pPr>
            <a:r>
              <a:rPr lang="en-US" b="1" dirty="0"/>
              <a:t>3. </a:t>
            </a:r>
            <a:r>
              <a:rPr lang="th-TH" b="1" dirty="0"/>
              <a:t>การสอนแบบสัมมนา (</a:t>
            </a:r>
            <a:r>
              <a:rPr lang="en-US" b="1" dirty="0"/>
              <a:t>Seminar)</a:t>
            </a:r>
          </a:p>
          <a:p>
            <a:pPr marL="800100" lvl="2" indent="0">
              <a:buNone/>
            </a:pPr>
            <a:r>
              <a:rPr lang="en-US" b="1" dirty="0"/>
              <a:t>4. </a:t>
            </a:r>
            <a:r>
              <a:rPr lang="th-TH" b="1" dirty="0"/>
              <a:t>การสอนโดยใช้การนิรนัย/อนุมาน (</a:t>
            </a:r>
            <a:r>
              <a:rPr lang="en-US" b="1" dirty="0"/>
              <a:t>Deductive) </a:t>
            </a:r>
            <a:r>
              <a:rPr lang="th-TH" b="1" dirty="0"/>
              <a:t>คือ อ้างความรู้เดิมให้ได้ความรู้ใหม่หรือข้อสรุป</a:t>
            </a:r>
          </a:p>
          <a:p>
            <a:pPr marL="800100" lvl="2" indent="0">
              <a:buNone/>
            </a:pPr>
            <a:r>
              <a:rPr lang="th-TH" b="1" dirty="0"/>
              <a:t>5. การสอนโดยใช้การอุปนัย/อุปมาน (</a:t>
            </a:r>
            <a:r>
              <a:rPr lang="en-US" b="1" dirty="0"/>
              <a:t>Inductive) </a:t>
            </a:r>
            <a:r>
              <a:rPr lang="th-TH" b="1" dirty="0"/>
              <a:t>คือ การสรุปจากความจริงย่อยหลายข้อมาเป็นข้อสรุป</a:t>
            </a:r>
          </a:p>
          <a:p>
            <a:pPr marL="800100" lvl="2" indent="0">
              <a:buNone/>
            </a:pPr>
            <a:r>
              <a:rPr lang="th-TH" b="1" dirty="0"/>
              <a:t>6. การใช้กรณีศึกษา (</a:t>
            </a:r>
            <a:r>
              <a:rPr lang="en-US" b="1" dirty="0"/>
              <a:t>Case)</a:t>
            </a:r>
          </a:p>
          <a:p>
            <a:pPr marL="800100" lvl="2" indent="0">
              <a:buNone/>
            </a:pPr>
            <a:r>
              <a:rPr lang="en-US" b="1" dirty="0"/>
              <a:t>7. </a:t>
            </a:r>
            <a:r>
              <a:rPr lang="th-TH" b="1" dirty="0"/>
              <a:t>การแสดงบทบาทสมมติ (</a:t>
            </a:r>
            <a:r>
              <a:rPr lang="en-US" b="1" dirty="0"/>
              <a:t>Role Playing)</a:t>
            </a:r>
          </a:p>
          <a:p>
            <a:pPr marL="800100" lvl="2" indent="0">
              <a:buNone/>
            </a:pPr>
            <a:r>
              <a:rPr lang="en-US" b="1" dirty="0"/>
              <a:t>8. </a:t>
            </a:r>
            <a:r>
              <a:rPr lang="th-TH" b="1" dirty="0"/>
              <a:t>ภาคสนาม (</a:t>
            </a:r>
            <a:r>
              <a:rPr lang="en-US" b="1" dirty="0"/>
              <a:t>Field Work)</a:t>
            </a:r>
          </a:p>
          <a:p>
            <a:pPr marL="800100" lvl="2" indent="0">
              <a:buNone/>
            </a:pPr>
            <a:r>
              <a:rPr lang="en-US" b="1" dirty="0"/>
              <a:t>9. </a:t>
            </a:r>
            <a:r>
              <a:rPr lang="th-TH" b="1" dirty="0"/>
              <a:t>การไป</a:t>
            </a:r>
            <a:r>
              <a:rPr lang="th-TH" b="1" dirty="0" err="1"/>
              <a:t>ทัศน</a:t>
            </a:r>
            <a:r>
              <a:rPr lang="th-TH" b="1" dirty="0"/>
              <a:t>ศึกษา (</a:t>
            </a:r>
            <a:r>
              <a:rPr lang="en-US" b="1" dirty="0"/>
              <a:t>Site Tour)</a:t>
            </a:r>
          </a:p>
          <a:p>
            <a:pPr marL="800100" lvl="2" indent="0">
              <a:buNone/>
            </a:pPr>
            <a:r>
              <a:rPr lang="en-US" b="1" dirty="0"/>
              <a:t>10. </a:t>
            </a:r>
            <a:r>
              <a:rPr lang="th-TH" b="1" dirty="0"/>
              <a:t>การใช้สถานการณ์จำลอง (</a:t>
            </a:r>
            <a:r>
              <a:rPr lang="en-US" b="1" dirty="0"/>
              <a:t>Simulation)</a:t>
            </a:r>
          </a:p>
          <a:p>
            <a:pPr marL="800100" lvl="2" indent="0">
              <a:buNone/>
            </a:pPr>
            <a:r>
              <a:rPr lang="en-US" b="1" dirty="0"/>
              <a:t>11. </a:t>
            </a:r>
            <a:r>
              <a:rPr lang="th-TH" b="1" dirty="0"/>
              <a:t>การแสดงละคร (</a:t>
            </a:r>
            <a:r>
              <a:rPr lang="en-US" b="1" dirty="0"/>
              <a:t>Dramatization)</a:t>
            </a:r>
          </a:p>
          <a:p>
            <a:pPr marL="800100" lvl="2" indent="0">
              <a:buNone/>
            </a:pPr>
            <a:r>
              <a:rPr lang="en-US" b="1" dirty="0"/>
              <a:t>12. </a:t>
            </a:r>
            <a:r>
              <a:rPr lang="th-TH" b="1" dirty="0"/>
              <a:t>การสาธิต (</a:t>
            </a:r>
            <a:r>
              <a:rPr lang="en-US" b="1" dirty="0"/>
              <a:t>Demonstration)</a:t>
            </a:r>
          </a:p>
          <a:p>
            <a:pPr marL="800100" lvl="2" indent="0">
              <a:buNone/>
            </a:pPr>
            <a:r>
              <a:rPr lang="en-US" b="1" dirty="0"/>
              <a:t>13. </a:t>
            </a:r>
            <a:r>
              <a:rPr lang="th-TH" b="1" dirty="0"/>
              <a:t>การสอนแบบศูนย์การเรียน (</a:t>
            </a:r>
            <a:r>
              <a:rPr lang="en-US" b="1" dirty="0"/>
              <a:t>Learning Center)</a:t>
            </a:r>
          </a:p>
          <a:p>
            <a:pPr marL="800100" lvl="2" indent="0">
              <a:buNone/>
            </a:pPr>
            <a:r>
              <a:rPr lang="en-US" b="1" dirty="0"/>
              <a:t>14. </a:t>
            </a:r>
            <a:r>
              <a:rPr lang="th-TH" b="1" dirty="0"/>
              <a:t>การใช้เกม (</a:t>
            </a:r>
            <a:r>
              <a:rPr lang="en-US" b="1" dirty="0"/>
              <a:t>Game)</a:t>
            </a:r>
          </a:p>
          <a:p>
            <a:pPr marL="800100" lvl="2" indent="0">
              <a:buNone/>
            </a:pPr>
            <a:r>
              <a:rPr lang="en-US" b="1" dirty="0"/>
              <a:t>15. </a:t>
            </a:r>
            <a:r>
              <a:rPr lang="th-TH" b="1" dirty="0"/>
              <a:t>การทดลอง (</a:t>
            </a:r>
            <a:r>
              <a:rPr lang="en-US" b="1" dirty="0"/>
              <a:t>Experiment)</a:t>
            </a:r>
          </a:p>
          <a:p>
            <a:pPr marL="800100" lvl="2" indent="0">
              <a:buNone/>
            </a:pPr>
            <a:r>
              <a:rPr lang="en-US" b="1" dirty="0"/>
              <a:t>16. </a:t>
            </a:r>
            <a:r>
              <a:rPr lang="th-TH" b="1" dirty="0"/>
              <a:t>การสอนแบบโปรแกรม (</a:t>
            </a:r>
            <a:r>
              <a:rPr lang="en-US" b="1" dirty="0"/>
              <a:t>Programmed Instruction)/ </a:t>
            </a:r>
            <a:r>
              <a:rPr lang="th-TH" b="1" dirty="0"/>
              <a:t>การเรียนด้วยบทเรียนคอมพิวเตอร์ช่วยสอน /การเรียนแบบผสมผสาน/การเรียนแบบออนไลน์</a:t>
            </a:r>
          </a:p>
          <a:p>
            <a:pPr marL="800100" lvl="2" indent="0">
              <a:buNone/>
            </a:pPr>
            <a:r>
              <a:rPr lang="th-TH" b="1" dirty="0"/>
              <a:t>17. การฝึกปฏิบัติ (</a:t>
            </a:r>
            <a:r>
              <a:rPr lang="en-US" b="1" dirty="0"/>
              <a:t>Practice)</a:t>
            </a:r>
          </a:p>
          <a:p>
            <a:pPr marL="800100" lvl="2" indent="0">
              <a:buNone/>
            </a:pPr>
            <a:r>
              <a:rPr lang="en-US" b="1" dirty="0"/>
              <a:t>18. </a:t>
            </a:r>
            <a:r>
              <a:rPr lang="th-TH" b="1" dirty="0"/>
              <a:t>การฝึกงาน/การฝึกสอน (</a:t>
            </a:r>
            <a:r>
              <a:rPr lang="en-US" b="1" dirty="0"/>
              <a:t>Training)</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51</a:t>
            </a:fld>
            <a:endParaRPr lang="th-TH"/>
          </a:p>
        </p:txBody>
      </p:sp>
    </p:spTree>
    <p:extLst>
      <p:ext uri="{BB962C8B-B14F-4D97-AF65-F5344CB8AC3E}">
        <p14:creationId xmlns:p14="http://schemas.microsoft.com/office/powerpoint/2010/main" val="1712485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dirty="0"/>
          </a:p>
        </p:txBody>
      </p:sp>
      <p:sp>
        <p:nvSpPr>
          <p:cNvPr id="3" name="ตัวแทนเนื้อหา 2"/>
          <p:cNvSpPr>
            <a:spLocks noGrp="1"/>
          </p:cNvSpPr>
          <p:nvPr>
            <p:ph idx="1"/>
          </p:nvPr>
        </p:nvSpPr>
        <p:spPr>
          <a:xfrm>
            <a:off x="0" y="908720"/>
            <a:ext cx="9144000" cy="5949280"/>
          </a:xfrm>
        </p:spPr>
        <p:txBody>
          <a:bodyPr>
            <a:normAutofit fontScale="70000" lnSpcReduction="20000"/>
          </a:bodyPr>
          <a:lstStyle/>
          <a:p>
            <a:r>
              <a:rPr lang="th-TH" dirty="0"/>
              <a:t>เทคนิคการสอนในปัจจุบัน เรียบเรียงจาก วิธีการสอน/พัฒนา ใน </a:t>
            </a:r>
            <a:r>
              <a:rPr lang="en-US" dirty="0"/>
              <a:t>Course Specification </a:t>
            </a:r>
            <a:r>
              <a:rPr lang="th-TH" dirty="0"/>
              <a:t>ของ </a:t>
            </a:r>
            <a:r>
              <a:rPr lang="en-US" dirty="0"/>
              <a:t>CU-</a:t>
            </a:r>
            <a:r>
              <a:rPr lang="en-US" dirty="0" err="1"/>
              <a:t>CAS</a:t>
            </a:r>
            <a:r>
              <a:rPr lang="en-US" dirty="0"/>
              <a:t>   (2/2)</a:t>
            </a:r>
          </a:p>
          <a:p>
            <a:pPr marL="800100" lvl="2" indent="0">
              <a:buNone/>
            </a:pPr>
            <a:r>
              <a:rPr lang="en-US" b="1" dirty="0"/>
              <a:t>19. </a:t>
            </a:r>
            <a:r>
              <a:rPr lang="th-TH" b="1" dirty="0"/>
              <a:t>การสอนโดยใช้วิจัยเป็นฐาน (</a:t>
            </a:r>
            <a:r>
              <a:rPr lang="en-US" b="1" dirty="0"/>
              <a:t>Research-based Instruction)</a:t>
            </a:r>
          </a:p>
          <a:p>
            <a:pPr marL="800100" lvl="2" indent="0">
              <a:buNone/>
            </a:pPr>
            <a:r>
              <a:rPr lang="en-US" b="1" dirty="0"/>
              <a:t>20. </a:t>
            </a:r>
            <a:r>
              <a:rPr lang="th-TH" b="1" dirty="0"/>
              <a:t>การสอนโดยใช้ปัญหาเป็นฐาน (</a:t>
            </a:r>
            <a:r>
              <a:rPr lang="en-US" b="1" dirty="0"/>
              <a:t>Problem-based Instruction)</a:t>
            </a:r>
          </a:p>
          <a:p>
            <a:pPr marL="800100" lvl="2" indent="0">
              <a:buNone/>
            </a:pPr>
            <a:r>
              <a:rPr lang="en-US" b="1" dirty="0"/>
              <a:t>21. </a:t>
            </a:r>
            <a:r>
              <a:rPr lang="th-TH" b="1" dirty="0"/>
              <a:t>การสะท้อนความคิด (</a:t>
            </a:r>
            <a:r>
              <a:rPr lang="en-US" b="1" dirty="0"/>
              <a:t>Reflective Thinking)</a:t>
            </a:r>
          </a:p>
          <a:p>
            <a:pPr marL="800100" lvl="2" indent="0">
              <a:buNone/>
            </a:pPr>
            <a:r>
              <a:rPr lang="en-US" b="1" dirty="0"/>
              <a:t>22. </a:t>
            </a:r>
            <a:r>
              <a:rPr lang="th-TH" b="1" dirty="0"/>
              <a:t>การสอนแบบสืบสอบ (</a:t>
            </a:r>
            <a:r>
              <a:rPr lang="en-US" b="1" dirty="0"/>
              <a:t>Inquiry-based instruction)</a:t>
            </a:r>
          </a:p>
          <a:p>
            <a:pPr marL="800100" lvl="2" indent="0">
              <a:buNone/>
            </a:pPr>
            <a:r>
              <a:rPr lang="en-US" b="1" dirty="0"/>
              <a:t>23. </a:t>
            </a:r>
            <a:r>
              <a:rPr lang="th-TH" b="1" dirty="0"/>
              <a:t>การศึกษาค้นคว้าโดยอิสระ (</a:t>
            </a:r>
            <a:r>
              <a:rPr lang="en-US" b="1" dirty="0"/>
              <a:t>Independent Study)</a:t>
            </a:r>
          </a:p>
          <a:p>
            <a:pPr marL="800100" lvl="2" indent="0">
              <a:buNone/>
            </a:pPr>
            <a:r>
              <a:rPr lang="en-US" b="1" dirty="0"/>
              <a:t>24. </a:t>
            </a:r>
            <a:r>
              <a:rPr lang="th-TH" b="1" dirty="0"/>
              <a:t>การเรียนรู้ด้วยการนำตนเอง (</a:t>
            </a:r>
            <a:r>
              <a:rPr lang="en-US" b="1" dirty="0"/>
              <a:t>Self-directed Learning)</a:t>
            </a:r>
          </a:p>
          <a:p>
            <a:pPr marL="800100" lvl="2" indent="0">
              <a:buNone/>
            </a:pPr>
            <a:r>
              <a:rPr lang="en-US" b="1" dirty="0"/>
              <a:t>25. </a:t>
            </a:r>
            <a:r>
              <a:rPr lang="th-TH" b="1" dirty="0"/>
              <a:t>การสอนโดยใช้โครงงาน (</a:t>
            </a:r>
            <a:r>
              <a:rPr lang="en-US" b="1" dirty="0"/>
              <a:t>Project-based Instruction)</a:t>
            </a:r>
          </a:p>
          <a:p>
            <a:pPr marL="800100" lvl="2" indent="0">
              <a:buNone/>
            </a:pPr>
            <a:r>
              <a:rPr lang="en-US" b="1" dirty="0"/>
              <a:t>26. </a:t>
            </a:r>
            <a:r>
              <a:rPr lang="th-TH" b="1" dirty="0"/>
              <a:t>การเรียนรู้จากบุคคลต้นแบบ/ปราชญ์ (</a:t>
            </a:r>
            <a:r>
              <a:rPr lang="en-US" b="1" dirty="0"/>
              <a:t>Professional Model)</a:t>
            </a:r>
          </a:p>
          <a:p>
            <a:pPr marL="800100" lvl="2" indent="0">
              <a:buNone/>
            </a:pPr>
            <a:r>
              <a:rPr lang="en-US" b="1" dirty="0"/>
              <a:t>27. </a:t>
            </a:r>
            <a:r>
              <a:rPr lang="th-TH" b="1" dirty="0"/>
              <a:t>การเรียนการสอนแบบจุลภาค (</a:t>
            </a:r>
            <a:r>
              <a:rPr lang="en-US" b="1" dirty="0"/>
              <a:t>Micro Teaching)</a:t>
            </a:r>
          </a:p>
          <a:p>
            <a:pPr marL="800100" lvl="2" indent="0">
              <a:buNone/>
            </a:pPr>
            <a:r>
              <a:rPr lang="en-US" b="1" dirty="0"/>
              <a:t>28. </a:t>
            </a:r>
            <a:r>
              <a:rPr lang="th-TH" b="1" dirty="0"/>
              <a:t>การนิเทศการปฏิบัติการวิชาชีพ (</a:t>
            </a:r>
            <a:r>
              <a:rPr lang="en-US" b="1" dirty="0"/>
              <a:t>Supervision)</a:t>
            </a:r>
          </a:p>
          <a:p>
            <a:pPr marL="800100" lvl="2" indent="0">
              <a:buNone/>
            </a:pPr>
            <a:r>
              <a:rPr lang="en-US" b="1" dirty="0"/>
              <a:t>29. </a:t>
            </a:r>
            <a:r>
              <a:rPr lang="th-TH" b="1" dirty="0"/>
              <a:t>การเรียนรู้แบบร่วมมือ (</a:t>
            </a:r>
            <a:r>
              <a:rPr lang="en-US" b="1" dirty="0"/>
              <a:t>Cooperative Learning)</a:t>
            </a:r>
          </a:p>
          <a:p>
            <a:pPr marL="800100" lvl="2" indent="0">
              <a:buNone/>
            </a:pPr>
            <a:r>
              <a:rPr lang="en-US" b="1" dirty="0"/>
              <a:t>30. </a:t>
            </a:r>
            <a:r>
              <a:rPr lang="th-TH" b="1" dirty="0"/>
              <a:t>การให้คำปรึกษารายบุคคล (</a:t>
            </a:r>
            <a:r>
              <a:rPr lang="en-US" b="1" dirty="0"/>
              <a:t>Individual Advisor)</a:t>
            </a:r>
          </a:p>
          <a:p>
            <a:pPr marL="800100" lvl="2" indent="0">
              <a:buNone/>
            </a:pPr>
            <a:r>
              <a:rPr lang="en-US" b="1" dirty="0"/>
              <a:t>31. </a:t>
            </a:r>
            <a:r>
              <a:rPr lang="th-TH" b="1" dirty="0"/>
              <a:t>กลุ่ม</a:t>
            </a:r>
            <a:r>
              <a:rPr lang="th-TH" b="1" dirty="0" err="1"/>
              <a:t>ติวเตอร์</a:t>
            </a:r>
            <a:r>
              <a:rPr lang="th-TH" b="1" dirty="0"/>
              <a:t> (</a:t>
            </a:r>
            <a:r>
              <a:rPr lang="en-US" b="1" dirty="0"/>
              <a:t>Tutorial Group)</a:t>
            </a:r>
          </a:p>
          <a:p>
            <a:pPr marL="800100" lvl="2" indent="0">
              <a:buNone/>
            </a:pPr>
            <a:r>
              <a:rPr lang="en-US" b="1" dirty="0"/>
              <a:t>32. </a:t>
            </a:r>
            <a:r>
              <a:rPr lang="th-TH" b="1" dirty="0"/>
              <a:t>การระดมสมอง (</a:t>
            </a:r>
            <a:r>
              <a:rPr lang="en-US" b="1" dirty="0"/>
              <a:t>Brain Storming)</a:t>
            </a:r>
          </a:p>
          <a:p>
            <a:pPr marL="800100" lvl="2" indent="0">
              <a:buNone/>
            </a:pPr>
            <a:r>
              <a:rPr lang="en-US" b="1" dirty="0"/>
              <a:t>33. </a:t>
            </a:r>
            <a:r>
              <a:rPr lang="th-TH" b="1" dirty="0"/>
              <a:t>การสรุปประเด็นสำคัญ / การนำเสนอผลของการสืบค้นที่ได้รับมอบหมาย (</a:t>
            </a:r>
            <a:r>
              <a:rPr lang="en-US" b="1" dirty="0"/>
              <a:t>Conclusion Presentation)</a:t>
            </a:r>
          </a:p>
          <a:p>
            <a:pPr marL="800100" lvl="2" indent="0">
              <a:buNone/>
            </a:pPr>
            <a:r>
              <a:rPr lang="en-US" b="1" dirty="0"/>
              <a:t>34. </a:t>
            </a:r>
            <a:r>
              <a:rPr lang="th-TH" b="1" dirty="0"/>
              <a:t>กิจกรรม (</a:t>
            </a:r>
            <a:r>
              <a:rPr lang="en-US" b="1" dirty="0"/>
              <a:t>Activities)</a:t>
            </a:r>
          </a:p>
          <a:p>
            <a:pPr marL="800100" lvl="2" indent="0">
              <a:buNone/>
            </a:pPr>
            <a:r>
              <a:rPr lang="en-US" b="1" dirty="0"/>
              <a:t>35. </a:t>
            </a:r>
            <a:r>
              <a:rPr lang="th-TH" b="1" dirty="0"/>
              <a:t>การสอนข้างเตียง/เรียนจากผู้ป่วย (</a:t>
            </a:r>
            <a:r>
              <a:rPr lang="en-US" b="1" dirty="0"/>
              <a:t>Problem Learning)</a:t>
            </a:r>
          </a:p>
          <a:p>
            <a:pPr marL="800100" lvl="2" indent="0">
              <a:buNone/>
            </a:pPr>
            <a:r>
              <a:rPr lang="en-US" b="1" dirty="0"/>
              <a:t>36. </a:t>
            </a:r>
            <a:r>
              <a:rPr lang="th-TH" b="1" dirty="0"/>
              <a:t>การฝึกแสดงออกทางพฤติกรรม (</a:t>
            </a:r>
            <a:r>
              <a:rPr lang="en-US" b="1" dirty="0"/>
              <a:t>Behavior Presentation)</a:t>
            </a:r>
          </a:p>
          <a:p>
            <a:pPr marL="800100" lvl="2" indent="0">
              <a:buNone/>
            </a:pPr>
            <a:r>
              <a:rPr lang="en-US" b="1" dirty="0"/>
              <a:t>37. </a:t>
            </a:r>
            <a:r>
              <a:rPr lang="th-TH" b="1" dirty="0"/>
              <a:t>การเรียนรู้ด้วยตนเอง (</a:t>
            </a:r>
            <a:r>
              <a:rPr lang="en-US" b="1" dirty="0"/>
              <a:t>Self Study)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52</a:t>
            </a:fld>
            <a:endParaRPr lang="th-TH"/>
          </a:p>
        </p:txBody>
      </p:sp>
    </p:spTree>
    <p:extLst>
      <p:ext uri="{BB962C8B-B14F-4D97-AF65-F5344CB8AC3E}">
        <p14:creationId xmlns:p14="http://schemas.microsoft.com/office/powerpoint/2010/main" val="34220995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256584"/>
          </a:xfrm>
        </p:spPr>
        <p:txBody>
          <a:bodyPr>
            <a:normAutofit fontScale="92500" lnSpcReduction="10000"/>
          </a:bodyPr>
          <a:lstStyle/>
          <a:p>
            <a:r>
              <a:rPr lang="th-TH" dirty="0"/>
              <a:t>การจัดปัจจัยสนับสนุนการใช้เทคโนโลยีช่วยการเรียนรู้ (</a:t>
            </a:r>
            <a:r>
              <a:rPr lang="en-US" dirty="0"/>
              <a:t>Factor) [</a:t>
            </a:r>
            <a:r>
              <a:rPr lang="en-US" dirty="0" err="1"/>
              <a:t>bangkokeducation.in.th</a:t>
            </a:r>
            <a:r>
              <a:rPr lang="en-US" dirty="0"/>
              <a:t>]</a:t>
            </a:r>
          </a:p>
          <a:p>
            <a:r>
              <a:rPr lang="th-TH" dirty="0"/>
              <a:t>ปัจจัยพื้นฐาน คือ การสร้างความพร้อมของเครื่องมืออุปกรณ์ต่าง ๆ ให้มีสรรถนะและจำนวนเพียงพอต่อการใช้งานของผู้เรียน รวมถึงการอำนวยความสะดวกให้ผู้เรียนสามารถใช้เทคโนโลยีได้ตลอดเวลา จะเป็นปัจจัยเบื้องต้นของการส่งเสริมการใช้เทคโนโลยีเพื่อการเรียนรู้</a:t>
            </a:r>
          </a:p>
          <a:p>
            <a:pPr marL="400050" lvl="1" indent="0">
              <a:buNone/>
            </a:pPr>
            <a:r>
              <a:rPr lang="th-TH" dirty="0"/>
              <a:t>สิ่งที่ควรเป็นปัจจัยเพิ่มเติม มีดังนี้</a:t>
            </a:r>
          </a:p>
          <a:p>
            <a:pPr marL="400050" lvl="1" indent="0">
              <a:buNone/>
            </a:pPr>
            <a:r>
              <a:rPr lang="th-TH" b="1" dirty="0"/>
              <a:t>1. ครูสร้างโอกาสในการใช้เทคโนโลยีเพื่อการเรียนรู้ (</a:t>
            </a:r>
            <a:r>
              <a:rPr lang="en-US" b="1" dirty="0"/>
              <a:t>Opportunity from Teacher)</a:t>
            </a:r>
          </a:p>
          <a:p>
            <a:pPr marL="400050" lvl="1" indent="0">
              <a:buNone/>
            </a:pPr>
            <a:r>
              <a:rPr lang="en-US" b="1" dirty="0"/>
              <a:t>2. </a:t>
            </a:r>
            <a:r>
              <a:rPr lang="th-TH" b="1" dirty="0"/>
              <a:t>ครู และผู้เรียน จัดทำระบบแหล่งข้อมูลสารสนเทศเพื่อการเรียนรู้ (</a:t>
            </a:r>
            <a:r>
              <a:rPr lang="en-US" b="1" dirty="0"/>
              <a:t>Create Learning Object)</a:t>
            </a:r>
          </a:p>
          <a:p>
            <a:pPr marL="400050" lvl="1" indent="0">
              <a:buNone/>
            </a:pPr>
            <a:r>
              <a:rPr lang="en-US" b="1" dirty="0"/>
              <a:t>3. </a:t>
            </a:r>
            <a:r>
              <a:rPr lang="th-TH" b="1" dirty="0"/>
              <a:t>สถานศึกษาจัดศูนย์ข้อมูลสารสนเทศเพื่อการเรียนรู้ (</a:t>
            </a:r>
            <a:r>
              <a:rPr lang="en-US" b="1" dirty="0"/>
              <a:t>Data Center)</a:t>
            </a:r>
          </a:p>
          <a:p>
            <a:pPr marL="400050" lvl="1" indent="0">
              <a:buNone/>
            </a:pPr>
            <a:r>
              <a:rPr lang="en-US" b="1" dirty="0"/>
              <a:t>4. </a:t>
            </a:r>
            <a:r>
              <a:rPr lang="th-TH" b="1" dirty="0"/>
              <a:t>การบริการของหน่วยงานกลางทางเทคโนโลยีเพื่อการเรียนรู้ (</a:t>
            </a:r>
            <a:r>
              <a:rPr lang="en-US" b="1" dirty="0"/>
              <a:t>Service Department)</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53</a:t>
            </a:fld>
            <a:endParaRPr lang="th-TH"/>
          </a:p>
        </p:txBody>
      </p:sp>
    </p:spTree>
    <p:extLst>
      <p:ext uri="{BB962C8B-B14F-4D97-AF65-F5344CB8AC3E}">
        <p14:creationId xmlns:p14="http://schemas.microsoft.com/office/powerpoint/2010/main" val="18324247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จุดประสงค์การเรียนรู้ (</a:t>
            </a:r>
            <a:r>
              <a:rPr lang="en-US" dirty="0"/>
              <a:t>Learning Objectives) </a:t>
            </a:r>
            <a:r>
              <a:rPr lang="th-TH" dirty="0"/>
              <a:t>หรือสิ่งที่ต้องการให้เกิดขึ้นกับผู้เรียน</a:t>
            </a:r>
          </a:p>
          <a:p>
            <a:pPr marL="800100" lvl="2" indent="0">
              <a:buNone/>
            </a:pPr>
            <a:r>
              <a:rPr lang="th-TH" sz="2800" b="1" dirty="0"/>
              <a:t>1. พุทธิพิสัย (</a:t>
            </a:r>
            <a:r>
              <a:rPr lang="en-US" sz="2800" b="1" dirty="0"/>
              <a:t>Cognitive) </a:t>
            </a:r>
            <a:r>
              <a:rPr lang="th-TH" sz="2800" b="1" dirty="0"/>
              <a:t>คือ จุดประสงค์ที่เน้นความสามารถทางสมอง (</a:t>
            </a:r>
            <a:r>
              <a:rPr lang="en-US" sz="2800" b="1" dirty="0"/>
              <a:t>Head) </a:t>
            </a:r>
            <a:r>
              <a:rPr lang="th-TH" sz="2800" b="1" dirty="0"/>
              <a:t>ความรู้ในเนื้อหา และ ทฤษฎี</a:t>
            </a:r>
          </a:p>
          <a:p>
            <a:pPr marL="800100" lvl="2" indent="0">
              <a:buNone/>
            </a:pPr>
            <a:r>
              <a:rPr lang="th-TH" sz="2800" b="1" dirty="0"/>
              <a:t>2. ทักษะพิสัย (</a:t>
            </a:r>
            <a:r>
              <a:rPr lang="en-US" sz="2800" b="1" dirty="0"/>
              <a:t>Skill) </a:t>
            </a:r>
            <a:r>
              <a:rPr lang="th-TH" sz="2800" b="1" dirty="0"/>
              <a:t>คือ จุดประสงค์ที่เน้นความสามารถทางปฏิบัติ (</a:t>
            </a:r>
            <a:r>
              <a:rPr lang="en-US" sz="2800" b="1" dirty="0"/>
              <a:t>Hand)</a:t>
            </a:r>
          </a:p>
          <a:p>
            <a:pPr marL="800100" lvl="2" indent="0">
              <a:buNone/>
            </a:pPr>
            <a:r>
              <a:rPr lang="en-US" sz="2800" b="1" dirty="0"/>
              <a:t>3. </a:t>
            </a:r>
            <a:r>
              <a:rPr lang="th-TH" sz="2800" b="1" dirty="0"/>
              <a:t>จิตพิสัย (</a:t>
            </a:r>
            <a:r>
              <a:rPr lang="en-US" sz="2800" b="1" dirty="0"/>
              <a:t>Affective) </a:t>
            </a:r>
            <a:r>
              <a:rPr lang="th-TH" sz="2800" b="1" dirty="0"/>
              <a:t>คือ จุดประสงค์ที่เน้นคุณธรรม และจิตใจ (</a:t>
            </a:r>
            <a:r>
              <a:rPr lang="en-US" sz="2800" b="1" dirty="0"/>
              <a:t>Heart)</a:t>
            </a:r>
          </a:p>
          <a:p>
            <a:pPr marL="800100" lvl="2" indent="0">
              <a:buNone/>
            </a:pPr>
            <a:endParaRPr lang="th-TH" sz="28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54</a:t>
            </a:fld>
            <a:endParaRPr lang="th-TH"/>
          </a:p>
        </p:txBody>
      </p:sp>
    </p:spTree>
    <p:extLst>
      <p:ext uri="{BB962C8B-B14F-4D97-AF65-F5344CB8AC3E}">
        <p14:creationId xmlns:p14="http://schemas.microsoft.com/office/powerpoint/2010/main" val="37172544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472608"/>
          </a:xfrm>
        </p:spPr>
        <p:txBody>
          <a:bodyPr/>
          <a:lstStyle/>
          <a:p>
            <a:r>
              <a:rPr lang="th-TH" dirty="0"/>
              <a:t>ทักษะการคิดที่สำคัญ (</a:t>
            </a:r>
            <a:r>
              <a:rPr lang="en-US" dirty="0"/>
              <a:t>Skill of Thinking) (#</a:t>
            </a:r>
            <a:r>
              <a:rPr lang="th-TH" dirty="0" err="1"/>
              <a:t>ภัท</a:t>
            </a:r>
            <a:r>
              <a:rPr lang="th-TH" dirty="0"/>
              <a:t>รามาน้อย)</a:t>
            </a:r>
          </a:p>
          <a:p>
            <a:pPr marL="800100" lvl="2" indent="0">
              <a:buNone/>
            </a:pPr>
            <a:r>
              <a:rPr lang="th-TH" sz="3200" b="1" dirty="0"/>
              <a:t>1. การคิดเชิงวิเคราะห์ (</a:t>
            </a:r>
            <a:r>
              <a:rPr lang="en-US" sz="3200" b="1" dirty="0"/>
              <a:t>Analytical thinking)</a:t>
            </a:r>
          </a:p>
          <a:p>
            <a:pPr marL="800100" lvl="2" indent="0">
              <a:buNone/>
            </a:pPr>
            <a:r>
              <a:rPr lang="en-US" sz="3200" b="1" dirty="0"/>
              <a:t>2. </a:t>
            </a:r>
            <a:r>
              <a:rPr lang="th-TH" sz="3200" b="1" dirty="0"/>
              <a:t>การคิดเชิงสังเคราะห์ (</a:t>
            </a:r>
            <a:r>
              <a:rPr lang="en-US" sz="3200" b="1" dirty="0"/>
              <a:t>Synthesis thinking)</a:t>
            </a:r>
          </a:p>
          <a:p>
            <a:pPr marL="800100" lvl="2" indent="0">
              <a:buNone/>
            </a:pPr>
            <a:r>
              <a:rPr lang="en-US" sz="3200" b="1" dirty="0"/>
              <a:t>3. </a:t>
            </a:r>
            <a:r>
              <a:rPr lang="th-TH" sz="3200" b="1" dirty="0"/>
              <a:t>การคิดเชิงวิพากษ์ (</a:t>
            </a:r>
            <a:r>
              <a:rPr lang="en-US" sz="3200" b="1" dirty="0"/>
              <a:t>Critical thinking)</a:t>
            </a:r>
          </a:p>
          <a:p>
            <a:pPr marL="800100" lvl="2" indent="0">
              <a:buNone/>
            </a:pPr>
            <a:r>
              <a:rPr lang="en-US" sz="3200" b="1" dirty="0"/>
              <a:t>4. </a:t>
            </a:r>
            <a:r>
              <a:rPr lang="th-TH" sz="3200" b="1" dirty="0"/>
              <a:t>การคิดเชิงสร้างสรรค์ (</a:t>
            </a:r>
            <a:r>
              <a:rPr lang="en-US" sz="3200" b="1" dirty="0"/>
              <a:t>Creative thinking)</a:t>
            </a:r>
          </a:p>
          <a:p>
            <a:pPr marL="800100" lvl="2" indent="0">
              <a:buNone/>
            </a:pPr>
            <a:r>
              <a:rPr lang="en-US" sz="3200" b="1" dirty="0"/>
              <a:t>* </a:t>
            </a:r>
            <a:r>
              <a:rPr lang="th-TH" sz="3200" b="1" dirty="0"/>
              <a:t>ก่อนจะคิดต้องมีความอยากเรียนรู้ (</a:t>
            </a:r>
            <a:r>
              <a:rPr lang="en-US" sz="3200" b="1" dirty="0"/>
              <a:t>Learning) </a:t>
            </a:r>
            <a:r>
              <a:rPr lang="th-TH" sz="3200" b="1" dirty="0"/>
              <a:t>เพราะถ้าปฏิเสธการเรียนรู้ (</a:t>
            </a:r>
            <a:r>
              <a:rPr lang="en-US" sz="3200" b="1" dirty="0"/>
              <a:t>Learning denied) </a:t>
            </a:r>
            <a:r>
              <a:rPr lang="th-TH" sz="3200" b="1" dirty="0"/>
              <a:t>การคิดก็จะไม่เกิด</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55</a:t>
            </a:fld>
            <a:endParaRPr lang="th-TH"/>
          </a:p>
        </p:txBody>
      </p:sp>
    </p:spTree>
    <p:extLst>
      <p:ext uri="{BB962C8B-B14F-4D97-AF65-F5344CB8AC3E}">
        <p14:creationId xmlns:p14="http://schemas.microsoft.com/office/powerpoint/2010/main" val="1566107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5. Commercial application</a:t>
            </a:r>
            <a:endParaRPr lang="th-TH" dirty="0"/>
          </a:p>
        </p:txBody>
      </p:sp>
      <p:sp>
        <p:nvSpPr>
          <p:cNvPr id="7" name="ชื่อเรื่องรอง 6"/>
          <p:cNvSpPr>
            <a:spLocks noGrp="1"/>
          </p:cNvSpPr>
          <p:nvPr>
            <p:ph type="subTitle" idx="1"/>
          </p:nvPr>
        </p:nvSpPr>
        <p:spPr/>
        <p:txBody>
          <a:bodyPr/>
          <a:lstStyle/>
          <a:p>
            <a:r>
              <a:rPr lang="en-US" dirty="0"/>
              <a:t>http://www.thaiall.com/e-commerce</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56</a:t>
            </a:fld>
            <a:endParaRPr lang="th-TH"/>
          </a:p>
        </p:txBody>
      </p:sp>
    </p:spTree>
    <p:extLst>
      <p:ext uri="{BB962C8B-B14F-4D97-AF65-F5344CB8AC3E}">
        <p14:creationId xmlns:p14="http://schemas.microsoft.com/office/powerpoint/2010/main" val="12680970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Commerce</a:t>
            </a:r>
            <a:endParaRPr lang="th-TH" dirty="0"/>
          </a:p>
        </p:txBody>
      </p:sp>
      <p:sp>
        <p:nvSpPr>
          <p:cNvPr id="3" name="ตัวแทนเนื้อหา 2"/>
          <p:cNvSpPr>
            <a:spLocks noGrp="1"/>
          </p:cNvSpPr>
          <p:nvPr>
            <p:ph idx="1"/>
          </p:nvPr>
        </p:nvSpPr>
        <p:spPr/>
        <p:txBody>
          <a:bodyPr/>
          <a:lstStyle/>
          <a:p>
            <a:r>
              <a:rPr lang="en-US" dirty="0"/>
              <a:t>Commerce : Exchange of goods or services for money or in kind, usually on a scale large enough to require transportation from place to place or across city, state, or national boundaries.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57</a:t>
            </a:fld>
            <a:endParaRPr lang="th-TH"/>
          </a:p>
        </p:txBody>
      </p:sp>
    </p:spTree>
    <p:extLst>
      <p:ext uri="{BB962C8B-B14F-4D97-AF65-F5344CB8AC3E}">
        <p14:creationId xmlns:p14="http://schemas.microsoft.com/office/powerpoint/2010/main" val="977428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688632"/>
          </a:xfrm>
        </p:spPr>
        <p:txBody>
          <a:bodyPr>
            <a:normAutofit lnSpcReduction="10000"/>
          </a:bodyPr>
          <a:lstStyle/>
          <a:p>
            <a:r>
              <a:rPr lang="en-US" dirty="0"/>
              <a:t>Home and Individual Application [5]</a:t>
            </a:r>
            <a:r>
              <a:rPr lang="en-US" dirty="0" err="1"/>
              <a:t>p.434</a:t>
            </a:r>
            <a:endParaRPr lang="en-US" dirty="0"/>
          </a:p>
          <a:p>
            <a:pPr marL="800100" lvl="2" indent="0">
              <a:buNone/>
            </a:pPr>
            <a:r>
              <a:rPr lang="en-US" sz="2800" b="1" dirty="0"/>
              <a:t>1. Personal budgeting</a:t>
            </a:r>
          </a:p>
          <a:p>
            <a:pPr marL="800100" lvl="2" indent="0">
              <a:buNone/>
            </a:pPr>
            <a:r>
              <a:rPr lang="en-US" sz="2800" b="1" dirty="0"/>
              <a:t>2. Income tax preparation [</a:t>
            </a:r>
            <a:r>
              <a:rPr lang="en-US" sz="2800" b="1" dirty="0" err="1"/>
              <a:t>rd.go.th</a:t>
            </a:r>
            <a:r>
              <a:rPr lang="en-US" sz="2800" b="1" dirty="0"/>
              <a:t>]</a:t>
            </a:r>
          </a:p>
          <a:p>
            <a:pPr marL="800100" lvl="2" indent="0">
              <a:buNone/>
            </a:pPr>
            <a:r>
              <a:rPr lang="en-US" sz="2800" b="1" dirty="0"/>
              <a:t>3. Programmed learning [</a:t>
            </a:r>
            <a:r>
              <a:rPr lang="en-US" sz="2800" b="1" dirty="0" err="1"/>
              <a:t>wix.com</a:t>
            </a:r>
            <a:r>
              <a:rPr lang="en-US" sz="2800" b="1" dirty="0"/>
              <a:t>]</a:t>
            </a:r>
          </a:p>
          <a:p>
            <a:pPr marL="800100" lvl="2" indent="0">
              <a:buNone/>
            </a:pPr>
            <a:r>
              <a:rPr lang="en-US" sz="2800" b="1" dirty="0"/>
              <a:t>4. Games and entertainment</a:t>
            </a:r>
          </a:p>
          <a:p>
            <a:pPr marL="800100" lvl="2" indent="0">
              <a:buNone/>
            </a:pPr>
            <a:r>
              <a:rPr lang="en-US" sz="2800" b="1" dirty="0"/>
              <a:t>5. Letter writing [word]</a:t>
            </a:r>
          </a:p>
          <a:p>
            <a:pPr marL="800100" lvl="2" indent="0">
              <a:buNone/>
            </a:pPr>
            <a:r>
              <a:rPr lang="en-US" sz="2800" b="1" dirty="0"/>
              <a:t>6. Storing address [Contact list]</a:t>
            </a:r>
          </a:p>
          <a:p>
            <a:pPr marL="800100" lvl="2" indent="0">
              <a:buNone/>
            </a:pPr>
            <a:r>
              <a:rPr lang="en-US" sz="2800" b="1" dirty="0"/>
              <a:t>7. Word processing [word]</a:t>
            </a:r>
          </a:p>
          <a:p>
            <a:pPr marL="800100" lvl="2" indent="0">
              <a:buNone/>
            </a:pPr>
            <a:r>
              <a:rPr lang="en-US" sz="2800" b="1" dirty="0"/>
              <a:t>8. Learning and memory aid [blog]</a:t>
            </a:r>
          </a:p>
          <a:p>
            <a:pPr marL="800100" lvl="2" indent="0">
              <a:buNone/>
            </a:pPr>
            <a:r>
              <a:rPr lang="en-US" sz="2800" b="1" dirty="0"/>
              <a:t>9. Personal inventory record [Microsoft Access]</a:t>
            </a:r>
          </a:p>
          <a:p>
            <a:pPr marL="800100" lvl="2" indent="0">
              <a:buNone/>
            </a:pPr>
            <a:r>
              <a:rPr lang="en-US" sz="2800" b="1" dirty="0"/>
              <a:t>10. Personal scheduling and calendar [</a:t>
            </a:r>
            <a:r>
              <a:rPr lang="en-US" sz="2800" b="1" dirty="0" err="1"/>
              <a:t>google</a:t>
            </a:r>
            <a:r>
              <a:rPr lang="en-US" sz="2800" b="1" dirty="0"/>
              <a:t> calendar] </a:t>
            </a:r>
            <a:endParaRPr lang="th-TH" sz="28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58</a:t>
            </a:fld>
            <a:endParaRPr lang="th-TH"/>
          </a:p>
        </p:txBody>
      </p:sp>
    </p:spTree>
    <p:extLst>
      <p:ext uri="{BB962C8B-B14F-4D97-AF65-F5344CB8AC3E}">
        <p14:creationId xmlns:p14="http://schemas.microsoft.com/office/powerpoint/2010/main" val="577143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616624"/>
          </a:xfrm>
        </p:spPr>
        <p:txBody>
          <a:bodyPr>
            <a:normAutofit/>
          </a:bodyPr>
          <a:lstStyle/>
          <a:p>
            <a:r>
              <a:rPr lang="th-TH" dirty="0"/>
              <a:t>แบบของการดำเนินธุรกิจแบบ </a:t>
            </a:r>
            <a:r>
              <a:rPr lang="en-US" dirty="0"/>
              <a:t>e-Commerce [9]</a:t>
            </a:r>
            <a:r>
              <a:rPr lang="en-US" dirty="0" err="1"/>
              <a:t>p.77</a:t>
            </a:r>
            <a:endParaRPr lang="en-US" dirty="0"/>
          </a:p>
          <a:p>
            <a:pPr marL="400050" lvl="1" indent="0">
              <a:buNone/>
            </a:pPr>
            <a:r>
              <a:rPr lang="en-US" sz="3100" b="1" dirty="0"/>
              <a:t>1. B-to-B </a:t>
            </a:r>
            <a:r>
              <a:rPr lang="th-TH" sz="3100" b="1" dirty="0"/>
              <a:t>เช่น ซื้อวัตถุดิบผลิต </a:t>
            </a:r>
            <a:r>
              <a:rPr lang="en-US" sz="3100" b="1" dirty="0" err="1"/>
              <a:t>iphone</a:t>
            </a:r>
            <a:r>
              <a:rPr lang="en-US" sz="3100" b="1" dirty="0"/>
              <a:t> </a:t>
            </a:r>
            <a:r>
              <a:rPr lang="th-TH" sz="3100" b="1" dirty="0"/>
              <a:t>หรือจ้างผลิตฮาร์ดดิสก์ (ปริมาณขายต่อครั้งจะมาก)</a:t>
            </a:r>
          </a:p>
          <a:p>
            <a:pPr marL="400050" lvl="1" indent="0">
              <a:buNone/>
            </a:pPr>
            <a:r>
              <a:rPr lang="th-TH" sz="3100" b="1" dirty="0"/>
              <a:t>2. </a:t>
            </a:r>
            <a:r>
              <a:rPr lang="en-US" sz="3100" b="1" dirty="0"/>
              <a:t>B-to-C </a:t>
            </a:r>
            <a:r>
              <a:rPr lang="th-TH" sz="3100" b="1" dirty="0"/>
              <a:t>เช่น </a:t>
            </a:r>
            <a:r>
              <a:rPr lang="en-US" sz="3100" b="1" dirty="0" err="1"/>
              <a:t>apple.com</a:t>
            </a:r>
            <a:r>
              <a:rPr lang="en-US" sz="3100" b="1" dirty="0"/>
              <a:t>, </a:t>
            </a:r>
            <a:r>
              <a:rPr lang="en-US" sz="3100" b="1" dirty="0" err="1"/>
              <a:t>microsoft.com</a:t>
            </a:r>
            <a:r>
              <a:rPr lang="en-US" sz="3100" b="1" dirty="0"/>
              <a:t> (</a:t>
            </a:r>
            <a:r>
              <a:rPr lang="th-TH" sz="3100" b="1" dirty="0"/>
              <a:t>ค้าส่งขนาดย่อม ประมาณพอประมาณ)</a:t>
            </a:r>
          </a:p>
          <a:p>
            <a:pPr marL="400050" lvl="1" indent="0">
              <a:buNone/>
            </a:pPr>
            <a:r>
              <a:rPr lang="th-TH" sz="3100" b="1" dirty="0"/>
              <a:t>3. </a:t>
            </a:r>
            <a:r>
              <a:rPr lang="en-US" sz="3100" b="1" dirty="0"/>
              <a:t>C-to-C </a:t>
            </a:r>
            <a:r>
              <a:rPr lang="th-TH" sz="3100" b="1" dirty="0"/>
              <a:t>เช่น </a:t>
            </a:r>
            <a:r>
              <a:rPr lang="en-US" sz="3100" b="1" dirty="0" err="1"/>
              <a:t>tarad.com</a:t>
            </a:r>
            <a:r>
              <a:rPr lang="en-US" sz="3100" b="1" dirty="0"/>
              <a:t>, </a:t>
            </a:r>
            <a:r>
              <a:rPr lang="en-US" sz="3100" b="1" dirty="0" err="1"/>
              <a:t>thaisecondhand.com</a:t>
            </a:r>
            <a:r>
              <a:rPr lang="en-US" sz="3100" b="1" dirty="0"/>
              <a:t> (</a:t>
            </a:r>
            <a:r>
              <a:rPr lang="th-TH" sz="3100" b="1" dirty="0"/>
              <a:t>ค้าปลีก ปกติปริมาณขายจะน้อย)</a:t>
            </a:r>
          </a:p>
          <a:p>
            <a:pPr marL="400050" lvl="1" indent="0">
              <a:buNone/>
            </a:pPr>
            <a:r>
              <a:rPr lang="th-TH" sz="3100" b="1" dirty="0"/>
              <a:t>4. </a:t>
            </a:r>
            <a:r>
              <a:rPr lang="en-US" sz="3100" b="1" dirty="0"/>
              <a:t>G-to-B </a:t>
            </a:r>
            <a:r>
              <a:rPr lang="th-TH" sz="3100" b="1" dirty="0"/>
              <a:t>เช่น รับเหมาสร้างทางรถไฟ (ปริมาณการค้ามาก)</a:t>
            </a:r>
          </a:p>
          <a:p>
            <a:pPr marL="400050" lvl="1" indent="0">
              <a:buNone/>
            </a:pPr>
            <a:r>
              <a:rPr lang="th-TH" sz="3100" b="1" dirty="0"/>
              <a:t>5. </a:t>
            </a:r>
            <a:r>
              <a:rPr lang="en-US" sz="3100" b="1" dirty="0"/>
              <a:t>G-to-C </a:t>
            </a:r>
            <a:r>
              <a:rPr lang="th-TH" sz="3100" b="1" dirty="0"/>
              <a:t>เช่น การค้าระหว่างภาครัฐ กับผู้บริโภค (การให้บริการประชาชน)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59</a:t>
            </a:fld>
            <a:endParaRPr lang="th-TH"/>
          </a:p>
        </p:txBody>
      </p:sp>
    </p:spTree>
    <p:extLst>
      <p:ext uri="{BB962C8B-B14F-4D97-AF65-F5344CB8AC3E}">
        <p14:creationId xmlns:p14="http://schemas.microsoft.com/office/powerpoint/2010/main" val="3485752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688632"/>
          </a:xfrm>
        </p:spPr>
        <p:txBody>
          <a:bodyPr>
            <a:normAutofit lnSpcReduction="10000"/>
          </a:bodyPr>
          <a:lstStyle/>
          <a:p>
            <a:r>
              <a:rPr lang="th-TH" sz="4000" b="1" dirty="0"/>
              <a:t>ขั้นตอนการเข้าสู่ธุรกิจ </a:t>
            </a:r>
            <a:r>
              <a:rPr lang="en-US" sz="4000" b="1" dirty="0"/>
              <a:t>e-Commerce </a:t>
            </a:r>
            <a:br>
              <a:rPr lang="th-TH" sz="4000" b="1" dirty="0"/>
            </a:br>
            <a:r>
              <a:rPr lang="th-TH" dirty="0"/>
              <a:t>โดย วัชระพงศ์ ยะไวทย์ สำนักพิมพ์ซีเอ็ด หน้า 28</a:t>
            </a:r>
          </a:p>
          <a:p>
            <a:pPr marL="800100" lvl="2" indent="0">
              <a:buNone/>
            </a:pPr>
            <a:r>
              <a:rPr lang="th-TH" sz="3200" b="1" dirty="0"/>
              <a:t>1. สำรวจโอกาสทางการตลาดด้วยระบบค้นหาข้อมูล (</a:t>
            </a:r>
            <a:r>
              <a:rPr lang="en-US" sz="3200" b="1" dirty="0"/>
              <a:t>Market Search)</a:t>
            </a:r>
          </a:p>
          <a:p>
            <a:pPr marL="800100" lvl="2" indent="0">
              <a:buNone/>
            </a:pPr>
            <a:r>
              <a:rPr lang="en-US" sz="3200" b="1" dirty="0"/>
              <a:t>2. </a:t>
            </a:r>
            <a:r>
              <a:rPr lang="th-TH" sz="3200" b="1" dirty="0"/>
              <a:t>วางแผนการตลาด และพัฒนาเว็บ</a:t>
            </a:r>
            <a:r>
              <a:rPr lang="th-TH" sz="3200" b="1" dirty="0" err="1"/>
              <a:t>เพจ</a:t>
            </a:r>
            <a:r>
              <a:rPr lang="th-TH" sz="3200" b="1" dirty="0"/>
              <a:t> (</a:t>
            </a:r>
            <a:r>
              <a:rPr lang="en-US" sz="3200" b="1" dirty="0"/>
              <a:t>Planning and Development)</a:t>
            </a:r>
          </a:p>
          <a:p>
            <a:pPr marL="800100" lvl="2" indent="0">
              <a:buNone/>
            </a:pPr>
            <a:r>
              <a:rPr lang="en-US" sz="3200" b="1" dirty="0"/>
              <a:t>3. </a:t>
            </a:r>
            <a:r>
              <a:rPr lang="th-TH" sz="3200" b="1" dirty="0"/>
              <a:t>นำเว็บ</a:t>
            </a:r>
            <a:r>
              <a:rPr lang="th-TH" sz="3200" b="1" dirty="0" err="1"/>
              <a:t>เพจ</a:t>
            </a:r>
            <a:r>
              <a:rPr lang="th-TH" sz="3200" b="1" dirty="0"/>
              <a:t>เข้าสู่ระบบอินเทอร์เน็ต และจัดตั้งเว็บไซต์ (</a:t>
            </a:r>
            <a:r>
              <a:rPr lang="en-US" sz="3200" b="1" dirty="0"/>
              <a:t>Install)</a:t>
            </a:r>
          </a:p>
          <a:p>
            <a:pPr marL="800100" lvl="2" indent="0">
              <a:buNone/>
            </a:pPr>
            <a:r>
              <a:rPr lang="en-US" sz="3200" b="1" dirty="0"/>
              <a:t>4. </a:t>
            </a:r>
            <a:r>
              <a:rPr lang="th-TH" sz="3200" b="1" dirty="0"/>
              <a:t>โฆษณา และประชาสัมพันธ์เว็บไซต์ (</a:t>
            </a:r>
            <a:r>
              <a:rPr lang="en-US" sz="3200" b="1" dirty="0"/>
              <a:t>Promotion)</a:t>
            </a:r>
          </a:p>
          <a:p>
            <a:pPr marL="800100" lvl="2" indent="0">
              <a:buNone/>
            </a:pPr>
            <a:r>
              <a:rPr lang="en-US" sz="3200" b="1" dirty="0"/>
              <a:t>5. </a:t>
            </a:r>
            <a:r>
              <a:rPr lang="th-TH" sz="3200" b="1" dirty="0"/>
              <a:t>ติดตามผล ปรับปรุง และบำรุงรักษา (</a:t>
            </a:r>
            <a:r>
              <a:rPr lang="en-US" sz="3200" b="1" dirty="0"/>
              <a:t>Evaluation and </a:t>
            </a:r>
            <a:r>
              <a:rPr lang="en-US" sz="3200" b="1" dirty="0" err="1"/>
              <a:t>Maintainance</a:t>
            </a:r>
            <a:r>
              <a:rPr lang="en-US" sz="3200" b="1" dirty="0"/>
              <a:t>)</a:t>
            </a:r>
          </a:p>
          <a:p>
            <a:pPr marL="800100" lvl="2" indent="0">
              <a:buNone/>
            </a:pPr>
            <a:r>
              <a:rPr lang="th-TH" sz="3200" b="1" dirty="0"/>
              <a:t>ลักษณะ </a:t>
            </a:r>
            <a:r>
              <a:rPr lang="en-US" sz="3200" b="1" dirty="0"/>
              <a:t>e-Commerce : </a:t>
            </a:r>
            <a:r>
              <a:rPr lang="th-TH" sz="3200" b="1" dirty="0"/>
              <a:t>ไม่มีพรมแดน, ตัวต่อตัว, ตัดสินใจจากข้อมูล, กิจกรรมผสม, ไปถึงคนทั่วโลก, โต้ตอบทันควัน, ทำได้ 24 ชั่วโมง</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60</a:t>
            </a:fld>
            <a:endParaRPr lang="th-TH"/>
          </a:p>
        </p:txBody>
      </p:sp>
    </p:spTree>
    <p:extLst>
      <p:ext uri="{BB962C8B-B14F-4D97-AF65-F5344CB8AC3E}">
        <p14:creationId xmlns:p14="http://schemas.microsoft.com/office/powerpoint/2010/main" val="32799331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en-US" sz="4000" b="1" dirty="0"/>
              <a:t>Characteristic of E-Commerce [9]</a:t>
            </a:r>
            <a:r>
              <a:rPr lang="en-US" sz="4000" b="1" dirty="0" err="1"/>
              <a:t>p.78</a:t>
            </a:r>
            <a:endParaRPr lang="en-US" sz="4000" b="1" dirty="0"/>
          </a:p>
          <a:p>
            <a:pPr marL="400050" lvl="1" indent="0">
              <a:buNone/>
            </a:pPr>
            <a:r>
              <a:rPr lang="en-US" sz="4000" b="1" dirty="0"/>
              <a:t>1. </a:t>
            </a:r>
            <a:r>
              <a:rPr lang="th-TH" sz="4000" b="1" dirty="0"/>
              <a:t>ไม่ต้องการอาคารใหญ่โต</a:t>
            </a:r>
          </a:p>
          <a:p>
            <a:pPr marL="400050" lvl="1" indent="0">
              <a:buNone/>
            </a:pPr>
            <a:r>
              <a:rPr lang="th-TH" sz="4000" b="1" dirty="0"/>
              <a:t>2. ไม่ต้องใช้พนักงานขาย</a:t>
            </a:r>
          </a:p>
          <a:p>
            <a:pPr marL="400050" lvl="1" indent="0">
              <a:buNone/>
            </a:pPr>
            <a:r>
              <a:rPr lang="th-TH" sz="4000" b="1" dirty="0"/>
              <a:t>3. เปิดได้ 24 ชั่วโมง</a:t>
            </a:r>
          </a:p>
          <a:p>
            <a:pPr marL="400050" lvl="1" indent="0">
              <a:buNone/>
            </a:pPr>
            <a:r>
              <a:rPr lang="th-TH" sz="4000" b="1" dirty="0"/>
              <a:t>4. ประหยัดค่าโฆษณา</a:t>
            </a:r>
          </a:p>
          <a:p>
            <a:pPr marL="400050" lvl="1" indent="0">
              <a:buNone/>
            </a:pPr>
            <a:r>
              <a:rPr lang="th-TH" sz="4000" b="1" dirty="0"/>
              <a:t>5. ค้าขายกับต่างประเทศได้ง่าย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61</a:t>
            </a:fld>
            <a:endParaRPr lang="th-TH"/>
          </a:p>
        </p:txBody>
      </p:sp>
    </p:spTree>
    <p:extLst>
      <p:ext uri="{BB962C8B-B14F-4D97-AF65-F5344CB8AC3E}">
        <p14:creationId xmlns:p14="http://schemas.microsoft.com/office/powerpoint/2010/main" val="5592725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en-US" dirty="0" err="1"/>
              <a:t>4P</a:t>
            </a:r>
            <a:r>
              <a:rPr lang="en-US" dirty="0"/>
              <a:t> </a:t>
            </a:r>
            <a:r>
              <a:rPr lang="th-TH" dirty="0"/>
              <a:t>ตามหลักการตลาด</a:t>
            </a:r>
          </a:p>
          <a:p>
            <a:pPr marL="800100" lvl="2" indent="0">
              <a:buNone/>
            </a:pPr>
            <a:r>
              <a:rPr lang="th-TH" sz="4000" b="1" dirty="0"/>
              <a:t>1. สินค้า (</a:t>
            </a:r>
            <a:r>
              <a:rPr lang="en-US" sz="4000" b="1" dirty="0"/>
              <a:t>Product)</a:t>
            </a:r>
          </a:p>
          <a:p>
            <a:pPr marL="800100" lvl="2" indent="0">
              <a:buNone/>
            </a:pPr>
            <a:r>
              <a:rPr lang="en-US" sz="4000" b="1" dirty="0"/>
              <a:t>2. </a:t>
            </a:r>
            <a:r>
              <a:rPr lang="th-TH" sz="4000" b="1" dirty="0"/>
              <a:t>ราคา (</a:t>
            </a:r>
            <a:r>
              <a:rPr lang="en-US" sz="4000" b="1" dirty="0"/>
              <a:t>Price)</a:t>
            </a:r>
          </a:p>
          <a:p>
            <a:pPr marL="800100" lvl="2" indent="0">
              <a:buNone/>
            </a:pPr>
            <a:r>
              <a:rPr lang="en-US" sz="4000" b="1" dirty="0"/>
              <a:t>3. </a:t>
            </a:r>
            <a:r>
              <a:rPr lang="th-TH" sz="4000" b="1" dirty="0"/>
              <a:t>ช่องทางการจัดจำหน่าย (</a:t>
            </a:r>
            <a:r>
              <a:rPr lang="en-US" sz="4000" b="1" dirty="0"/>
              <a:t>Place)</a:t>
            </a:r>
          </a:p>
          <a:p>
            <a:pPr marL="800100" lvl="2" indent="0">
              <a:buNone/>
            </a:pPr>
            <a:r>
              <a:rPr lang="en-US" sz="4000" b="1" dirty="0"/>
              <a:t>4. </a:t>
            </a:r>
            <a:r>
              <a:rPr lang="th-TH" sz="4000" b="1" dirty="0"/>
              <a:t>โฆษณาประชาสัมพันธ์ (</a:t>
            </a:r>
            <a:r>
              <a:rPr lang="en-US" sz="4000" b="1" dirty="0"/>
              <a:t>Promotion)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62</a:t>
            </a:fld>
            <a:endParaRPr lang="th-TH"/>
          </a:p>
        </p:txBody>
      </p:sp>
    </p:spTree>
    <p:extLst>
      <p:ext uri="{BB962C8B-B14F-4D97-AF65-F5344CB8AC3E}">
        <p14:creationId xmlns:p14="http://schemas.microsoft.com/office/powerpoint/2010/main" val="761711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กระบวนการพื้นฐาน (</a:t>
            </a:r>
            <a:r>
              <a:rPr lang="en-US" dirty="0"/>
              <a:t>Basic Process)</a:t>
            </a:r>
          </a:p>
          <a:p>
            <a:pPr marL="800100" lvl="2" indent="0">
              <a:buNone/>
            </a:pPr>
            <a:r>
              <a:rPr lang="en-US" sz="4000" b="1" dirty="0"/>
              <a:t>1. </a:t>
            </a:r>
            <a:r>
              <a:rPr lang="th-TH" sz="4000" b="1" dirty="0"/>
              <a:t>ลูกค้า เลือกรายการสินค้า ของผู้จำหน่าย (</a:t>
            </a:r>
            <a:r>
              <a:rPr lang="en-US" sz="4000" b="1" dirty="0"/>
              <a:t>Catalog)</a:t>
            </a:r>
          </a:p>
          <a:p>
            <a:pPr marL="800100" lvl="2" indent="0">
              <a:buNone/>
            </a:pPr>
            <a:r>
              <a:rPr lang="en-US" sz="4000" b="1" dirty="0"/>
              <a:t>2. </a:t>
            </a:r>
            <a:r>
              <a:rPr lang="th-TH" sz="4000" b="1" dirty="0"/>
              <a:t>ลูกค้า ส่งคำสั่งซื้อ ให้ผู้จำหน่าย (</a:t>
            </a:r>
            <a:r>
              <a:rPr lang="en-US" sz="4000" b="1" dirty="0"/>
              <a:t>Order)</a:t>
            </a:r>
          </a:p>
          <a:p>
            <a:pPr marL="800100" lvl="2" indent="0">
              <a:buNone/>
            </a:pPr>
            <a:r>
              <a:rPr lang="en-US" sz="4000" b="1" dirty="0"/>
              <a:t>3. </a:t>
            </a:r>
            <a:r>
              <a:rPr lang="th-TH" sz="4000" b="1" dirty="0"/>
              <a:t>ลูกค้า ชำระเงิน ให้ผู้จำหน่าย (</a:t>
            </a:r>
            <a:r>
              <a:rPr lang="en-US" sz="4000" b="1" dirty="0"/>
              <a:t>Payment)</a:t>
            </a:r>
          </a:p>
          <a:p>
            <a:pPr marL="800100" lvl="2" indent="0">
              <a:buNone/>
            </a:pPr>
            <a:r>
              <a:rPr lang="en-US" sz="4000" b="1" dirty="0"/>
              <a:t>4. </a:t>
            </a:r>
            <a:r>
              <a:rPr lang="th-TH" sz="4000" b="1" dirty="0"/>
              <a:t>ลูกค้า รอรับสินค้า จากผู้จำหน่าย (</a:t>
            </a:r>
            <a:r>
              <a:rPr lang="en-US" sz="4000" b="1" dirty="0"/>
              <a:t>Shipping)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63</a:t>
            </a:fld>
            <a:endParaRPr lang="th-TH"/>
          </a:p>
        </p:txBody>
      </p:sp>
    </p:spTree>
    <p:extLst>
      <p:ext uri="{BB962C8B-B14F-4D97-AF65-F5344CB8AC3E}">
        <p14:creationId xmlns:p14="http://schemas.microsoft.com/office/powerpoint/2010/main" val="346178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112568"/>
          </a:xfrm>
        </p:spPr>
        <p:txBody>
          <a:bodyPr>
            <a:normAutofit fontScale="85000" lnSpcReduction="20000"/>
          </a:bodyPr>
          <a:lstStyle/>
          <a:p>
            <a:r>
              <a:rPr lang="th-TH" dirty="0"/>
              <a:t>การวางแผนธุรกิจ (</a:t>
            </a:r>
            <a:r>
              <a:rPr lang="en-US" dirty="0"/>
              <a:t>Business Plan)</a:t>
            </a:r>
          </a:p>
          <a:p>
            <a:pPr marL="400050" lvl="1" indent="0">
              <a:buNone/>
            </a:pPr>
            <a:r>
              <a:rPr lang="en-US" b="1" dirty="0"/>
              <a:t>1. </a:t>
            </a:r>
            <a:r>
              <a:rPr lang="th-TH" b="1" dirty="0"/>
              <a:t>ข้อมูลพื้นฐานโครงการ (</a:t>
            </a:r>
            <a:r>
              <a:rPr lang="en-US" b="1" dirty="0"/>
              <a:t>Profile)</a:t>
            </a:r>
          </a:p>
          <a:p>
            <a:pPr marL="400050" lvl="1" indent="0">
              <a:buNone/>
            </a:pPr>
            <a:r>
              <a:rPr lang="th-TH" b="1" dirty="0"/>
              <a:t>นำเสนอภาพรวมของโครงการ เช่น วัตถุประสงค์ ความเป็นไปได้ เป้าหมาย และข้อสรุป เป็นต้น</a:t>
            </a:r>
          </a:p>
          <a:p>
            <a:pPr marL="400050" lvl="1" indent="0">
              <a:buNone/>
            </a:pPr>
            <a:r>
              <a:rPr lang="th-TH" b="1" dirty="0"/>
              <a:t>2. แผนที่เว็บไซต์ (</a:t>
            </a:r>
            <a:r>
              <a:rPr lang="en-US" b="1" dirty="0"/>
              <a:t>Site Map)</a:t>
            </a:r>
          </a:p>
          <a:p>
            <a:pPr marL="400050" lvl="1" indent="0">
              <a:buNone/>
            </a:pPr>
            <a:r>
              <a:rPr lang="th-TH" b="1" dirty="0"/>
              <a:t>แสดงการเชื่อมโยงเว็บ</a:t>
            </a:r>
            <a:r>
              <a:rPr lang="th-TH" b="1" dirty="0" err="1"/>
              <a:t>เพจ</a:t>
            </a:r>
            <a:r>
              <a:rPr lang="th-TH" b="1" dirty="0"/>
              <a:t>ทั้งหมดอย่างเป็นหมวดหมู่</a:t>
            </a:r>
          </a:p>
          <a:p>
            <a:pPr marL="400050" lvl="1" indent="0">
              <a:buNone/>
            </a:pPr>
            <a:r>
              <a:rPr lang="th-TH" b="1" dirty="0"/>
              <a:t>3. แผนการทำงาน (</a:t>
            </a:r>
            <a:r>
              <a:rPr lang="en-US" b="1" dirty="0"/>
              <a:t>Working Plan)</a:t>
            </a:r>
          </a:p>
          <a:p>
            <a:pPr marL="400050" lvl="1" indent="0">
              <a:buNone/>
            </a:pPr>
            <a:r>
              <a:rPr lang="th-TH" b="1" dirty="0"/>
              <a:t>อธิบายแผนการทำงาน เกี่ยวกับบุคลากร ระบบงานที่สัมพันธ์ กับแผนกต่าง ๆ และแบ่งเป็นช่วงเวลาอย่างชัดเจน</a:t>
            </a:r>
          </a:p>
          <a:p>
            <a:pPr marL="400050" lvl="1" indent="0">
              <a:buNone/>
            </a:pPr>
            <a:r>
              <a:rPr lang="th-TH" b="1" dirty="0"/>
              <a:t>4. แผนการลงทุน (</a:t>
            </a:r>
            <a:r>
              <a:rPr lang="en-US" b="1" dirty="0"/>
              <a:t>Investment Plan)</a:t>
            </a:r>
          </a:p>
          <a:p>
            <a:pPr marL="400050" lvl="1" indent="0">
              <a:buNone/>
            </a:pPr>
            <a:r>
              <a:rPr lang="th-TH" b="1" dirty="0"/>
              <a:t>สรุปแผนที่จะใช้จ่ายเงินในด้านต่าง ๆ ตามช่วงเวลา และรายละเอียดการใช้จ่าย</a:t>
            </a:r>
          </a:p>
          <a:p>
            <a:pPr marL="400050" lvl="1" indent="0">
              <a:buNone/>
            </a:pPr>
            <a:r>
              <a:rPr lang="th-TH" b="1" dirty="0"/>
              <a:t>5. แผนการเงิน (</a:t>
            </a:r>
            <a:r>
              <a:rPr lang="en-US" b="1" dirty="0"/>
              <a:t>Financial Plan)</a:t>
            </a:r>
          </a:p>
          <a:p>
            <a:pPr marL="400050" lvl="1" indent="0">
              <a:buNone/>
            </a:pPr>
            <a:r>
              <a:rPr lang="th-TH" b="1" dirty="0"/>
              <a:t>วางแผนบริหารการเงิน ประกอบด้วยการคำนวณจุดคุ้มทุน งบกำไรขาดทุน งบดุล และกระแสเงินสด</a:t>
            </a:r>
          </a:p>
          <a:p>
            <a:pPr marL="400050" lvl="1" indent="0">
              <a:buNone/>
            </a:pPr>
            <a:r>
              <a:rPr lang="th-TH" b="1" dirty="0"/>
              <a:t>6. แผนการตลาด (</a:t>
            </a:r>
            <a:r>
              <a:rPr lang="en-US" b="1" dirty="0"/>
              <a:t>Marketing Plan)</a:t>
            </a:r>
          </a:p>
          <a:p>
            <a:pPr marL="400050" lvl="1" indent="0">
              <a:buNone/>
            </a:pPr>
            <a:r>
              <a:rPr lang="th-TH" b="1" dirty="0"/>
              <a:t>แผนการตลาดในด้านต่าง ๆ เช่น 4</a:t>
            </a:r>
            <a:r>
              <a:rPr lang="en-US" b="1" dirty="0"/>
              <a:t>P </a:t>
            </a:r>
            <a:r>
              <a:rPr lang="th-TH" b="1" dirty="0"/>
              <a:t>เป็นต้น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64</a:t>
            </a:fld>
            <a:endParaRPr lang="th-TH"/>
          </a:p>
        </p:txBody>
      </p:sp>
    </p:spTree>
    <p:extLst>
      <p:ext uri="{BB962C8B-B14F-4D97-AF65-F5344CB8AC3E}">
        <p14:creationId xmlns:p14="http://schemas.microsoft.com/office/powerpoint/2010/main" val="37969858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400600"/>
          </a:xfrm>
        </p:spPr>
        <p:txBody>
          <a:bodyPr>
            <a:normAutofit fontScale="85000" lnSpcReduction="20000"/>
          </a:bodyPr>
          <a:lstStyle/>
          <a:p>
            <a:r>
              <a:rPr lang="en-US" dirty="0"/>
              <a:t>Google </a:t>
            </a:r>
            <a:r>
              <a:rPr lang="en-US" dirty="0" err="1"/>
              <a:t>Adsense</a:t>
            </a:r>
            <a:r>
              <a:rPr lang="en-US" dirty="0"/>
              <a:t> </a:t>
            </a:r>
            <a:r>
              <a:rPr lang="th-TH" dirty="0"/>
              <a:t>มือใหม่ก็รวยได้ : ใช้ </a:t>
            </a:r>
            <a:r>
              <a:rPr lang="en-US" dirty="0" err="1"/>
              <a:t>youtube.com</a:t>
            </a:r>
            <a:r>
              <a:rPr lang="en-US" dirty="0"/>
              <a:t> [14]</a:t>
            </a:r>
            <a:r>
              <a:rPr lang="en-US" dirty="0" err="1"/>
              <a:t>p.255</a:t>
            </a:r>
            <a:endParaRPr lang="en-US" dirty="0"/>
          </a:p>
          <a:p>
            <a:pPr marL="400050" lvl="1" indent="0">
              <a:buNone/>
            </a:pPr>
            <a:r>
              <a:rPr lang="en-US" b="1" dirty="0"/>
              <a:t>1. </a:t>
            </a:r>
            <a:r>
              <a:rPr lang="th-TH" b="1" dirty="0"/>
              <a:t>เริ่มต้นรู้จัก </a:t>
            </a:r>
            <a:r>
              <a:rPr lang="en-US" b="1" dirty="0"/>
              <a:t>Google </a:t>
            </a:r>
            <a:r>
              <a:rPr lang="en-US" b="1" dirty="0" err="1"/>
              <a:t>Adsense</a:t>
            </a:r>
            <a:endParaRPr lang="en-US" b="1" dirty="0"/>
          </a:p>
          <a:p>
            <a:pPr marL="400050" lvl="1" indent="0">
              <a:buNone/>
            </a:pPr>
            <a:r>
              <a:rPr lang="en-US" b="1" dirty="0"/>
              <a:t>2. </a:t>
            </a:r>
            <a:r>
              <a:rPr lang="th-TH" b="1" dirty="0"/>
              <a:t>สร้างเว็บไซต์ง่ายกว่าที่คิด</a:t>
            </a:r>
          </a:p>
          <a:p>
            <a:pPr marL="400050" lvl="1" indent="0">
              <a:buNone/>
            </a:pPr>
            <a:r>
              <a:rPr lang="th-TH" b="1" dirty="0"/>
              <a:t>3. หาคีย์เวิร์ดดี ๆ มาทำเงินกับ </a:t>
            </a:r>
            <a:r>
              <a:rPr lang="en-US" b="1" dirty="0"/>
              <a:t>Google </a:t>
            </a:r>
            <a:r>
              <a:rPr lang="en-US" b="1" dirty="0" err="1"/>
              <a:t>Adsense</a:t>
            </a:r>
            <a:endParaRPr lang="en-US" b="1" dirty="0"/>
          </a:p>
          <a:p>
            <a:pPr marL="400050" lvl="1" indent="0">
              <a:buNone/>
            </a:pPr>
            <a:r>
              <a:rPr lang="en-US" b="1" dirty="0"/>
              <a:t>4. </a:t>
            </a:r>
            <a:r>
              <a:rPr lang="th-TH" b="1" dirty="0"/>
              <a:t>สมัครใช้งาน </a:t>
            </a:r>
            <a:r>
              <a:rPr lang="en-US" b="1" dirty="0"/>
              <a:t>Google </a:t>
            </a:r>
            <a:r>
              <a:rPr lang="en-US" b="1" dirty="0" err="1"/>
              <a:t>Adsense</a:t>
            </a:r>
            <a:endParaRPr lang="en-US" b="1" dirty="0"/>
          </a:p>
          <a:p>
            <a:pPr marL="400050" lvl="1" indent="0">
              <a:buNone/>
            </a:pPr>
            <a:r>
              <a:rPr lang="en-US" b="1" dirty="0"/>
              <a:t>5. </a:t>
            </a:r>
            <a:r>
              <a:rPr lang="th-TH" b="1" dirty="0"/>
              <a:t>สร้างโค้ดโฆษณา </a:t>
            </a:r>
            <a:r>
              <a:rPr lang="en-US" b="1" dirty="0"/>
              <a:t>Google </a:t>
            </a:r>
            <a:r>
              <a:rPr lang="en-US" b="1" dirty="0" err="1"/>
              <a:t>Adsense</a:t>
            </a:r>
            <a:endParaRPr lang="en-US" b="1" dirty="0"/>
          </a:p>
          <a:p>
            <a:pPr marL="400050" lvl="1" indent="0">
              <a:buNone/>
            </a:pPr>
            <a:r>
              <a:rPr lang="en-US" b="1" dirty="0"/>
              <a:t>6. </a:t>
            </a:r>
            <a:r>
              <a:rPr lang="th-TH" b="1" dirty="0"/>
              <a:t>ติดโฆษณาลงในเว็บ</a:t>
            </a:r>
          </a:p>
          <a:p>
            <a:pPr marL="400050" lvl="1" indent="0">
              <a:buNone/>
            </a:pPr>
            <a:r>
              <a:rPr lang="th-TH" b="1" dirty="0"/>
              <a:t>7. กฎและเทคนิคการวางโฆษณา</a:t>
            </a:r>
          </a:p>
          <a:p>
            <a:pPr marL="400050" lvl="1" indent="0">
              <a:buNone/>
            </a:pPr>
            <a:r>
              <a:rPr lang="th-TH" b="1" dirty="0"/>
              <a:t>8. วิธีรับเงินจาก </a:t>
            </a:r>
            <a:r>
              <a:rPr lang="en-US" b="1" dirty="0"/>
              <a:t>Google </a:t>
            </a:r>
            <a:r>
              <a:rPr lang="en-US" b="1" dirty="0" err="1"/>
              <a:t>Adsense</a:t>
            </a:r>
            <a:endParaRPr lang="en-US" b="1" dirty="0"/>
          </a:p>
          <a:p>
            <a:pPr marL="400050" lvl="1" indent="0">
              <a:buNone/>
            </a:pPr>
            <a:r>
              <a:rPr lang="en-US" b="1" dirty="0"/>
              <a:t>9. </a:t>
            </a:r>
            <a:r>
              <a:rPr lang="th-TH" b="1" dirty="0"/>
              <a:t>ดูรายงานประสิทธิภาพโฆษณา </a:t>
            </a:r>
            <a:r>
              <a:rPr lang="en-US" b="1" dirty="0"/>
              <a:t>Google </a:t>
            </a:r>
            <a:r>
              <a:rPr lang="en-US" b="1" dirty="0" err="1"/>
              <a:t>Adsense</a:t>
            </a:r>
            <a:endParaRPr lang="en-US" b="1" dirty="0"/>
          </a:p>
          <a:p>
            <a:pPr marL="400050" lvl="1" indent="0">
              <a:buNone/>
            </a:pPr>
            <a:r>
              <a:rPr lang="en-US" b="1" dirty="0"/>
              <a:t>10. </a:t>
            </a:r>
            <a:r>
              <a:rPr lang="th-TH" b="1" dirty="0"/>
              <a:t>บล็อกโฆษณา </a:t>
            </a:r>
            <a:r>
              <a:rPr lang="en-US" b="1" dirty="0"/>
              <a:t>Google </a:t>
            </a:r>
            <a:r>
              <a:rPr lang="en-US" b="1" dirty="0" err="1"/>
              <a:t>Adsense</a:t>
            </a:r>
            <a:endParaRPr lang="en-US" b="1" dirty="0"/>
          </a:p>
          <a:p>
            <a:pPr marL="400050" lvl="1" indent="0">
              <a:buNone/>
            </a:pPr>
            <a:r>
              <a:rPr lang="en-US" b="1" dirty="0"/>
              <a:t>11. </a:t>
            </a:r>
            <a:r>
              <a:rPr lang="th-TH" b="1" dirty="0"/>
              <a:t>การตั้งค่าและตรวจสอบสถานะ</a:t>
            </a:r>
            <a:r>
              <a:rPr lang="th-TH" b="1" dirty="0" err="1"/>
              <a:t>แอ็คเคาต์</a:t>
            </a:r>
            <a:endParaRPr lang="th-TH" b="1" dirty="0"/>
          </a:p>
          <a:p>
            <a:pPr marL="400050" lvl="1" indent="0">
              <a:buNone/>
            </a:pPr>
            <a:r>
              <a:rPr lang="th-TH" b="1" dirty="0"/>
              <a:t>12. เทคนิคเสริมเพิ่มความรวยด้วย </a:t>
            </a:r>
            <a:r>
              <a:rPr lang="en-US" b="1" dirty="0"/>
              <a:t>Google </a:t>
            </a:r>
            <a:r>
              <a:rPr lang="en-US" b="1" dirty="0" err="1"/>
              <a:t>Adsense</a:t>
            </a:r>
            <a:endParaRPr lang="en-US" b="1" dirty="0"/>
          </a:p>
          <a:p>
            <a:pPr marL="400050" lvl="1" indent="0">
              <a:buNone/>
            </a:pPr>
            <a:r>
              <a:rPr lang="en-US" b="1" dirty="0"/>
              <a:t>13. </a:t>
            </a:r>
            <a:r>
              <a:rPr lang="th-TH" b="1" dirty="0"/>
              <a:t>ทำเงิน </a:t>
            </a:r>
            <a:r>
              <a:rPr lang="en-US" b="1" dirty="0"/>
              <a:t>Google </a:t>
            </a:r>
            <a:r>
              <a:rPr lang="en-US" b="1" dirty="0" err="1"/>
              <a:t>Adsense</a:t>
            </a:r>
            <a:r>
              <a:rPr lang="en-US" b="1" dirty="0"/>
              <a:t> </a:t>
            </a:r>
            <a:r>
              <a:rPr lang="th-TH" b="1" dirty="0"/>
              <a:t>กับคลิป </a:t>
            </a:r>
            <a:r>
              <a:rPr lang="en-US" b="1" dirty="0" err="1"/>
              <a:t>Youtube</a:t>
            </a:r>
            <a:r>
              <a:rPr lang="en-US" b="1" dirty="0"/>
              <a:t>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65</a:t>
            </a:fld>
            <a:endParaRPr lang="th-TH"/>
          </a:p>
        </p:txBody>
      </p:sp>
    </p:spTree>
    <p:extLst>
      <p:ext uri="{BB962C8B-B14F-4D97-AF65-F5344CB8AC3E}">
        <p14:creationId xmlns:p14="http://schemas.microsoft.com/office/powerpoint/2010/main" val="22329935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6. Types of Information System</a:t>
            </a:r>
            <a:endParaRPr lang="th-TH" dirty="0"/>
          </a:p>
        </p:txBody>
      </p:sp>
      <p:sp>
        <p:nvSpPr>
          <p:cNvPr id="7" name="ชื่อเรื่องรอง 6"/>
          <p:cNvSpPr>
            <a:spLocks noGrp="1"/>
          </p:cNvSpPr>
          <p:nvPr>
            <p:ph type="subTitle" idx="1"/>
          </p:nvPr>
        </p:nvSpPr>
        <p:spPr/>
        <p:txBody>
          <a:bodyPr/>
          <a:lstStyle/>
          <a:p>
            <a:r>
              <a:rPr lang="en-US" dirty="0"/>
              <a:t>http://www.thaiall.com/mis</a:t>
            </a:r>
          </a:p>
          <a:p>
            <a:r>
              <a:rPr lang="en-US" dirty="0"/>
              <a:t>http://www.thaiall.com/km</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66</a:t>
            </a:fld>
            <a:endParaRPr lang="th-TH"/>
          </a:p>
        </p:txBody>
      </p:sp>
    </p:spTree>
    <p:extLst>
      <p:ext uri="{BB962C8B-B14F-4D97-AF65-F5344CB8AC3E}">
        <p14:creationId xmlns:p14="http://schemas.microsoft.com/office/powerpoint/2010/main" val="2836056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IS</a:t>
            </a:r>
            <a:endParaRPr lang="th-TH" dirty="0"/>
          </a:p>
        </p:txBody>
      </p:sp>
      <p:sp>
        <p:nvSpPr>
          <p:cNvPr id="3" name="ตัวแทนเนื้อหา 2"/>
          <p:cNvSpPr>
            <a:spLocks noGrp="1"/>
          </p:cNvSpPr>
          <p:nvPr>
            <p:ph idx="1"/>
          </p:nvPr>
        </p:nvSpPr>
        <p:spPr/>
        <p:txBody>
          <a:bodyPr/>
          <a:lstStyle/>
          <a:p>
            <a:r>
              <a:rPr lang="en-US" dirty="0"/>
              <a:t>IS Meaning # : An information system is any combination of information technology and people's activities that support operations, management and decision making.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67</a:t>
            </a:fld>
            <a:endParaRPr lang="th-TH"/>
          </a:p>
        </p:txBody>
      </p:sp>
    </p:spTree>
    <p:extLst>
      <p:ext uri="{BB962C8B-B14F-4D97-AF65-F5344CB8AC3E}">
        <p14:creationId xmlns:p14="http://schemas.microsoft.com/office/powerpoint/2010/main" val="305135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องค์ประกอบของระบบ (</a:t>
            </a:r>
            <a:r>
              <a:rPr lang="en-US" dirty="0"/>
              <a:t>Component of System) [2]</a:t>
            </a:r>
            <a:r>
              <a:rPr lang="en-US" dirty="0" err="1"/>
              <a:t>p.22</a:t>
            </a:r>
            <a:r>
              <a:rPr lang="en-US" dirty="0"/>
              <a:t> [9]</a:t>
            </a:r>
            <a:r>
              <a:rPr lang="en-US" dirty="0" err="1"/>
              <a:t>p.8</a:t>
            </a:r>
            <a:endParaRPr lang="en-US" dirty="0"/>
          </a:p>
          <a:p>
            <a:pPr marL="400050" lvl="1" indent="0">
              <a:buNone/>
            </a:pPr>
            <a:r>
              <a:rPr lang="en-US" sz="3600" b="1" dirty="0"/>
              <a:t>1. </a:t>
            </a:r>
            <a:r>
              <a:rPr lang="th-TH" sz="3600" b="1" dirty="0"/>
              <a:t>การรับเข้า (</a:t>
            </a:r>
            <a:r>
              <a:rPr lang="en-US" sz="3600" b="1" dirty="0"/>
              <a:t>Input) </a:t>
            </a:r>
            <a:r>
              <a:rPr lang="th-TH" sz="3600" b="1" dirty="0"/>
              <a:t>ได้จาก แหล่งข้อมูล, การสอบถาม (</a:t>
            </a:r>
            <a:r>
              <a:rPr lang="en-US" sz="3600" b="1" dirty="0"/>
              <a:t>inquiry), </a:t>
            </a:r>
            <a:r>
              <a:rPr lang="th-TH" sz="3600" b="1" dirty="0"/>
              <a:t>การตอบสนอง(</a:t>
            </a:r>
            <a:r>
              <a:rPr lang="en-US" sz="3600" b="1" dirty="0" err="1"/>
              <a:t>Y,N</a:t>
            </a:r>
            <a:r>
              <a:rPr lang="en-US" sz="3600" b="1" dirty="0"/>
              <a:t>), </a:t>
            </a:r>
            <a:r>
              <a:rPr lang="th-TH" sz="3600" b="1" dirty="0"/>
              <a:t>คำสั่ง, คะแนน, ผลสอบ</a:t>
            </a:r>
          </a:p>
          <a:p>
            <a:pPr marL="400050" lvl="1" indent="0">
              <a:buNone/>
            </a:pPr>
            <a:r>
              <a:rPr lang="th-TH" sz="3600" b="1" dirty="0"/>
              <a:t>2. การประมวลผล (</a:t>
            </a:r>
            <a:r>
              <a:rPr lang="en-US" sz="3600" b="1" dirty="0"/>
              <a:t>Process) </a:t>
            </a:r>
            <a:r>
              <a:rPr lang="th-TH" sz="3600" b="1" dirty="0"/>
              <a:t>ได้แก่ </a:t>
            </a:r>
            <a:r>
              <a:rPr lang="en-US" sz="3600" b="1" dirty="0"/>
              <a:t>sorting, retrieving, updating, summarizing, selecting, manipulating</a:t>
            </a:r>
          </a:p>
          <a:p>
            <a:pPr marL="400050" lvl="1" indent="0">
              <a:buNone/>
            </a:pPr>
            <a:r>
              <a:rPr lang="en-US" sz="3600" b="1" dirty="0"/>
              <a:t>3. </a:t>
            </a:r>
            <a:r>
              <a:rPr lang="th-TH" sz="3600" b="1" dirty="0"/>
              <a:t>การส่งออก (</a:t>
            </a:r>
            <a:r>
              <a:rPr lang="en-US" sz="3600" b="1" dirty="0"/>
              <a:t>Output) </a:t>
            </a:r>
            <a:r>
              <a:rPr lang="th-TH" sz="3600" b="1" dirty="0"/>
              <a:t>ได้ทาง เครื่องพิมพ์ จอภาพ และการควบคุม มาในรูปของรายงานต่าง ๆ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68</a:t>
            </a:fld>
            <a:endParaRPr lang="th-TH"/>
          </a:p>
        </p:txBody>
      </p:sp>
    </p:spTree>
    <p:extLst>
      <p:ext uri="{BB962C8B-B14F-4D97-AF65-F5344CB8AC3E}">
        <p14:creationId xmlns:p14="http://schemas.microsoft.com/office/powerpoint/2010/main" val="41137620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fontScale="92500"/>
          </a:bodyPr>
          <a:lstStyle/>
          <a:p>
            <a:r>
              <a:rPr lang="en-US" dirty="0"/>
              <a:t>Closed-loop system and Open-loop system</a:t>
            </a:r>
          </a:p>
          <a:p>
            <a:pPr marL="400050" lvl="1" indent="0">
              <a:buNone/>
            </a:pPr>
            <a:r>
              <a:rPr lang="en-US" sz="3200" b="1" dirty="0"/>
              <a:t>1. Input - Materials, components, </a:t>
            </a:r>
            <a:r>
              <a:rPr lang="en-US" sz="3200" b="1" dirty="0" err="1"/>
              <a:t>labour</a:t>
            </a:r>
            <a:r>
              <a:rPr lang="en-US" sz="3200" b="1" dirty="0"/>
              <a:t>, research and development</a:t>
            </a:r>
          </a:p>
          <a:p>
            <a:pPr marL="400050" lvl="1" indent="0">
              <a:buNone/>
            </a:pPr>
            <a:r>
              <a:rPr lang="en-US" sz="3200" b="1" dirty="0"/>
              <a:t>2. Process - Production lines, assemble lines, management and skills</a:t>
            </a:r>
          </a:p>
          <a:p>
            <a:pPr marL="400050" lvl="1" indent="0">
              <a:buNone/>
            </a:pPr>
            <a:r>
              <a:rPr lang="en-US" sz="3200" b="1" dirty="0"/>
              <a:t>3. Output - End product, customer satisfaction and employee satisfaction</a:t>
            </a:r>
          </a:p>
          <a:p>
            <a:pPr marL="400050" lvl="1" indent="0">
              <a:buNone/>
            </a:pPr>
            <a:r>
              <a:rPr lang="en-US" sz="3200" b="1" dirty="0"/>
              <a:t>4. Feedback - Information, new ideas, expertise, and customer feedback</a:t>
            </a:r>
          </a:p>
          <a:p>
            <a:pPr marL="400050" lvl="1" indent="0">
              <a:buNone/>
            </a:pPr>
            <a:r>
              <a:rPr lang="en-US" sz="3200" b="1" dirty="0"/>
              <a:t>+ News: The University of Wisconsin successfully claimed that Apple used its microchip technology without permission in some iPhones and </a:t>
            </a:r>
            <a:r>
              <a:rPr lang="en-US" sz="3200" b="1" dirty="0" err="1"/>
              <a:t>iPads</a:t>
            </a:r>
            <a:r>
              <a:rPr lang="en-US" sz="3200" b="1" dirty="0"/>
              <a:t>.</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69</a:t>
            </a:fld>
            <a:endParaRPr lang="th-TH"/>
          </a:p>
        </p:txBody>
      </p:sp>
    </p:spTree>
    <p:extLst>
      <p:ext uri="{BB962C8B-B14F-4D97-AF65-F5344CB8AC3E}">
        <p14:creationId xmlns:p14="http://schemas.microsoft.com/office/powerpoint/2010/main" val="13239709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256584"/>
          </a:xfrm>
        </p:spPr>
        <p:txBody>
          <a:bodyPr>
            <a:normAutofit/>
          </a:bodyPr>
          <a:lstStyle/>
          <a:p>
            <a:r>
              <a:rPr lang="th-TH" dirty="0"/>
              <a:t>องค์ประกอบของระบบสารสนเทศ (</a:t>
            </a:r>
            <a:r>
              <a:rPr lang="en-US" dirty="0"/>
              <a:t>Component of Information System) [12]</a:t>
            </a:r>
            <a:r>
              <a:rPr lang="en-US" dirty="0" err="1"/>
              <a:t>p.4</a:t>
            </a:r>
            <a:endParaRPr lang="en-US" dirty="0"/>
          </a:p>
          <a:p>
            <a:pPr marL="400050" lvl="1" indent="0">
              <a:buNone/>
            </a:pPr>
            <a:r>
              <a:rPr lang="en-US" sz="3600" b="1" dirty="0"/>
              <a:t>1. </a:t>
            </a:r>
            <a:r>
              <a:rPr lang="th-TH" sz="3600" b="1" dirty="0"/>
              <a:t>บุคลากร (</a:t>
            </a:r>
            <a:r>
              <a:rPr lang="en-US" sz="3600" b="1" dirty="0"/>
              <a:t>People) </a:t>
            </a:r>
            <a:r>
              <a:rPr lang="th-TH" sz="3600" b="1" dirty="0"/>
              <a:t>เป็นส่วนที่สำคัญที่สุด</a:t>
            </a:r>
          </a:p>
          <a:p>
            <a:pPr marL="400050" lvl="1" indent="0">
              <a:buNone/>
            </a:pPr>
            <a:r>
              <a:rPr lang="th-TH" sz="3600" b="1" dirty="0"/>
              <a:t>2. ระเบียบปฏิบัติการ (</a:t>
            </a:r>
            <a:r>
              <a:rPr lang="en-US" sz="3600" b="1" dirty="0"/>
              <a:t>Procedure)</a:t>
            </a:r>
          </a:p>
          <a:p>
            <a:pPr marL="400050" lvl="1" indent="0">
              <a:buNone/>
            </a:pPr>
            <a:r>
              <a:rPr lang="en-US" sz="3600" b="1" dirty="0"/>
              <a:t>3. </a:t>
            </a:r>
            <a:r>
              <a:rPr lang="th-TH" sz="3600" b="1" dirty="0"/>
              <a:t>ซอฟต์แวร์ (</a:t>
            </a:r>
            <a:r>
              <a:rPr lang="en-US" sz="3600" b="1" dirty="0"/>
              <a:t>Software) </a:t>
            </a:r>
            <a:r>
              <a:rPr lang="th-TH" sz="3600" b="1" dirty="0"/>
              <a:t>ประกอบด้วยซอฟต์แวร์ประยุกต์ กับซอฟต์แวร์ระบบ</a:t>
            </a:r>
          </a:p>
          <a:p>
            <a:pPr marL="400050" lvl="1" indent="0">
              <a:buNone/>
            </a:pPr>
            <a:r>
              <a:rPr lang="th-TH" sz="3600" b="1" dirty="0"/>
              <a:t>4. ฮาร์ดแวร์ (</a:t>
            </a:r>
            <a:r>
              <a:rPr lang="en-US" sz="3600" b="1" dirty="0"/>
              <a:t>Hardware)</a:t>
            </a:r>
          </a:p>
          <a:p>
            <a:pPr marL="400050" lvl="1" indent="0">
              <a:buNone/>
            </a:pPr>
            <a:r>
              <a:rPr lang="en-US" sz="3600" b="1" dirty="0"/>
              <a:t>5. </a:t>
            </a:r>
            <a:r>
              <a:rPr lang="th-TH" sz="3600" b="1" dirty="0"/>
              <a:t>ข้อมูล (</a:t>
            </a:r>
            <a:r>
              <a:rPr lang="en-US" sz="3600" b="1" dirty="0"/>
              <a:t>Data)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70</a:t>
            </a:fld>
            <a:endParaRPr lang="th-TH"/>
          </a:p>
        </p:txBody>
      </p:sp>
    </p:spTree>
    <p:extLst>
      <p:ext uri="{BB962C8B-B14F-4D97-AF65-F5344CB8AC3E}">
        <p14:creationId xmlns:p14="http://schemas.microsoft.com/office/powerpoint/2010/main" val="35682872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a:bodyPr>
          <a:lstStyle/>
          <a:p>
            <a:r>
              <a:rPr lang="th-TH" dirty="0"/>
              <a:t>องค์ประกอบของระบบสารสนเทศคอมพิวเตอร์ (</a:t>
            </a:r>
            <a:r>
              <a:rPr lang="en-US" dirty="0"/>
              <a:t>Component of Computer Information System) [2]</a:t>
            </a:r>
            <a:r>
              <a:rPr lang="en-US" dirty="0" err="1"/>
              <a:t>p.26</a:t>
            </a:r>
            <a:endParaRPr lang="en-US" dirty="0"/>
          </a:p>
          <a:p>
            <a:pPr marL="400050" lvl="1" indent="0">
              <a:buNone/>
            </a:pPr>
            <a:r>
              <a:rPr lang="en-US" sz="3600" b="1" dirty="0"/>
              <a:t>1. People</a:t>
            </a:r>
          </a:p>
          <a:p>
            <a:pPr marL="400050" lvl="1" indent="0">
              <a:buNone/>
            </a:pPr>
            <a:r>
              <a:rPr lang="en-US" sz="3600" b="1" dirty="0"/>
              <a:t>2. Procedure</a:t>
            </a:r>
          </a:p>
          <a:p>
            <a:pPr marL="400050" lvl="1" indent="0">
              <a:buNone/>
            </a:pPr>
            <a:r>
              <a:rPr lang="en-US" sz="3600" b="1" dirty="0"/>
              <a:t>3. Software</a:t>
            </a:r>
          </a:p>
          <a:p>
            <a:pPr marL="400050" lvl="1" indent="0">
              <a:buNone/>
            </a:pPr>
            <a:r>
              <a:rPr lang="en-US" sz="3600" b="1" dirty="0"/>
              <a:t>4. Hardware</a:t>
            </a:r>
          </a:p>
          <a:p>
            <a:pPr marL="400050" lvl="1" indent="0">
              <a:buNone/>
            </a:pPr>
            <a:r>
              <a:rPr lang="en-US" sz="3600" b="1" dirty="0"/>
              <a:t>5. Data</a:t>
            </a:r>
          </a:p>
          <a:p>
            <a:pPr marL="400050" lvl="1" indent="0">
              <a:buNone/>
            </a:pPr>
            <a:r>
              <a:rPr lang="en-US" sz="3600" b="1" dirty="0"/>
              <a:t>6. Telecommunication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71</a:t>
            </a:fld>
            <a:endParaRPr lang="th-TH"/>
          </a:p>
        </p:txBody>
      </p:sp>
    </p:spTree>
    <p:extLst>
      <p:ext uri="{BB962C8B-B14F-4D97-AF65-F5344CB8AC3E}">
        <p14:creationId xmlns:p14="http://schemas.microsoft.com/office/powerpoint/2010/main" val="18341923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88632"/>
          </a:xfrm>
        </p:spPr>
        <p:txBody>
          <a:bodyPr/>
          <a:lstStyle/>
          <a:p>
            <a:r>
              <a:rPr lang="th-TH" dirty="0"/>
              <a:t>ปัจจัยที่ทำให้เกิดระบบสารสนเทศ (</a:t>
            </a:r>
            <a:r>
              <a:rPr lang="en-US" dirty="0"/>
              <a:t>Factor that cause Information System)</a:t>
            </a:r>
          </a:p>
          <a:p>
            <a:pPr marL="400050" lvl="1" indent="0">
              <a:buNone/>
            </a:pPr>
            <a:r>
              <a:rPr lang="en-US" sz="3200" b="1" dirty="0"/>
              <a:t>1. </a:t>
            </a:r>
            <a:r>
              <a:rPr lang="th-TH" sz="3200" b="1" dirty="0"/>
              <a:t>มีการพัฒนาความรู้ และสิ่งประดิษฐ์ เกิด องค์ความรู้ (</a:t>
            </a:r>
            <a:r>
              <a:rPr lang="en-US" sz="3200" b="1" dirty="0"/>
              <a:t>Knowledge)</a:t>
            </a:r>
          </a:p>
          <a:p>
            <a:pPr marL="400050" lvl="1" indent="0">
              <a:buNone/>
            </a:pPr>
            <a:r>
              <a:rPr lang="en-US" sz="3200" b="1" dirty="0"/>
              <a:t>2. </a:t>
            </a:r>
            <a:r>
              <a:rPr lang="th-TH" sz="3200" b="1" dirty="0"/>
              <a:t>มีการพัฒนาคอมพิวเตอร์ เกิด เครื่องมือ (</a:t>
            </a:r>
            <a:r>
              <a:rPr lang="en-US" sz="3200" b="1" dirty="0"/>
              <a:t>Tool)</a:t>
            </a:r>
          </a:p>
          <a:p>
            <a:pPr marL="400050" lvl="1" indent="0">
              <a:buNone/>
            </a:pPr>
            <a:r>
              <a:rPr lang="en-US" sz="3200" b="1" dirty="0"/>
              <a:t>3. </a:t>
            </a:r>
            <a:r>
              <a:rPr lang="th-TH" sz="3200" b="1" dirty="0"/>
              <a:t>มีการพัฒนาเทคโนโลยีการสื่อสาร เกิด เครือข่าย (</a:t>
            </a:r>
            <a:r>
              <a:rPr lang="en-US" sz="3200" b="1" dirty="0"/>
              <a:t>Network)</a:t>
            </a:r>
          </a:p>
          <a:p>
            <a:pPr marL="400050" lvl="1" indent="0">
              <a:buNone/>
            </a:pPr>
            <a:r>
              <a:rPr lang="en-US" sz="3200" b="1" dirty="0"/>
              <a:t>4. </a:t>
            </a:r>
            <a:r>
              <a:rPr lang="th-TH" sz="3200" b="1" dirty="0"/>
              <a:t>มีการพัฒนาเทคโนโลยีการพิมพ์ เกิด การเผยแพร่ (</a:t>
            </a:r>
            <a:r>
              <a:rPr lang="en-US" sz="3200" b="1" dirty="0"/>
              <a:t>Publication)</a:t>
            </a:r>
          </a:p>
          <a:p>
            <a:pPr marL="400050" lvl="1" indent="0">
              <a:buNone/>
            </a:pPr>
            <a:r>
              <a:rPr lang="en-US" sz="3200" b="1" dirty="0"/>
              <a:t>5. </a:t>
            </a:r>
            <a:r>
              <a:rPr lang="th-TH" sz="3200" b="1" dirty="0"/>
              <a:t>มีความต้องการสารสนเทศ เกิด การใช้ประโยชน์ (</a:t>
            </a:r>
            <a:r>
              <a:rPr lang="en-US" sz="3200" b="1" dirty="0"/>
              <a:t>Utilization)</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72</a:t>
            </a:fld>
            <a:endParaRPr lang="th-TH"/>
          </a:p>
        </p:txBody>
      </p:sp>
    </p:spTree>
    <p:extLst>
      <p:ext uri="{BB962C8B-B14F-4D97-AF65-F5344CB8AC3E}">
        <p14:creationId xmlns:p14="http://schemas.microsoft.com/office/powerpoint/2010/main" val="31161724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a:bodyPr>
          <a:lstStyle/>
          <a:p>
            <a:r>
              <a:rPr lang="th-TH" dirty="0"/>
              <a:t>ระดับของผู้ใช้ระบบสารสนเทศแบ่งได้ 3 ระดับ [1]</a:t>
            </a:r>
            <a:r>
              <a:rPr lang="en-US" dirty="0" err="1"/>
              <a:t>p.218</a:t>
            </a:r>
            <a:r>
              <a:rPr lang="en-US" dirty="0"/>
              <a:t> [13]</a:t>
            </a:r>
            <a:r>
              <a:rPr lang="en-US" dirty="0" err="1"/>
              <a:t>p.219</a:t>
            </a:r>
            <a:endParaRPr lang="en-US" dirty="0"/>
          </a:p>
          <a:p>
            <a:pPr marL="400050" lvl="1" indent="0">
              <a:buNone/>
            </a:pPr>
            <a:r>
              <a:rPr lang="th-TH" sz="3200" b="1" dirty="0"/>
              <a:t>- ระดับสูง (</a:t>
            </a:r>
            <a:r>
              <a:rPr lang="en-US" sz="3200" b="1" dirty="0"/>
              <a:t>Top Level Management)</a:t>
            </a:r>
          </a:p>
          <a:p>
            <a:pPr marL="400050" lvl="1" indent="0">
              <a:buNone/>
            </a:pPr>
            <a:r>
              <a:rPr lang="th-TH" sz="3200" b="1" dirty="0"/>
              <a:t>- ระดับกลาง (</a:t>
            </a:r>
            <a:r>
              <a:rPr lang="en-US" sz="3200" b="1" dirty="0"/>
              <a:t>Middle Level Management)</a:t>
            </a:r>
          </a:p>
          <a:p>
            <a:pPr marL="400050" lvl="1" indent="0">
              <a:buNone/>
            </a:pPr>
            <a:r>
              <a:rPr lang="th-TH" sz="3200" b="1" dirty="0"/>
              <a:t>- ระดับต่ำ (</a:t>
            </a:r>
            <a:r>
              <a:rPr lang="en-US" sz="3200" b="1" dirty="0"/>
              <a:t>Operational Level Management)</a:t>
            </a:r>
          </a:p>
          <a:p>
            <a:pPr marL="400050" lvl="1" indent="0">
              <a:buNone/>
            </a:pPr>
            <a:r>
              <a:rPr lang="th-TH" sz="3200" b="1" dirty="0"/>
              <a:t>สารสนเทศในแต่ละระดับแบ่งเป็น สารสนเทศภายใน (</a:t>
            </a:r>
            <a:r>
              <a:rPr lang="en-US" sz="3200" b="1" dirty="0"/>
              <a:t>Internal Information) </a:t>
            </a:r>
            <a:r>
              <a:rPr lang="th-TH" sz="3200" b="1" dirty="0"/>
              <a:t>และสารสนเทศภายนอก (</a:t>
            </a:r>
            <a:r>
              <a:rPr lang="en-US" sz="3200" b="1" dirty="0"/>
              <a:t>External Information)</a:t>
            </a:r>
          </a:p>
          <a:p>
            <a:pPr marL="400050" lvl="1" indent="0">
              <a:buNone/>
            </a:pPr>
            <a:r>
              <a:rPr lang="th-TH" sz="3200" b="1" dirty="0"/>
              <a:t>เช่น ข้อมูลดอกเบี้ย นโยบายภาครัฐ กฎหมาย ดินฟ้าอากาศ หนังสือพิมพ์ โทรทัศน์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73</a:t>
            </a:fld>
            <a:endParaRPr lang="th-TH"/>
          </a:p>
        </p:txBody>
      </p:sp>
    </p:spTree>
    <p:extLst>
      <p:ext uri="{BB962C8B-B14F-4D97-AF65-F5344CB8AC3E}">
        <p14:creationId xmlns:p14="http://schemas.microsoft.com/office/powerpoint/2010/main" val="17698046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normAutofit/>
          </a:bodyPr>
          <a:lstStyle/>
          <a:p>
            <a:r>
              <a:rPr lang="th-TH" dirty="0"/>
              <a:t>ระดับของการจัดการระบบสารสนเทศภายในองค์กร [1]</a:t>
            </a:r>
            <a:r>
              <a:rPr lang="en-US" dirty="0" err="1"/>
              <a:t>p.96</a:t>
            </a:r>
            <a:r>
              <a:rPr lang="en-US" dirty="0"/>
              <a:t> </a:t>
            </a:r>
            <a:r>
              <a:rPr lang="th-TH" dirty="0"/>
              <a:t>หรือ ประเภทของระบบสารสนเทศ [13]</a:t>
            </a:r>
            <a:r>
              <a:rPr lang="en-US" dirty="0" err="1"/>
              <a:t>p.219</a:t>
            </a:r>
            <a:endParaRPr lang="en-US" dirty="0"/>
          </a:p>
          <a:p>
            <a:pPr marL="400050" lvl="1" indent="0">
              <a:buNone/>
            </a:pPr>
            <a:r>
              <a:rPr lang="en-US" b="1" dirty="0"/>
              <a:t>1. </a:t>
            </a:r>
            <a:r>
              <a:rPr lang="th-TH" b="1" dirty="0"/>
              <a:t>ระบบประมวลผลธุรกิจ (</a:t>
            </a:r>
            <a:r>
              <a:rPr lang="en-US" b="1" dirty="0"/>
              <a:t>Transaction Processing </a:t>
            </a:r>
            <a:r>
              <a:rPr lang="en-US" b="1" dirty="0" err="1"/>
              <a:t>Sysem</a:t>
            </a:r>
            <a:r>
              <a:rPr lang="en-US" b="1" dirty="0"/>
              <a:t> : </a:t>
            </a:r>
            <a:r>
              <a:rPr lang="en-US" b="1" dirty="0" err="1"/>
              <a:t>TPS</a:t>
            </a:r>
            <a:r>
              <a:rPr lang="en-US" b="1" dirty="0"/>
              <a:t>)</a:t>
            </a:r>
          </a:p>
          <a:p>
            <a:pPr marL="400050" lvl="1" indent="0">
              <a:buNone/>
            </a:pPr>
            <a:r>
              <a:rPr lang="en-US" b="1" dirty="0"/>
              <a:t>2. </a:t>
            </a:r>
            <a:r>
              <a:rPr lang="th-TH" b="1" dirty="0"/>
              <a:t>ระบบสนับสนุนการตัดสินใจ (</a:t>
            </a:r>
            <a:r>
              <a:rPr lang="en-US" b="1" dirty="0"/>
              <a:t>Decision Support System : </a:t>
            </a:r>
            <a:r>
              <a:rPr lang="en-US" b="1" dirty="0" err="1"/>
              <a:t>DSS</a:t>
            </a:r>
            <a:r>
              <a:rPr lang="en-US" b="1" dirty="0"/>
              <a:t>)</a:t>
            </a:r>
          </a:p>
          <a:p>
            <a:pPr marL="400050" lvl="1" indent="0">
              <a:buNone/>
            </a:pPr>
            <a:r>
              <a:rPr lang="en-US" b="1" dirty="0"/>
              <a:t>3. </a:t>
            </a:r>
            <a:r>
              <a:rPr lang="th-TH" b="1" dirty="0"/>
              <a:t>ระบบสารสนเทศเพื่อผู้บริหาร (</a:t>
            </a:r>
            <a:r>
              <a:rPr lang="en-US" b="1" dirty="0"/>
              <a:t>Executive Information System :</a:t>
            </a:r>
            <a:r>
              <a:rPr lang="en-US" b="1" dirty="0" err="1"/>
              <a:t>EIS</a:t>
            </a:r>
            <a:r>
              <a:rPr lang="en-US" b="1" dirty="0"/>
              <a:t>)</a:t>
            </a:r>
          </a:p>
          <a:p>
            <a:pPr marL="400050" lvl="1" indent="0">
              <a:buNone/>
            </a:pPr>
            <a:r>
              <a:rPr lang="en-US" b="1" dirty="0"/>
              <a:t>4. </a:t>
            </a:r>
            <a:r>
              <a:rPr lang="th-TH" b="1" dirty="0"/>
              <a:t>ระบบผู้เชี่ยวชาญ (</a:t>
            </a:r>
            <a:r>
              <a:rPr lang="en-US" b="1" dirty="0"/>
              <a:t>Expert System)</a:t>
            </a:r>
          </a:p>
          <a:p>
            <a:pPr marL="400050" lvl="1" indent="0">
              <a:buNone/>
            </a:pPr>
            <a:r>
              <a:rPr lang="en-US" b="1" dirty="0"/>
              <a:t>5. </a:t>
            </a:r>
            <a:r>
              <a:rPr lang="th-TH" b="1" dirty="0"/>
              <a:t>ระบบสำนักงานอัตโนมัติ (</a:t>
            </a:r>
            <a:r>
              <a:rPr lang="en-US" b="1" dirty="0"/>
              <a:t>Office Automation System : OAS)</a:t>
            </a:r>
          </a:p>
          <a:p>
            <a:pPr marL="400050" lvl="1" indent="0">
              <a:buNone/>
            </a:pPr>
            <a:r>
              <a:rPr lang="en-US" b="1" dirty="0"/>
              <a:t>6. </a:t>
            </a:r>
            <a:r>
              <a:rPr lang="th-TH" b="1" dirty="0"/>
              <a:t>ระบบสารสนเทศเพื่อการจัดการ (</a:t>
            </a:r>
            <a:r>
              <a:rPr lang="en-US" b="1" dirty="0"/>
              <a:t>Management Information System : MIS)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74</a:t>
            </a:fld>
            <a:endParaRPr lang="th-TH"/>
          </a:p>
        </p:txBody>
      </p:sp>
    </p:spTree>
    <p:extLst>
      <p:ext uri="{BB962C8B-B14F-4D97-AF65-F5344CB8AC3E}">
        <p14:creationId xmlns:p14="http://schemas.microsoft.com/office/powerpoint/2010/main" val="32499021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8820472" cy="5472608"/>
          </a:xfrm>
        </p:spPr>
        <p:txBody>
          <a:bodyPr>
            <a:normAutofit lnSpcReduction="10000"/>
          </a:bodyPr>
          <a:lstStyle/>
          <a:p>
            <a:r>
              <a:rPr lang="th-TH" dirty="0"/>
              <a:t>พัฒนาการของเทคโนโลยีสารสนเทศ (</a:t>
            </a:r>
            <a:r>
              <a:rPr lang="en-US" dirty="0"/>
              <a:t>Development of Information Technology) [13]</a:t>
            </a:r>
            <a:r>
              <a:rPr lang="en-US" dirty="0" err="1"/>
              <a:t>p.221</a:t>
            </a:r>
            <a:endParaRPr lang="en-US" dirty="0"/>
          </a:p>
          <a:p>
            <a:pPr marL="400050" lvl="1" indent="0">
              <a:buNone/>
            </a:pPr>
            <a:r>
              <a:rPr lang="en-US" b="1" dirty="0"/>
              <a:t>1. </a:t>
            </a:r>
            <a:r>
              <a:rPr lang="th-TH" b="1" dirty="0"/>
              <a:t>การรวมตัวกันของเทคโนโลยี (</a:t>
            </a:r>
            <a:r>
              <a:rPr lang="en-US" b="1" dirty="0"/>
              <a:t>Convergence) : social media</a:t>
            </a:r>
          </a:p>
          <a:p>
            <a:pPr marL="400050" lvl="1" indent="0">
              <a:buNone/>
            </a:pPr>
            <a:r>
              <a:rPr lang="en-US" b="1" dirty="0"/>
              <a:t>2. </a:t>
            </a:r>
            <a:r>
              <a:rPr lang="th-TH" b="1" dirty="0"/>
              <a:t>ต้นทุนที่ถูกลง (</a:t>
            </a:r>
            <a:r>
              <a:rPr lang="en-US" b="1" dirty="0"/>
              <a:t>Cost Reduction) : smart phone</a:t>
            </a:r>
          </a:p>
          <a:p>
            <a:pPr marL="400050" lvl="1" indent="0">
              <a:buNone/>
            </a:pPr>
            <a:r>
              <a:rPr lang="en-US" b="1" dirty="0"/>
              <a:t>3. </a:t>
            </a:r>
            <a:r>
              <a:rPr lang="th-TH" b="1" dirty="0"/>
              <a:t>การพัฒนาอุปกรณ์ที่เล็กลง (</a:t>
            </a:r>
            <a:r>
              <a:rPr lang="en-US" b="1" dirty="0"/>
              <a:t>Miniaturization) : smart watch</a:t>
            </a:r>
          </a:p>
          <a:p>
            <a:pPr marL="400050" lvl="1" indent="0">
              <a:buNone/>
            </a:pPr>
            <a:r>
              <a:rPr lang="en-US" b="1" dirty="0"/>
              <a:t>4. </a:t>
            </a:r>
            <a:r>
              <a:rPr lang="th-TH" b="1" dirty="0"/>
              <a:t>การพกพาและการเคลื่อนที่ (</a:t>
            </a:r>
            <a:r>
              <a:rPr lang="en-US" b="1" dirty="0"/>
              <a:t>Portability/Mobility) : </a:t>
            </a:r>
            <a:r>
              <a:rPr lang="en-US" b="1" dirty="0" err="1"/>
              <a:t>wareable</a:t>
            </a:r>
            <a:endParaRPr lang="en-US" b="1" dirty="0"/>
          </a:p>
          <a:p>
            <a:pPr marL="400050" lvl="1" indent="0">
              <a:buNone/>
            </a:pPr>
            <a:r>
              <a:rPr lang="en-US" b="1" dirty="0"/>
              <a:t>5. </a:t>
            </a:r>
            <a:r>
              <a:rPr lang="th-TH" b="1" dirty="0"/>
              <a:t>การประมวลผลที่ดีขึ้น (</a:t>
            </a:r>
            <a:r>
              <a:rPr lang="en-US" b="1" dirty="0"/>
              <a:t>Processing Power) : Gigabit</a:t>
            </a:r>
          </a:p>
          <a:p>
            <a:pPr marL="400050" lvl="1" indent="0">
              <a:buNone/>
            </a:pPr>
            <a:r>
              <a:rPr lang="en-US" b="1" dirty="0"/>
              <a:t>6. </a:t>
            </a:r>
            <a:r>
              <a:rPr lang="th-TH" b="1" dirty="0"/>
              <a:t>การใช้งานที่ง่าย (</a:t>
            </a:r>
            <a:r>
              <a:rPr lang="en-US" b="1" dirty="0"/>
              <a:t>User Friendliness) : GUI</a:t>
            </a:r>
          </a:p>
          <a:p>
            <a:pPr marL="400050" lvl="1" indent="0">
              <a:buNone/>
            </a:pPr>
            <a:r>
              <a:rPr lang="en-US" b="1" dirty="0"/>
              <a:t>7. </a:t>
            </a:r>
            <a:r>
              <a:rPr lang="th-TH" b="1" dirty="0"/>
              <a:t>การเปลี่ยนจากอะตอมเป็นบิต (</a:t>
            </a:r>
            <a:r>
              <a:rPr lang="en-US" b="1" dirty="0"/>
              <a:t>Atoms &amp; Bits) : Paper to E-Doc</a:t>
            </a:r>
          </a:p>
          <a:p>
            <a:pPr marL="400050" lvl="1" indent="0">
              <a:buNone/>
            </a:pPr>
            <a:r>
              <a:rPr lang="en-US" b="1" dirty="0"/>
              <a:t>8. </a:t>
            </a:r>
            <a:r>
              <a:rPr lang="th-TH" b="1" dirty="0"/>
              <a:t>สื่อผสม (</a:t>
            </a:r>
            <a:r>
              <a:rPr lang="en-US" b="1" dirty="0"/>
              <a:t>Multimedia) : Video</a:t>
            </a:r>
          </a:p>
          <a:p>
            <a:pPr marL="400050" lvl="1" indent="0">
              <a:buNone/>
            </a:pPr>
            <a:r>
              <a:rPr lang="en-US" b="1" dirty="0"/>
              <a:t>9. </a:t>
            </a:r>
            <a:r>
              <a:rPr lang="th-TH" b="1" dirty="0"/>
              <a:t>เวลาและระยะทาง (</a:t>
            </a:r>
            <a:r>
              <a:rPr lang="en-US" b="1" dirty="0"/>
              <a:t>Time &amp; Distance) : Video Conference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75</a:t>
            </a:fld>
            <a:endParaRPr lang="th-TH"/>
          </a:p>
        </p:txBody>
      </p:sp>
    </p:spTree>
    <p:extLst>
      <p:ext uri="{BB962C8B-B14F-4D97-AF65-F5344CB8AC3E}">
        <p14:creationId xmlns:p14="http://schemas.microsoft.com/office/powerpoint/2010/main" val="35980569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a:bodyPr>
          <a:lstStyle/>
          <a:p>
            <a:r>
              <a:rPr lang="th-TH" dirty="0"/>
              <a:t>เทคโนโลยีสารสนเทศ กับการพัฒนาประเทศ [13]</a:t>
            </a:r>
            <a:r>
              <a:rPr lang="en-US" dirty="0" err="1"/>
              <a:t>p.222</a:t>
            </a:r>
            <a:endParaRPr lang="en-US" dirty="0"/>
          </a:p>
          <a:p>
            <a:pPr marL="400050" lvl="1" indent="0">
              <a:buNone/>
            </a:pPr>
            <a:r>
              <a:rPr lang="en-US" sz="3600" b="1" dirty="0"/>
              <a:t>1. </a:t>
            </a:r>
            <a:r>
              <a:rPr lang="th-TH" sz="3600" b="1" dirty="0"/>
              <a:t>ด้านเศรษฐกิจ : </a:t>
            </a:r>
            <a:r>
              <a:rPr lang="en-US" sz="3600" b="1" dirty="0" err="1"/>
              <a:t>set.or.th</a:t>
            </a:r>
            <a:endParaRPr lang="en-US" sz="3600" b="1" dirty="0"/>
          </a:p>
          <a:p>
            <a:pPr marL="400050" lvl="1" indent="0">
              <a:buNone/>
            </a:pPr>
            <a:r>
              <a:rPr lang="en-US" sz="3600" b="1" dirty="0"/>
              <a:t>2. </a:t>
            </a:r>
            <a:r>
              <a:rPr lang="th-TH" sz="3600" b="1" dirty="0"/>
              <a:t>ด้านสังคม : เทคโนโลยีเพื่อผู้พิการ และลดช่องว่างทางสังคม</a:t>
            </a:r>
          </a:p>
          <a:p>
            <a:pPr marL="400050" lvl="1" indent="0">
              <a:buNone/>
            </a:pPr>
            <a:r>
              <a:rPr lang="th-TH" sz="3600" b="1" dirty="0"/>
              <a:t>3. ด้านการศึกษา : ลดอุปสรรคด้านสถานที่ ตรวจข้อสอบ รายงานผล สื่อหลากหลาย</a:t>
            </a:r>
          </a:p>
          <a:p>
            <a:pPr marL="400050" lvl="1" indent="0">
              <a:buNone/>
            </a:pPr>
            <a:r>
              <a:rPr lang="th-TH" sz="3600" b="1" dirty="0"/>
              <a:t>4. ด้านการสื่อสารและโทรคมนาคม : </a:t>
            </a:r>
            <a:r>
              <a:rPr lang="en-US" sz="3600" b="1" dirty="0"/>
              <a:t>single gateway</a:t>
            </a:r>
          </a:p>
          <a:p>
            <a:pPr marL="400050" lvl="1" indent="0">
              <a:buNone/>
            </a:pPr>
            <a:r>
              <a:rPr lang="en-US" sz="3600" b="1" dirty="0"/>
              <a:t>5. </a:t>
            </a:r>
            <a:r>
              <a:rPr lang="th-TH" sz="3600" b="1" dirty="0"/>
              <a:t>ด้านสาธารณสุข : </a:t>
            </a:r>
            <a:r>
              <a:rPr lang="en-US" sz="3600" b="1" dirty="0"/>
              <a:t>telemedicine</a:t>
            </a:r>
          </a:p>
          <a:p>
            <a:pPr marL="400050" lvl="1" indent="0">
              <a:buNone/>
            </a:pPr>
            <a:r>
              <a:rPr lang="en-US" sz="3600" b="1" dirty="0"/>
              <a:t>6. </a:t>
            </a:r>
            <a:r>
              <a:rPr lang="th-TH" sz="3600" b="1" dirty="0"/>
              <a:t>ด้านสิ่งแวดล้อม และทรัพยากรธรรมชาติ : </a:t>
            </a:r>
            <a:r>
              <a:rPr lang="en-US" sz="3600" b="1" dirty="0"/>
              <a:t>GIS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76</a:t>
            </a:fld>
            <a:endParaRPr lang="th-TH"/>
          </a:p>
        </p:txBody>
      </p:sp>
    </p:spTree>
    <p:extLst>
      <p:ext uri="{BB962C8B-B14F-4D97-AF65-F5344CB8AC3E}">
        <p14:creationId xmlns:p14="http://schemas.microsoft.com/office/powerpoint/2010/main" val="2050236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นโยบาย แผนหลักและแผนปฏิบัติการด้านเทคโนโลยีสารสนเทศของรัฐ</a:t>
            </a:r>
          </a:p>
          <a:p>
            <a:pPr marL="0" indent="0">
              <a:buNone/>
            </a:pPr>
            <a:r>
              <a:rPr lang="th-TH" b="1" dirty="0"/>
              <a:t>+ รัฐบาลอิเล็กทรอนิกส์ (</a:t>
            </a:r>
            <a:r>
              <a:rPr lang="en-US" b="1" dirty="0"/>
              <a:t>e-Government)</a:t>
            </a:r>
          </a:p>
          <a:p>
            <a:pPr marL="0" indent="0">
              <a:buNone/>
            </a:pPr>
            <a:r>
              <a:rPr lang="en-US" b="1" dirty="0"/>
              <a:t>+ </a:t>
            </a:r>
            <a:r>
              <a:rPr lang="th-TH" b="1" dirty="0"/>
              <a:t>แผนแม่บทเทคโนโลยีสารสนเทศและการสื่อสาร (ฉบับที่ 1) พ.ศ.2545-2549</a:t>
            </a:r>
          </a:p>
          <a:p>
            <a:pPr marL="0" indent="0">
              <a:buNone/>
            </a:pPr>
            <a:r>
              <a:rPr lang="th-TH" b="1" dirty="0"/>
              <a:t>+ แผนแม่บทเทคโนโลยีสารสนเทศและการสื่อสาร (ฉบับที่ 2) พ.ศ.2552-2556</a:t>
            </a:r>
          </a:p>
          <a:p>
            <a:pPr marL="0" indent="0">
              <a:buNone/>
            </a:pPr>
            <a:r>
              <a:rPr lang="th-TH" b="1" dirty="0"/>
              <a:t>+ แผนแม่บทเทคโนโลยีสารสนเทศและการสื่อสาร (ฉบับที่ 3) พ.ศ.2557-2561</a:t>
            </a:r>
          </a:p>
          <a:p>
            <a:pPr marL="0" indent="0">
              <a:buNone/>
            </a:pPr>
            <a:r>
              <a:rPr lang="th-TH" b="1" dirty="0"/>
              <a:t>+ แผนฯ ของกองทัพไทย และกองบัญชาการกองทัพไทย พ.ศ.2557-2561</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77</a:t>
            </a:fld>
            <a:endParaRPr lang="th-TH"/>
          </a:p>
        </p:txBody>
      </p:sp>
    </p:spTree>
    <p:extLst>
      <p:ext uri="{BB962C8B-B14F-4D97-AF65-F5344CB8AC3E}">
        <p14:creationId xmlns:p14="http://schemas.microsoft.com/office/powerpoint/2010/main" val="1041980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คุณสมบัติของระบบสารสนเทศเพื่อการจัดการ (</a:t>
            </a:r>
            <a:r>
              <a:rPr lang="en-US" dirty="0"/>
              <a:t>Properties of MIS) [11]</a:t>
            </a:r>
            <a:r>
              <a:rPr lang="en-US" dirty="0" err="1"/>
              <a:t>p.42</a:t>
            </a:r>
            <a:endParaRPr lang="en-US" dirty="0"/>
          </a:p>
          <a:p>
            <a:pPr marL="400050" lvl="1" indent="0">
              <a:buNone/>
            </a:pPr>
            <a:r>
              <a:rPr lang="en-US" sz="3600" b="1" dirty="0"/>
              <a:t>1. </a:t>
            </a:r>
            <a:r>
              <a:rPr lang="th-TH" sz="3600" b="1" dirty="0"/>
              <a:t>ความสามารถในการจัดการข้อมูล (</a:t>
            </a:r>
            <a:r>
              <a:rPr lang="en-US" sz="3600" b="1" dirty="0"/>
              <a:t>Data Manipulation)</a:t>
            </a:r>
          </a:p>
          <a:p>
            <a:pPr marL="400050" lvl="1" indent="0">
              <a:buNone/>
            </a:pPr>
            <a:r>
              <a:rPr lang="en-US" sz="3600" b="1" dirty="0"/>
              <a:t>2. </a:t>
            </a:r>
            <a:r>
              <a:rPr lang="th-TH" sz="3600" b="1" dirty="0"/>
              <a:t>ความปลอดภัยของข้อมูล (</a:t>
            </a:r>
            <a:r>
              <a:rPr lang="en-US" sz="3600" b="1" dirty="0"/>
              <a:t>Data security)</a:t>
            </a:r>
          </a:p>
          <a:p>
            <a:pPr marL="400050" lvl="1" indent="0">
              <a:buNone/>
            </a:pPr>
            <a:r>
              <a:rPr lang="en-US" sz="3600" b="1" dirty="0"/>
              <a:t>3. </a:t>
            </a:r>
            <a:r>
              <a:rPr lang="th-TH" sz="3600" b="1" dirty="0"/>
              <a:t>ความยืดหยุ่น (</a:t>
            </a:r>
            <a:r>
              <a:rPr lang="en-US" sz="3600" b="1" dirty="0"/>
              <a:t>Flexibility)</a:t>
            </a:r>
          </a:p>
          <a:p>
            <a:pPr marL="400050" lvl="1" indent="0">
              <a:buNone/>
            </a:pPr>
            <a:r>
              <a:rPr lang="en-US" sz="3600" b="1" dirty="0"/>
              <a:t>4. </a:t>
            </a:r>
            <a:r>
              <a:rPr lang="th-TH" sz="3600" b="1" dirty="0"/>
              <a:t>ความพอใจของผู้ใช้ (</a:t>
            </a:r>
            <a:r>
              <a:rPr lang="en-US" sz="3600" b="1" dirty="0"/>
              <a:t>User satisfaction)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78</a:t>
            </a:fld>
            <a:endParaRPr lang="th-TH"/>
          </a:p>
        </p:txBody>
      </p:sp>
    </p:spTree>
    <p:extLst>
      <p:ext uri="{BB962C8B-B14F-4D97-AF65-F5344CB8AC3E}">
        <p14:creationId xmlns:p14="http://schemas.microsoft.com/office/powerpoint/2010/main" val="521970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a:bodyPr>
          <a:lstStyle/>
          <a:p>
            <a:r>
              <a:rPr lang="en-US" dirty="0"/>
              <a:t>System Development Life Cycle : </a:t>
            </a:r>
            <a:r>
              <a:rPr lang="en-US" dirty="0" err="1"/>
              <a:t>SDLC</a:t>
            </a:r>
            <a:r>
              <a:rPr lang="en-US" dirty="0"/>
              <a:t> [2]</a:t>
            </a:r>
            <a:r>
              <a:rPr lang="en-US" dirty="0" err="1"/>
              <a:t>p.308</a:t>
            </a:r>
            <a:endParaRPr lang="en-US" dirty="0"/>
          </a:p>
          <a:p>
            <a:pPr marL="400050" lvl="1" indent="0">
              <a:buNone/>
            </a:pPr>
            <a:r>
              <a:rPr lang="en-US" sz="3600" b="1" dirty="0"/>
              <a:t>1. System Identification and Selection</a:t>
            </a:r>
          </a:p>
          <a:p>
            <a:pPr marL="400050" lvl="1" indent="0">
              <a:buNone/>
            </a:pPr>
            <a:r>
              <a:rPr lang="en-US" sz="3600" b="1" dirty="0"/>
              <a:t>2. System Initiation and Planning</a:t>
            </a:r>
          </a:p>
          <a:p>
            <a:pPr marL="400050" lvl="1" indent="0">
              <a:buNone/>
            </a:pPr>
            <a:r>
              <a:rPr lang="en-US" sz="3600" b="1" dirty="0"/>
              <a:t>3. System Analysis</a:t>
            </a:r>
          </a:p>
          <a:p>
            <a:pPr marL="400050" lvl="1" indent="0">
              <a:buNone/>
            </a:pPr>
            <a:r>
              <a:rPr lang="en-US" sz="3600" b="1" dirty="0"/>
              <a:t>4. System Design</a:t>
            </a:r>
          </a:p>
          <a:p>
            <a:pPr marL="400050" lvl="1" indent="0">
              <a:buNone/>
            </a:pPr>
            <a:r>
              <a:rPr lang="en-US" sz="3600" b="1" dirty="0"/>
              <a:t>5. System Implementation</a:t>
            </a:r>
          </a:p>
          <a:p>
            <a:pPr marL="400050" lvl="1" indent="0">
              <a:buNone/>
            </a:pPr>
            <a:r>
              <a:rPr lang="en-US" sz="3600" b="1" dirty="0"/>
              <a:t>6. System Maintenance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79</a:t>
            </a:fld>
            <a:endParaRPr lang="th-TH"/>
          </a:p>
        </p:txBody>
      </p:sp>
    </p:spTree>
    <p:extLst>
      <p:ext uri="{BB962C8B-B14F-4D97-AF65-F5344CB8AC3E}">
        <p14:creationId xmlns:p14="http://schemas.microsoft.com/office/powerpoint/2010/main" val="10319324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112568"/>
          </a:xfrm>
        </p:spPr>
        <p:txBody>
          <a:bodyPr/>
          <a:lstStyle/>
          <a:p>
            <a:r>
              <a:rPr lang="en-US" dirty="0"/>
              <a:t>Information System Development Method [2]</a:t>
            </a:r>
            <a:r>
              <a:rPr lang="en-US" dirty="0" err="1"/>
              <a:t>p.321</a:t>
            </a:r>
            <a:endParaRPr lang="en-US" dirty="0"/>
          </a:p>
          <a:p>
            <a:pPr marL="400050" lvl="1" indent="0">
              <a:buNone/>
            </a:pPr>
            <a:r>
              <a:rPr lang="en-US" sz="4000" b="1" dirty="0"/>
              <a:t>1. Traditional </a:t>
            </a:r>
            <a:r>
              <a:rPr lang="en-US" sz="4000" b="1" dirty="0" err="1"/>
              <a:t>SDLC</a:t>
            </a:r>
            <a:r>
              <a:rPr lang="en-US" sz="4000" b="1" dirty="0"/>
              <a:t> Methodology</a:t>
            </a:r>
          </a:p>
          <a:p>
            <a:pPr marL="400050" lvl="1" indent="0">
              <a:buNone/>
            </a:pPr>
            <a:r>
              <a:rPr lang="en-US" sz="4000" b="1" dirty="0"/>
              <a:t>2. Prototyping</a:t>
            </a:r>
          </a:p>
          <a:p>
            <a:pPr marL="400050" lvl="1" indent="0">
              <a:buNone/>
            </a:pPr>
            <a:r>
              <a:rPr lang="en-US" sz="4000" b="1" dirty="0"/>
              <a:t>3. End-user Development</a:t>
            </a:r>
          </a:p>
          <a:p>
            <a:pPr marL="400050" lvl="1" indent="0">
              <a:buNone/>
            </a:pPr>
            <a:r>
              <a:rPr lang="en-US" sz="4000" b="1" dirty="0"/>
              <a:t>4. Outsourcing</a:t>
            </a:r>
          </a:p>
          <a:p>
            <a:pPr marL="400050" lvl="1" indent="0">
              <a:buNone/>
            </a:pPr>
            <a:r>
              <a:rPr lang="en-US" sz="4000" b="1" dirty="0"/>
              <a:t>5. Application Software Package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80</a:t>
            </a:fld>
            <a:endParaRPr lang="th-TH"/>
          </a:p>
        </p:txBody>
      </p:sp>
    </p:spTree>
    <p:extLst>
      <p:ext uri="{BB962C8B-B14F-4D97-AF65-F5344CB8AC3E}">
        <p14:creationId xmlns:p14="http://schemas.microsoft.com/office/powerpoint/2010/main" val="2124835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a:bodyPr>
          <a:lstStyle/>
          <a:p>
            <a:r>
              <a:rPr lang="en-US" dirty="0"/>
              <a:t>Objective of MIS #</a:t>
            </a:r>
          </a:p>
          <a:p>
            <a:pPr marL="0" indent="0">
              <a:buNone/>
            </a:pPr>
            <a:r>
              <a:rPr lang="en-US" sz="3600" b="1" dirty="0"/>
              <a:t>1. </a:t>
            </a:r>
            <a:r>
              <a:rPr lang="th-TH" sz="3600" b="1" dirty="0"/>
              <a:t>เพิ่มประสิทธิผล (</a:t>
            </a:r>
            <a:r>
              <a:rPr lang="en-US" sz="3600" b="1" dirty="0"/>
              <a:t>Effectiveness : Doing the right thing)</a:t>
            </a:r>
          </a:p>
          <a:p>
            <a:pPr marL="0" indent="0">
              <a:buNone/>
            </a:pPr>
            <a:r>
              <a:rPr lang="en-US" sz="3600" b="1" dirty="0"/>
              <a:t>2. </a:t>
            </a:r>
            <a:r>
              <a:rPr lang="th-TH" sz="3600" b="1" dirty="0"/>
              <a:t>เพิ่มประสิทธิภาพ (</a:t>
            </a:r>
            <a:r>
              <a:rPr lang="en-US" sz="3600" b="1" dirty="0"/>
              <a:t>Efficiency : Doing the thing right)</a:t>
            </a:r>
          </a:p>
          <a:p>
            <a:pPr marL="0" indent="0">
              <a:buNone/>
            </a:pPr>
            <a:r>
              <a:rPr lang="en-US" sz="3600" b="1" dirty="0"/>
              <a:t>3. </a:t>
            </a:r>
            <a:r>
              <a:rPr lang="th-TH" sz="3600" b="1" dirty="0"/>
              <a:t>เพิ่มคุณภาพในการบริการลูกค้า (</a:t>
            </a:r>
            <a:r>
              <a:rPr lang="en-US" sz="3600" b="1" dirty="0"/>
              <a:t>Increase Quality)</a:t>
            </a:r>
          </a:p>
          <a:p>
            <a:pPr marL="0" indent="0">
              <a:buNone/>
            </a:pPr>
            <a:r>
              <a:rPr lang="en-US" sz="3600" b="1" dirty="0"/>
              <a:t>4. </a:t>
            </a:r>
            <a:r>
              <a:rPr lang="th-TH" sz="3600" b="1" dirty="0"/>
              <a:t>ครองใจลูกค้า และปกป้องจากคู่แข่ง (</a:t>
            </a:r>
            <a:r>
              <a:rPr lang="en-US" sz="3600" b="1" dirty="0"/>
              <a:t>Customer Satisfaction)</a:t>
            </a:r>
          </a:p>
          <a:p>
            <a:pPr marL="0" indent="0">
              <a:buNone/>
            </a:pPr>
            <a:r>
              <a:rPr lang="en-US" sz="3600" b="1" dirty="0"/>
              <a:t>5. </a:t>
            </a:r>
            <a:r>
              <a:rPr lang="th-TH" sz="3600" b="1" dirty="0"/>
              <a:t>ขยายช่องทางผลิตภัณฑ์ (</a:t>
            </a:r>
            <a:r>
              <a:rPr lang="en-US" sz="3600" b="1" dirty="0"/>
              <a:t>Product Channel)</a:t>
            </a:r>
          </a:p>
          <a:p>
            <a:pPr marL="0" indent="0">
              <a:buNone/>
            </a:pPr>
            <a:r>
              <a:rPr lang="en-US" sz="3600" b="1" dirty="0"/>
              <a:t>6. </a:t>
            </a:r>
            <a:r>
              <a:rPr lang="th-TH" sz="3600" b="1" dirty="0"/>
              <a:t>ขยายโอกาสทางธุรกิจ (</a:t>
            </a:r>
            <a:r>
              <a:rPr lang="en-US" sz="3600" b="1" dirty="0"/>
              <a:t>Business Opportunity)</a:t>
            </a:r>
          </a:p>
          <a:p>
            <a:pPr marL="0" indent="0">
              <a:buNone/>
            </a:pPr>
            <a:r>
              <a:rPr lang="en-US" sz="3600" b="1" dirty="0"/>
              <a:t>7. </a:t>
            </a:r>
            <a:r>
              <a:rPr lang="th-TH" sz="3600" b="1" dirty="0"/>
              <a:t>สร้างทางเลือกในการแข่งขัน (</a:t>
            </a:r>
            <a:r>
              <a:rPr lang="en-US" sz="3600" b="1" dirty="0"/>
              <a:t>Alternative Competition)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81</a:t>
            </a:fld>
            <a:endParaRPr lang="th-TH"/>
          </a:p>
        </p:txBody>
      </p:sp>
    </p:spTree>
    <p:extLst>
      <p:ext uri="{BB962C8B-B14F-4D97-AF65-F5344CB8AC3E}">
        <p14:creationId xmlns:p14="http://schemas.microsoft.com/office/powerpoint/2010/main" val="8989622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lnSpcReduction="10000"/>
          </a:bodyPr>
          <a:lstStyle/>
          <a:p>
            <a:r>
              <a:rPr lang="th-TH" dirty="0"/>
              <a:t>กระบวนการจัดการความรู้ (</a:t>
            </a:r>
            <a:r>
              <a:rPr lang="en-US" dirty="0"/>
              <a:t>KM Process) </a:t>
            </a:r>
            <a:r>
              <a:rPr lang="th-TH" dirty="0"/>
              <a:t>ตามแนว ศ.นพ.วิจารณ์ พานิช</a:t>
            </a:r>
          </a:p>
          <a:p>
            <a:pPr marL="0" indent="0">
              <a:buNone/>
            </a:pPr>
            <a:r>
              <a:rPr lang="th-TH" sz="3500" b="1" dirty="0"/>
              <a:t>1. การกำหนดความรู้หลักที่จำเป็นต่องานหรือกิจกรรมขององค์กร (</a:t>
            </a:r>
            <a:r>
              <a:rPr lang="en-US" sz="3500" b="1" dirty="0"/>
              <a:t>Objectives)</a:t>
            </a:r>
          </a:p>
          <a:p>
            <a:pPr marL="0" indent="0">
              <a:buNone/>
            </a:pPr>
            <a:r>
              <a:rPr lang="en-US" sz="3500" b="1" dirty="0"/>
              <a:t>2. </a:t>
            </a:r>
            <a:r>
              <a:rPr lang="th-TH" sz="3500" b="1" dirty="0"/>
              <a:t>การเสาะหาความรู้ที่ต้องการ (</a:t>
            </a:r>
            <a:r>
              <a:rPr lang="en-US" sz="3500" b="1" dirty="0"/>
              <a:t>Search)</a:t>
            </a:r>
          </a:p>
          <a:p>
            <a:pPr marL="0" indent="0">
              <a:buNone/>
            </a:pPr>
            <a:r>
              <a:rPr lang="en-US" sz="3500" b="1" dirty="0"/>
              <a:t>3. </a:t>
            </a:r>
            <a:r>
              <a:rPr lang="th-TH" sz="3500" b="1" dirty="0"/>
              <a:t>การปรับปรุง ดัดแปลง หรือสร้างความรู้บางส่วน ให้เหมาะต่อการใช้งาน (</a:t>
            </a:r>
            <a:r>
              <a:rPr lang="en-US" sz="3500" b="1" dirty="0"/>
              <a:t>Adaptive)</a:t>
            </a:r>
          </a:p>
          <a:p>
            <a:pPr marL="0" indent="0">
              <a:buNone/>
            </a:pPr>
            <a:r>
              <a:rPr lang="en-US" sz="3500" b="1" dirty="0"/>
              <a:t>4. </a:t>
            </a:r>
            <a:r>
              <a:rPr lang="th-TH" sz="3500" b="1" dirty="0"/>
              <a:t>การประยุกต์ใช้ความรู้ในกิจการงานของตน (</a:t>
            </a:r>
            <a:r>
              <a:rPr lang="en-US" sz="3500" b="1" dirty="0"/>
              <a:t>Application)</a:t>
            </a:r>
          </a:p>
          <a:p>
            <a:pPr marL="0" indent="0">
              <a:buNone/>
            </a:pPr>
            <a:r>
              <a:rPr lang="en-US" sz="3500" b="1" dirty="0"/>
              <a:t>5. </a:t>
            </a:r>
            <a:r>
              <a:rPr lang="th-TH" sz="3500" b="1" dirty="0"/>
              <a:t>การนำประสบการณ์จากการใช้ความรู้มาแลกเปลี่ยนเรียนรู้มาบันทึกไว้ (</a:t>
            </a:r>
            <a:r>
              <a:rPr lang="en-US" sz="3500" b="1" dirty="0"/>
              <a:t>Exchange)</a:t>
            </a:r>
          </a:p>
          <a:p>
            <a:pPr marL="0" indent="0">
              <a:buNone/>
            </a:pPr>
            <a:r>
              <a:rPr lang="en-US" sz="3500" b="1" dirty="0"/>
              <a:t>6. </a:t>
            </a:r>
            <a:r>
              <a:rPr lang="th-TH" sz="3500" b="1" dirty="0"/>
              <a:t>การจดบันทึก ขุมความรู้ แก่นความรู้ สำหรับไว้ใช้งาน (</a:t>
            </a:r>
            <a:r>
              <a:rPr lang="en-US" sz="3500" b="1" dirty="0"/>
              <a:t>Store) </a:t>
            </a:r>
            <a:endParaRPr lang="th-TH" sz="35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82</a:t>
            </a:fld>
            <a:endParaRPr lang="th-TH"/>
          </a:p>
        </p:txBody>
      </p:sp>
    </p:spTree>
    <p:extLst>
      <p:ext uri="{BB962C8B-B14F-4D97-AF65-F5344CB8AC3E}">
        <p14:creationId xmlns:p14="http://schemas.microsoft.com/office/powerpoint/2010/main" val="18844169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fontScale="92500" lnSpcReduction="20000"/>
          </a:bodyPr>
          <a:lstStyle/>
          <a:p>
            <a:r>
              <a:rPr lang="th-TH" dirty="0"/>
              <a:t>กระบวนการตัดสินใจ (</a:t>
            </a:r>
            <a:r>
              <a:rPr lang="en-US" dirty="0"/>
              <a:t>Decision Process) [11]</a:t>
            </a:r>
            <a:r>
              <a:rPr lang="en-US" dirty="0" err="1"/>
              <a:t>p.130</a:t>
            </a:r>
            <a:endParaRPr lang="en-US" dirty="0"/>
          </a:p>
          <a:p>
            <a:pPr marL="400050" lvl="1" indent="0">
              <a:buNone/>
            </a:pPr>
            <a:r>
              <a:rPr lang="en-US" sz="3800" b="1" dirty="0"/>
              <a:t>1. </a:t>
            </a:r>
            <a:r>
              <a:rPr lang="th-TH" sz="3800" b="1" dirty="0"/>
              <a:t>การรับรู้ถึงโอกาสหรือปัญหา</a:t>
            </a:r>
          </a:p>
          <a:p>
            <a:pPr marL="400050" lvl="1" indent="0">
              <a:buNone/>
            </a:pPr>
            <a:r>
              <a:rPr lang="th-TH" sz="3800" b="1" dirty="0"/>
              <a:t>2. การตั้งเป้าหมายในการตัดสินใจ</a:t>
            </a:r>
          </a:p>
          <a:p>
            <a:pPr marL="400050" lvl="1" indent="0">
              <a:buNone/>
            </a:pPr>
            <a:r>
              <a:rPr lang="th-TH" sz="3800" b="1" dirty="0"/>
              <a:t>3. การสำรวจขอบเขตและข้อจำกัดในการตัดสินใจ</a:t>
            </a:r>
          </a:p>
          <a:p>
            <a:pPr marL="400050" lvl="1" indent="0">
              <a:buNone/>
            </a:pPr>
            <a:r>
              <a:rPr lang="th-TH" sz="3800" b="1" dirty="0"/>
              <a:t>4. การกำหนดทางเลือกในการตัดสินใจ</a:t>
            </a:r>
          </a:p>
          <a:p>
            <a:pPr marL="400050" lvl="1" indent="0">
              <a:buNone/>
            </a:pPr>
            <a:r>
              <a:rPr lang="th-TH" sz="3800" b="1" dirty="0"/>
              <a:t>5. การวิเคราะห์ทางเลือกต่าง ๆ</a:t>
            </a:r>
          </a:p>
          <a:p>
            <a:pPr marL="400050" lvl="1" indent="0">
              <a:buNone/>
            </a:pPr>
            <a:r>
              <a:rPr lang="th-TH" sz="3800" b="1" dirty="0"/>
              <a:t>6. การเลือกทางเลือกที่เหมาะสม</a:t>
            </a:r>
          </a:p>
          <a:p>
            <a:pPr marL="400050" lvl="1" indent="0">
              <a:buNone/>
            </a:pPr>
            <a:r>
              <a:rPr lang="th-TH" sz="3800" b="1" dirty="0"/>
              <a:t>7. การนำทางเลือกไปปฏิบัติ</a:t>
            </a:r>
          </a:p>
          <a:p>
            <a:pPr marL="400050" lvl="1" indent="0">
              <a:buNone/>
            </a:pPr>
            <a:r>
              <a:rPr lang="th-TH" sz="3800" b="1" dirty="0"/>
              <a:t>8. การติดตามผลการปฏิบัติ</a:t>
            </a:r>
          </a:p>
          <a:p>
            <a:pPr marL="400050" lvl="1" indent="0">
              <a:buNone/>
            </a:pPr>
            <a:r>
              <a:rPr lang="th-TH" dirty="0"/>
              <a:t>เช่น การเลือกซื้อรถ การเลือกซื้อบ้าน การเลือกหัวข้อทำวิจัย การเลือกหัวข้อทำภาพยนตร์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83</a:t>
            </a:fld>
            <a:endParaRPr lang="th-TH"/>
          </a:p>
        </p:txBody>
      </p:sp>
    </p:spTree>
    <p:extLst>
      <p:ext uri="{BB962C8B-B14F-4D97-AF65-F5344CB8AC3E}">
        <p14:creationId xmlns:p14="http://schemas.microsoft.com/office/powerpoint/2010/main" val="31946670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ทูน่าโมเดล หรือโมเดลปลาทู (</a:t>
            </a:r>
            <a:r>
              <a:rPr lang="en-US" dirty="0"/>
              <a:t>Tuna Model) #</a:t>
            </a:r>
          </a:p>
          <a:p>
            <a:pPr marL="400050" lvl="1" indent="0">
              <a:buNone/>
            </a:pPr>
            <a:r>
              <a:rPr lang="th-TH" sz="3200" b="1" dirty="0"/>
              <a:t>เปรียบการจัดการความรู้ เหมือนกับปลาทูหนึ่งตัวที่มี 3 ส่วนสัมพันธ์กัน</a:t>
            </a:r>
          </a:p>
          <a:p>
            <a:pPr marL="400050" lvl="1" indent="0">
              <a:buNone/>
            </a:pPr>
            <a:r>
              <a:rPr lang="th-TH" sz="3200" b="1" dirty="0"/>
              <a:t>ส่วน “หัวปลา” (</a:t>
            </a:r>
            <a:r>
              <a:rPr lang="en-US" sz="3200" b="1" dirty="0"/>
              <a:t>Knowledge Vision- KV)</a:t>
            </a:r>
          </a:p>
          <a:p>
            <a:pPr marL="400050" lvl="1" indent="0">
              <a:buNone/>
            </a:pPr>
            <a:r>
              <a:rPr lang="th-TH" sz="3200" b="1" dirty="0"/>
              <a:t>ส่วน “ตัวปลา” (</a:t>
            </a:r>
            <a:r>
              <a:rPr lang="en-US" sz="3200" b="1" dirty="0"/>
              <a:t>Knowledge Sharing-KS)</a:t>
            </a:r>
          </a:p>
          <a:p>
            <a:pPr marL="400050" lvl="1" indent="0">
              <a:buNone/>
            </a:pPr>
            <a:r>
              <a:rPr lang="th-TH" sz="3200" b="1" dirty="0"/>
              <a:t>ส่วน “หางปลา” (</a:t>
            </a:r>
            <a:r>
              <a:rPr lang="en-US" sz="3200" b="1" dirty="0"/>
              <a:t>Knowledge Assets-KA)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84</a:t>
            </a:fld>
            <a:endParaRPr lang="th-TH"/>
          </a:p>
        </p:txBody>
      </p:sp>
    </p:spTree>
    <p:extLst>
      <p:ext uri="{BB962C8B-B14F-4D97-AF65-F5344CB8AC3E}">
        <p14:creationId xmlns:p14="http://schemas.microsoft.com/office/powerpoint/2010/main" val="14743903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ประเภทของรายงาน (</a:t>
            </a:r>
            <a:r>
              <a:rPr lang="en-US" dirty="0"/>
              <a:t>Types of Report) [11]</a:t>
            </a:r>
            <a:r>
              <a:rPr lang="en-US" dirty="0" err="1"/>
              <a:t>p.70</a:t>
            </a:r>
            <a:endParaRPr lang="en-US" dirty="0"/>
          </a:p>
          <a:p>
            <a:pPr marL="400050" lvl="1" indent="0">
              <a:buNone/>
            </a:pPr>
            <a:r>
              <a:rPr lang="en-US" sz="4000" b="1" dirty="0"/>
              <a:t>1. </a:t>
            </a:r>
            <a:r>
              <a:rPr lang="th-TH" sz="4000" b="1" dirty="0"/>
              <a:t>รายงานที่ออกตามตาราง (</a:t>
            </a:r>
            <a:r>
              <a:rPr lang="en-US" sz="4000" b="1" dirty="0"/>
              <a:t>Schedule Report)</a:t>
            </a:r>
          </a:p>
          <a:p>
            <a:pPr marL="400050" lvl="1" indent="0">
              <a:buNone/>
            </a:pPr>
            <a:r>
              <a:rPr lang="en-US" sz="4000" b="1" dirty="0"/>
              <a:t>2. </a:t>
            </a:r>
            <a:r>
              <a:rPr lang="th-TH" sz="4000" b="1" dirty="0"/>
              <a:t>รายงานที่ออกในกรณีพิเศษ (</a:t>
            </a:r>
            <a:r>
              <a:rPr lang="en-US" sz="4000" b="1" dirty="0"/>
              <a:t>Exception Report)</a:t>
            </a:r>
          </a:p>
          <a:p>
            <a:pPr marL="400050" lvl="1" indent="0">
              <a:buNone/>
            </a:pPr>
            <a:r>
              <a:rPr lang="en-US" sz="4000" b="1" dirty="0"/>
              <a:t>3. </a:t>
            </a:r>
            <a:r>
              <a:rPr lang="th-TH" sz="4000" b="1" dirty="0"/>
              <a:t>รายงานที่ออกตามความต้องการ (</a:t>
            </a:r>
            <a:r>
              <a:rPr lang="en-US" sz="4000" b="1" dirty="0"/>
              <a:t>Demand Report)</a:t>
            </a:r>
          </a:p>
          <a:p>
            <a:pPr marL="400050" lvl="1" indent="0">
              <a:buNone/>
            </a:pPr>
            <a:r>
              <a:rPr lang="en-US" sz="4000" b="1" dirty="0"/>
              <a:t>4. </a:t>
            </a:r>
            <a:r>
              <a:rPr lang="th-TH" sz="4000" b="1" dirty="0"/>
              <a:t>รายงานที่ออกเพื่อพยากรณ์ (</a:t>
            </a:r>
            <a:r>
              <a:rPr lang="en-US" sz="4000" b="1" dirty="0"/>
              <a:t>Predictive Report)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85</a:t>
            </a:fld>
            <a:endParaRPr lang="th-TH"/>
          </a:p>
        </p:txBody>
      </p:sp>
    </p:spTree>
    <p:extLst>
      <p:ext uri="{BB962C8B-B14F-4D97-AF65-F5344CB8AC3E}">
        <p14:creationId xmlns:p14="http://schemas.microsoft.com/office/powerpoint/2010/main" val="11502894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7. Data Retrieval</a:t>
            </a:r>
            <a:endParaRPr lang="th-TH" dirty="0"/>
          </a:p>
        </p:txBody>
      </p:sp>
      <p:sp>
        <p:nvSpPr>
          <p:cNvPr id="7" name="ชื่อเรื่องรอง 6"/>
          <p:cNvSpPr>
            <a:spLocks noGrp="1"/>
          </p:cNvSpPr>
          <p:nvPr>
            <p:ph type="subTitle" idx="1"/>
          </p:nvPr>
        </p:nvSpPr>
        <p:spPr/>
        <p:txBody>
          <a:bodyPr/>
          <a:lstStyle/>
          <a:p>
            <a:r>
              <a:rPr lang="en-US" dirty="0"/>
              <a:t>http://www.thaiall.com/google</a:t>
            </a:r>
          </a:p>
          <a:p>
            <a:r>
              <a:rPr lang="en-US" dirty="0"/>
              <a:t>http://www.thaiall.com/search.htm</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86</a:t>
            </a:fld>
            <a:endParaRPr lang="th-TH"/>
          </a:p>
        </p:txBody>
      </p:sp>
    </p:spTree>
    <p:extLst>
      <p:ext uri="{BB962C8B-B14F-4D97-AF65-F5344CB8AC3E}">
        <p14:creationId xmlns:p14="http://schemas.microsoft.com/office/powerpoint/2010/main" val="12175953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Data Retrieval</a:t>
            </a:r>
            <a:endParaRPr lang="th-TH" dirty="0"/>
          </a:p>
        </p:txBody>
      </p:sp>
      <p:sp>
        <p:nvSpPr>
          <p:cNvPr id="3" name="ตัวแทนเนื้อหา 2"/>
          <p:cNvSpPr>
            <a:spLocks noGrp="1"/>
          </p:cNvSpPr>
          <p:nvPr>
            <p:ph idx="1"/>
          </p:nvPr>
        </p:nvSpPr>
        <p:spPr/>
        <p:txBody>
          <a:bodyPr/>
          <a:lstStyle/>
          <a:p>
            <a:r>
              <a:rPr lang="en-US" dirty="0"/>
              <a:t>Data retrieval means obtaining data from a database management system.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87</a:t>
            </a:fld>
            <a:endParaRPr lang="th-TH"/>
          </a:p>
        </p:txBody>
      </p:sp>
    </p:spTree>
    <p:extLst>
      <p:ext uri="{BB962C8B-B14F-4D97-AF65-F5344CB8AC3E}">
        <p14:creationId xmlns:p14="http://schemas.microsoft.com/office/powerpoint/2010/main" val="37802136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616624"/>
          </a:xfrm>
        </p:spPr>
        <p:txBody>
          <a:bodyPr>
            <a:normAutofit fontScale="77500" lnSpcReduction="20000"/>
          </a:bodyPr>
          <a:lstStyle/>
          <a:p>
            <a:r>
              <a:rPr lang="en-US" dirty="0"/>
              <a:t>Google Search Engine #</a:t>
            </a:r>
          </a:p>
          <a:p>
            <a:pPr marL="0" indent="0">
              <a:buNone/>
            </a:pPr>
            <a:r>
              <a:rPr lang="en-US" b="1" dirty="0"/>
              <a:t>+ http://</a:t>
            </a:r>
            <a:r>
              <a:rPr lang="en-US" b="1" dirty="0" err="1"/>
              <a:t>www.google.com</a:t>
            </a:r>
            <a:r>
              <a:rPr lang="en-US" b="1" dirty="0"/>
              <a:t>/history </a:t>
            </a:r>
            <a:r>
              <a:rPr lang="th-TH" b="1" dirty="0"/>
              <a:t>ผลการค้นหาที่ผ่านมา ตามบัญชีของเรา</a:t>
            </a:r>
          </a:p>
          <a:p>
            <a:pPr marL="0" indent="0">
              <a:buNone/>
            </a:pPr>
            <a:r>
              <a:rPr lang="th-TH" b="1" dirty="0"/>
              <a:t>+ ค้นเฉพาะในเว็บไซต์หนึ่ง เช่น </a:t>
            </a:r>
            <a:r>
              <a:rPr lang="th-TH" b="1" dirty="0" err="1"/>
              <a:t>อั้ม</a:t>
            </a:r>
            <a:r>
              <a:rPr lang="th-TH" b="1" dirty="0"/>
              <a:t> </a:t>
            </a:r>
            <a:r>
              <a:rPr lang="en-US" b="1" dirty="0" err="1"/>
              <a:t>site:sanook.com</a:t>
            </a:r>
            <a:r>
              <a:rPr lang="en-US" b="1" dirty="0"/>
              <a:t> </a:t>
            </a:r>
            <a:r>
              <a:rPr lang="th-TH" b="1" dirty="0"/>
              <a:t>พบห้าแสนกว่ารายการ</a:t>
            </a:r>
          </a:p>
          <a:p>
            <a:pPr marL="0" indent="0">
              <a:buNone/>
            </a:pPr>
            <a:r>
              <a:rPr lang="th-TH" b="1" dirty="0"/>
              <a:t>+ ค้นตามประเภทไฟล์ เช่น </a:t>
            </a:r>
            <a:r>
              <a:rPr lang="en-US" b="1" dirty="0"/>
              <a:t>information technology </a:t>
            </a:r>
            <a:r>
              <a:rPr lang="en-US" b="1" dirty="0" err="1"/>
              <a:t>filetype:pptx</a:t>
            </a:r>
            <a:r>
              <a:rPr lang="en-US" b="1" dirty="0"/>
              <a:t> </a:t>
            </a:r>
            <a:r>
              <a:rPr lang="th-TH" b="1" dirty="0"/>
              <a:t>พบสี่หมื่นกว่าไฟล์</a:t>
            </a:r>
          </a:p>
          <a:p>
            <a:pPr marL="0" indent="0">
              <a:buNone/>
            </a:pPr>
            <a:r>
              <a:rPr lang="th-TH" b="1" dirty="0"/>
              <a:t>+ ค้นหาเนื้อหาที่เกี่ยวข้อง เช่น </a:t>
            </a:r>
            <a:r>
              <a:rPr lang="en-US" b="1" dirty="0" err="1"/>
              <a:t>related:thaiall.com</a:t>
            </a:r>
            <a:r>
              <a:rPr lang="en-US" b="1" dirty="0"/>
              <a:t>/article/</a:t>
            </a:r>
            <a:r>
              <a:rPr lang="en-US" b="1" dirty="0" err="1"/>
              <a:t>law.htm</a:t>
            </a:r>
            <a:r>
              <a:rPr lang="en-US" b="1" dirty="0"/>
              <a:t> </a:t>
            </a:r>
            <a:r>
              <a:rPr lang="th-TH" b="1" dirty="0"/>
              <a:t>พบสี่สิบแปดรายการ</a:t>
            </a:r>
          </a:p>
          <a:p>
            <a:pPr marL="0" indent="0">
              <a:buNone/>
            </a:pPr>
            <a:r>
              <a:rPr lang="th-TH" b="1" dirty="0"/>
              <a:t>+ ค้นหาภาพ หรือด้วยภาพ ที่ </a:t>
            </a:r>
            <a:r>
              <a:rPr lang="en-US" b="1" dirty="0"/>
              <a:t>https://</a:t>
            </a:r>
            <a:r>
              <a:rPr lang="en-US" b="1" dirty="0" err="1"/>
              <a:t>images.google.com</a:t>
            </a:r>
            <a:r>
              <a:rPr lang="en-US" b="1" dirty="0"/>
              <a:t>/</a:t>
            </a:r>
          </a:p>
          <a:p>
            <a:pPr marL="0" indent="0">
              <a:buNone/>
            </a:pPr>
            <a:r>
              <a:rPr lang="en-US" b="1" dirty="0"/>
              <a:t>+ </a:t>
            </a:r>
            <a:r>
              <a:rPr lang="th-TH" b="1" dirty="0"/>
              <a:t>ค้นหาแผนที่ ที่ </a:t>
            </a:r>
            <a:r>
              <a:rPr lang="en-US" b="1" dirty="0"/>
              <a:t>http://</a:t>
            </a:r>
            <a:r>
              <a:rPr lang="en-US" b="1" dirty="0" err="1"/>
              <a:t>www.google.co.th</a:t>
            </a:r>
            <a:r>
              <a:rPr lang="en-US" b="1" dirty="0"/>
              <a:t>/maps/</a:t>
            </a:r>
          </a:p>
          <a:p>
            <a:pPr marL="0" indent="0">
              <a:buNone/>
            </a:pPr>
            <a:r>
              <a:rPr lang="en-US" b="1" dirty="0"/>
              <a:t>+ </a:t>
            </a:r>
            <a:r>
              <a:rPr lang="th-TH" b="1" dirty="0"/>
              <a:t>ค้นหาวิดีโอ ที่ </a:t>
            </a:r>
            <a:r>
              <a:rPr lang="en-US" b="1" dirty="0"/>
              <a:t>https://</a:t>
            </a:r>
            <a:r>
              <a:rPr lang="en-US" b="1" dirty="0" err="1"/>
              <a:t>www.google.co.th</a:t>
            </a:r>
            <a:r>
              <a:rPr lang="en-US" b="1" dirty="0"/>
              <a:t>/?</a:t>
            </a:r>
            <a:r>
              <a:rPr lang="en-US" b="1" dirty="0" err="1"/>
              <a:t>tbm</a:t>
            </a:r>
            <a:r>
              <a:rPr lang="en-US" b="1" dirty="0"/>
              <a:t>=vid </a:t>
            </a:r>
            <a:r>
              <a:rPr lang="th-TH" b="1" dirty="0"/>
              <a:t>เช่น กสิกร</a:t>
            </a:r>
          </a:p>
          <a:p>
            <a:pPr marL="0" indent="0">
              <a:buNone/>
            </a:pPr>
            <a:r>
              <a:rPr lang="th-TH" b="1" dirty="0"/>
              <a:t>+ ค้นหาข่าว ที่ </a:t>
            </a:r>
            <a:r>
              <a:rPr lang="en-US" b="1" dirty="0"/>
              <a:t>https://</a:t>
            </a:r>
            <a:r>
              <a:rPr lang="en-US" b="1" dirty="0" err="1"/>
              <a:t>www.google.co.th</a:t>
            </a:r>
            <a:r>
              <a:rPr lang="en-US" b="1" dirty="0"/>
              <a:t>/?</a:t>
            </a:r>
            <a:r>
              <a:rPr lang="en-US" b="1" dirty="0" err="1"/>
              <a:t>tbm</a:t>
            </a:r>
            <a:r>
              <a:rPr lang="en-US" b="1" dirty="0"/>
              <a:t>=</a:t>
            </a:r>
            <a:r>
              <a:rPr lang="en-US" b="1" dirty="0" err="1"/>
              <a:t>nws</a:t>
            </a:r>
            <a:r>
              <a:rPr lang="en-US" b="1" dirty="0"/>
              <a:t> </a:t>
            </a:r>
            <a:r>
              <a:rPr lang="th-TH" b="1" dirty="0"/>
              <a:t>เช่น นายก</a:t>
            </a:r>
          </a:p>
          <a:p>
            <a:pPr marL="0" indent="0">
              <a:buNone/>
            </a:pPr>
            <a:r>
              <a:rPr lang="th-TH" b="1" dirty="0"/>
              <a:t>+ ค้นหาหนังสือ ที่ </a:t>
            </a:r>
            <a:r>
              <a:rPr lang="en-US" b="1" dirty="0"/>
              <a:t>https://</a:t>
            </a:r>
            <a:r>
              <a:rPr lang="en-US" b="1" dirty="0" err="1"/>
              <a:t>www.google.co.th</a:t>
            </a:r>
            <a:r>
              <a:rPr lang="en-US" b="1" dirty="0"/>
              <a:t>/?</a:t>
            </a:r>
            <a:r>
              <a:rPr lang="en-US" b="1" dirty="0" err="1"/>
              <a:t>tbm</a:t>
            </a:r>
            <a:r>
              <a:rPr lang="en-US" b="1" dirty="0"/>
              <a:t>=</a:t>
            </a:r>
            <a:r>
              <a:rPr lang="en-US" b="1" dirty="0" err="1"/>
              <a:t>bks</a:t>
            </a:r>
            <a:r>
              <a:rPr lang="en-US" b="1" dirty="0"/>
              <a:t> </a:t>
            </a:r>
            <a:r>
              <a:rPr lang="th-TH" b="1" dirty="0"/>
              <a:t>เช่น สวดมนต์</a:t>
            </a:r>
          </a:p>
          <a:p>
            <a:pPr marL="0" indent="0">
              <a:buNone/>
            </a:pPr>
            <a:r>
              <a:rPr lang="th-TH" b="1" dirty="0"/>
              <a:t>+ ค้นด้วยวลี โดยใช้ </a:t>
            </a:r>
            <a:r>
              <a:rPr lang="en-US" b="1" dirty="0"/>
              <a:t>double quote </a:t>
            </a:r>
            <a:r>
              <a:rPr lang="th-TH" b="1" dirty="0"/>
              <a:t>เช่น "</a:t>
            </a:r>
            <a:r>
              <a:rPr lang="th-TH" b="1" dirty="0" err="1"/>
              <a:t>แฮนด์</a:t>
            </a:r>
            <a:r>
              <a:rPr lang="th-TH" b="1" dirty="0"/>
              <a:t>บิล แนะนำภาพยนตร์" พบ 5 รายการ</a:t>
            </a:r>
          </a:p>
          <a:p>
            <a:pPr marL="0" indent="0">
              <a:buNone/>
            </a:pPr>
            <a:r>
              <a:rPr lang="th-TH" b="1" dirty="0"/>
              <a:t>+ ช่วยตรวจตัวสะกด เช่น "</a:t>
            </a:r>
            <a:r>
              <a:rPr lang="th-TH" b="1" dirty="0" err="1"/>
              <a:t>แมวว</a:t>
            </a:r>
            <a:r>
              <a:rPr lang="th-TH" b="1" dirty="0"/>
              <a:t>" หรือ "น่าราก"</a:t>
            </a:r>
          </a:p>
          <a:p>
            <a:pPr marL="0" indent="0">
              <a:buNone/>
            </a:pPr>
            <a:r>
              <a:rPr lang="th-TH" b="1" dirty="0"/>
              <a:t>+ พิมพ์เล็ก หรือพิมพ์ใหญ่ก็ไม่ต่างกัน ไม่ต้องห่วง เช่น "</a:t>
            </a:r>
            <a:r>
              <a:rPr lang="en-US" b="1" dirty="0"/>
              <a:t>Thailand" </a:t>
            </a:r>
            <a:r>
              <a:rPr lang="th-TH" b="1" dirty="0"/>
              <a:t>พบ 761 ล้านทั้งคู่</a:t>
            </a:r>
          </a:p>
          <a:p>
            <a:pPr marL="0" indent="0">
              <a:buNone/>
            </a:pPr>
            <a:r>
              <a:rPr lang="th-TH" b="1" dirty="0"/>
              <a:t>+ เครื่องหมาย @#%^*()=+[]\ ไม่สำคัญ เช่น @บุรินทร์ , #(รุจจนพันธุ์) ก็เหมือน บุรินทร์ รุจจนพันธุ์</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88</a:t>
            </a:fld>
            <a:endParaRPr lang="th-TH"/>
          </a:p>
        </p:txBody>
      </p:sp>
    </p:spTree>
    <p:extLst>
      <p:ext uri="{BB962C8B-B14F-4D97-AF65-F5344CB8AC3E}">
        <p14:creationId xmlns:p14="http://schemas.microsoft.com/office/powerpoint/2010/main" val="4622246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en-US" dirty="0"/>
              <a:t>Image search by image</a:t>
            </a:r>
          </a:p>
          <a:p>
            <a:pPr marL="400050" lvl="1" indent="0">
              <a:buNone/>
            </a:pPr>
            <a:r>
              <a:rPr lang="en-US" sz="3600" b="1" dirty="0"/>
              <a:t>+ </a:t>
            </a:r>
            <a:r>
              <a:rPr lang="en-US" sz="3600" b="1" dirty="0" err="1"/>
              <a:t>Google.com</a:t>
            </a:r>
            <a:r>
              <a:rPr lang="en-US" sz="3600" b="1" dirty="0"/>
              <a:t> </a:t>
            </a:r>
            <a:r>
              <a:rPr lang="th-TH" sz="3600" b="1" dirty="0"/>
              <a:t>มีบริการ </a:t>
            </a:r>
            <a:r>
              <a:rPr lang="en-US" sz="3600" b="1" dirty="0"/>
              <a:t>upload </a:t>
            </a:r>
            <a:r>
              <a:rPr lang="th-TH" sz="3600" b="1" dirty="0"/>
              <a:t>ภาพเข้าไปค้นหาภาพในระบบฐานข้อมูล</a:t>
            </a:r>
          </a:p>
          <a:p>
            <a:pPr marL="400050" lvl="1" indent="0">
              <a:buNone/>
            </a:pPr>
            <a:r>
              <a:rPr lang="th-TH" sz="3600" b="1" dirty="0"/>
              <a:t>+ </a:t>
            </a:r>
            <a:r>
              <a:rPr lang="en-US" sz="3600" b="1" dirty="0" err="1"/>
              <a:t>Bing.com</a:t>
            </a:r>
            <a:r>
              <a:rPr lang="en-US" sz="3600" b="1" dirty="0"/>
              <a:t> </a:t>
            </a:r>
            <a:r>
              <a:rPr lang="th-TH" sz="3600" b="1" dirty="0"/>
              <a:t>มีบริการ </a:t>
            </a:r>
            <a:r>
              <a:rPr lang="en-US" sz="3600" b="1" dirty="0"/>
              <a:t>Image Match </a:t>
            </a:r>
            <a:r>
              <a:rPr lang="th-TH" sz="3600" b="1" dirty="0"/>
              <a:t>เพื่อใช้ค้นหาภาพใน </a:t>
            </a:r>
            <a:r>
              <a:rPr lang="en-US" sz="3600" b="1" dirty="0"/>
              <a:t>internet </a:t>
            </a:r>
            <a:r>
              <a:rPr lang="th-TH" sz="3600" b="1" dirty="0"/>
              <a:t>เช่นเดียวกับ </a:t>
            </a:r>
            <a:r>
              <a:rPr lang="en-US" sz="3600" b="1" dirty="0"/>
              <a:t>Google</a:t>
            </a:r>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89</a:t>
            </a:fld>
            <a:endParaRPr lang="th-TH"/>
          </a:p>
        </p:txBody>
      </p:sp>
    </p:spTree>
    <p:extLst>
      <p:ext uri="{BB962C8B-B14F-4D97-AF65-F5344CB8AC3E}">
        <p14:creationId xmlns:p14="http://schemas.microsoft.com/office/powerpoint/2010/main" val="1922669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en-US" dirty="0" err="1"/>
              <a:t>PPTX</a:t>
            </a:r>
            <a:r>
              <a:rPr lang="en-US" dirty="0"/>
              <a:t> / PDF search</a:t>
            </a:r>
          </a:p>
          <a:p>
            <a:pPr marL="400050" lvl="1" indent="0">
              <a:buNone/>
            </a:pPr>
            <a:r>
              <a:rPr lang="en-US" sz="3600" b="1" dirty="0"/>
              <a:t>+ </a:t>
            </a:r>
            <a:r>
              <a:rPr lang="th-TH" sz="3600" b="1" dirty="0"/>
              <a:t>ใช้ </a:t>
            </a:r>
            <a:r>
              <a:rPr lang="en-US" sz="3600" b="1" dirty="0"/>
              <a:t>Google </a:t>
            </a:r>
            <a:r>
              <a:rPr lang="th-TH" sz="3600" b="1" dirty="0"/>
              <a:t>ค้นหาแฟ้ม </a:t>
            </a:r>
            <a:r>
              <a:rPr lang="en-US" sz="3600" b="1" dirty="0" err="1"/>
              <a:t>PPTX</a:t>
            </a:r>
            <a:r>
              <a:rPr lang="en-US" sz="3600" b="1" dirty="0"/>
              <a:t> </a:t>
            </a:r>
            <a:r>
              <a:rPr lang="th-TH" sz="3600" b="1" dirty="0"/>
              <a:t>โดยใช้คำค้นว่า </a:t>
            </a:r>
            <a:r>
              <a:rPr lang="en-US" sz="3600" b="1" dirty="0"/>
              <a:t>Information Technology</a:t>
            </a:r>
          </a:p>
          <a:p>
            <a:pPr marL="400050" lvl="1" indent="0">
              <a:buNone/>
            </a:pPr>
            <a:r>
              <a:rPr lang="en-US" sz="3600" b="1" dirty="0"/>
              <a:t>+ </a:t>
            </a:r>
            <a:r>
              <a:rPr lang="th-TH" sz="3600" b="1" dirty="0"/>
              <a:t>ใช้ </a:t>
            </a:r>
            <a:r>
              <a:rPr lang="en-US" sz="3600" b="1" dirty="0"/>
              <a:t>Google </a:t>
            </a:r>
            <a:r>
              <a:rPr lang="th-TH" sz="3600" b="1" dirty="0"/>
              <a:t>ค้นหาแฟ้ม </a:t>
            </a:r>
            <a:r>
              <a:rPr lang="en-US" sz="3600" b="1" dirty="0"/>
              <a:t>PDF </a:t>
            </a:r>
            <a:r>
              <a:rPr lang="th-TH" sz="3600" b="1" dirty="0"/>
              <a:t>โดยใช้คำค้นว่า </a:t>
            </a:r>
            <a:r>
              <a:rPr lang="en-US" sz="3600" b="1" dirty="0"/>
              <a:t>Digital Logic </a:t>
            </a:r>
            <a:r>
              <a:rPr lang="th-TH" sz="3600" b="1" dirty="0"/>
              <a:t>พบ </a:t>
            </a:r>
            <a:r>
              <a:rPr lang="en-US" sz="3600" b="1" dirty="0"/>
              <a:t>Chapter 1 </a:t>
            </a:r>
            <a:r>
              <a:rPr lang="th-TH" sz="3600" b="1" dirty="0"/>
              <a:t>น่าสนใจ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90</a:t>
            </a:fld>
            <a:endParaRPr lang="th-TH"/>
          </a:p>
        </p:txBody>
      </p:sp>
    </p:spTree>
    <p:extLst>
      <p:ext uri="{BB962C8B-B14F-4D97-AF65-F5344CB8AC3E}">
        <p14:creationId xmlns:p14="http://schemas.microsoft.com/office/powerpoint/2010/main" val="40821211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544616"/>
          </a:xfrm>
        </p:spPr>
        <p:txBody>
          <a:bodyPr>
            <a:normAutofit lnSpcReduction="10000"/>
          </a:bodyPr>
          <a:lstStyle/>
          <a:p>
            <a:r>
              <a:rPr lang="th-TH" dirty="0"/>
              <a:t>ตัวอย่างคำถาม เพื่อฝึกค้นข้อมูล</a:t>
            </a:r>
          </a:p>
          <a:p>
            <a:pPr marL="400050" lvl="1" indent="0">
              <a:buNone/>
            </a:pPr>
            <a:r>
              <a:rPr lang="th-TH" sz="3600" b="1" dirty="0"/>
              <a:t>- คุณครู จบการศึกษาจากที่ไหน</a:t>
            </a:r>
          </a:p>
          <a:p>
            <a:pPr marL="400050" lvl="1" indent="0">
              <a:buNone/>
            </a:pPr>
            <a:r>
              <a:rPr lang="th-TH" sz="3600" b="1" dirty="0"/>
              <a:t>- </a:t>
            </a:r>
            <a:r>
              <a:rPr lang="th-TH" sz="3600" b="1" dirty="0" err="1"/>
              <a:t>อัต</a:t>
            </a:r>
            <a:r>
              <a:rPr lang="th-TH" sz="3600" b="1" dirty="0"/>
              <a:t>ลักษณ์ กับเอกลักษณ์ของสถาบันคืออะไร</a:t>
            </a:r>
          </a:p>
          <a:p>
            <a:pPr marL="400050" lvl="1" indent="0">
              <a:buNone/>
            </a:pPr>
            <a:r>
              <a:rPr lang="th-TH" sz="3600" b="1" dirty="0"/>
              <a:t>- อาจารย์มีหน้าตาเหมือนใครบ้าง</a:t>
            </a:r>
          </a:p>
          <a:p>
            <a:pPr marL="400050" lvl="1" indent="0">
              <a:buNone/>
            </a:pPr>
            <a:r>
              <a:rPr lang="th-TH" sz="3600" b="1" dirty="0"/>
              <a:t>- ที่เราอยู่ตอนนี้ อยู่ละติจูด (</a:t>
            </a:r>
            <a:r>
              <a:rPr lang="en-US" sz="3600" b="1" dirty="0"/>
              <a:t>Latitude) </a:t>
            </a:r>
            <a:r>
              <a:rPr lang="th-TH" sz="3600" b="1" dirty="0"/>
              <a:t>ลองจิจูด (</a:t>
            </a:r>
            <a:r>
              <a:rPr lang="en-US" sz="3600" b="1" dirty="0"/>
              <a:t>Longitude) </a:t>
            </a:r>
            <a:r>
              <a:rPr lang="th-TH" sz="3600" b="1" dirty="0"/>
              <a:t>ที่เท่าไร</a:t>
            </a:r>
          </a:p>
          <a:p>
            <a:pPr marL="400050" lvl="1" indent="0">
              <a:buNone/>
            </a:pPr>
            <a:r>
              <a:rPr lang="th-TH" sz="3600" b="1" dirty="0"/>
              <a:t>- สถาบันเป็นข่าวในสื่อบ้างรึเปล่า มีข่าวอะไรบ้าง</a:t>
            </a:r>
          </a:p>
          <a:p>
            <a:pPr marL="400050" lvl="1" indent="0">
              <a:buNone/>
            </a:pPr>
            <a:r>
              <a:rPr lang="th-TH" sz="3600" b="1" dirty="0"/>
              <a:t>+ เสนายัน (</a:t>
            </a:r>
            <a:r>
              <a:rPr lang="en-US" sz="3600" b="1" dirty="0" err="1"/>
              <a:t>SENAYAN</a:t>
            </a:r>
            <a:r>
              <a:rPr lang="en-US" sz="3600" b="1" dirty="0"/>
              <a:t>) @Nation University</a:t>
            </a:r>
          </a:p>
          <a:p>
            <a:pPr marL="400050" lvl="1" indent="0">
              <a:buNone/>
            </a:pPr>
            <a:r>
              <a:rPr lang="en-US" sz="3600" b="1" dirty="0"/>
              <a:t>+ </a:t>
            </a:r>
            <a:r>
              <a:rPr lang="th-TH" sz="3600" b="1" dirty="0"/>
              <a:t>การค้นหางานวิจัย</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91</a:t>
            </a:fld>
            <a:endParaRPr lang="th-TH"/>
          </a:p>
        </p:txBody>
      </p:sp>
    </p:spTree>
    <p:extLst>
      <p:ext uri="{BB962C8B-B14F-4D97-AF65-F5344CB8AC3E}">
        <p14:creationId xmlns:p14="http://schemas.microsoft.com/office/powerpoint/2010/main" val="22513185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8. Introduction to Database Systems</a:t>
            </a:r>
            <a:endParaRPr lang="th-TH" dirty="0"/>
          </a:p>
        </p:txBody>
      </p:sp>
      <p:sp>
        <p:nvSpPr>
          <p:cNvPr id="7" name="ชื่อเรื่องรอง 6"/>
          <p:cNvSpPr>
            <a:spLocks noGrp="1"/>
          </p:cNvSpPr>
          <p:nvPr>
            <p:ph type="subTitle" idx="1"/>
          </p:nvPr>
        </p:nvSpPr>
        <p:spPr/>
        <p:txBody>
          <a:bodyPr/>
          <a:lstStyle/>
          <a:p>
            <a:r>
              <a:rPr lang="en-US" dirty="0"/>
              <a:t>http://www.thaiall.com/datastructure</a:t>
            </a:r>
          </a:p>
          <a:p>
            <a:r>
              <a:rPr lang="en-US" dirty="0"/>
              <a:t>http://www.thaiall.com/learn/sader.htm</a:t>
            </a:r>
          </a:p>
          <a:p>
            <a:r>
              <a:rPr lang="en-US" dirty="0"/>
              <a:t>http://www.thaiall.com/mysql</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92</a:t>
            </a:fld>
            <a:endParaRPr lang="th-TH"/>
          </a:p>
        </p:txBody>
      </p:sp>
    </p:spTree>
    <p:extLst>
      <p:ext uri="{BB962C8B-B14F-4D97-AF65-F5344CB8AC3E}">
        <p14:creationId xmlns:p14="http://schemas.microsoft.com/office/powerpoint/2010/main" val="40928967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Database</a:t>
            </a:r>
            <a:endParaRPr lang="th-TH" dirty="0"/>
          </a:p>
        </p:txBody>
      </p:sp>
      <p:sp>
        <p:nvSpPr>
          <p:cNvPr id="3" name="ตัวแทนเนื้อหา 2"/>
          <p:cNvSpPr>
            <a:spLocks noGrp="1"/>
          </p:cNvSpPr>
          <p:nvPr>
            <p:ph idx="1"/>
          </p:nvPr>
        </p:nvSpPr>
        <p:spPr/>
        <p:txBody>
          <a:bodyPr/>
          <a:lstStyle/>
          <a:p>
            <a:r>
              <a:rPr lang="en-US" dirty="0"/>
              <a:t>A database is an organized collection of data. It is the collection of schemes, tables, queries, reports, views and other objects. The data is typically organized to model aspects of reality in a way that supports processes requiring information, such as </a:t>
            </a:r>
            <a:r>
              <a:rPr lang="en-US" dirty="0" err="1"/>
              <a:t>modelling</a:t>
            </a:r>
            <a:r>
              <a:rPr lang="en-US" dirty="0"/>
              <a:t> the availability of rooms in hotels in a way that supports finding a hotel with vacancies. https://</a:t>
            </a:r>
            <a:r>
              <a:rPr lang="en-US" dirty="0" err="1"/>
              <a:t>en.wikipedia.org</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93</a:t>
            </a:fld>
            <a:endParaRPr lang="th-TH"/>
          </a:p>
        </p:txBody>
      </p:sp>
    </p:spTree>
    <p:extLst>
      <p:ext uri="{BB962C8B-B14F-4D97-AF65-F5344CB8AC3E}">
        <p14:creationId xmlns:p14="http://schemas.microsoft.com/office/powerpoint/2010/main" val="18748378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Meaning of Data &amp; Information</a:t>
            </a:r>
            <a:endParaRPr lang="th-TH" dirty="0"/>
          </a:p>
        </p:txBody>
      </p:sp>
      <p:sp>
        <p:nvSpPr>
          <p:cNvPr id="3" name="ตัวแทนเนื้อหา 2"/>
          <p:cNvSpPr>
            <a:spLocks noGrp="1"/>
          </p:cNvSpPr>
          <p:nvPr>
            <p:ph idx="1"/>
          </p:nvPr>
        </p:nvSpPr>
        <p:spPr/>
        <p:txBody>
          <a:bodyPr/>
          <a:lstStyle/>
          <a:p>
            <a:r>
              <a:rPr lang="en-US" dirty="0"/>
              <a:t>data </a:t>
            </a:r>
            <a:r>
              <a:rPr lang="th-TH" dirty="0"/>
              <a:t>คือ ข้อเท็จจริง ที่เก็บรวบรวมมา แต่ยังไม่ได้ประมวลผล เพื่อให้ได้สารสนเทศตามเป้าหมาย</a:t>
            </a:r>
          </a:p>
          <a:p>
            <a:r>
              <a:rPr lang="en-US" dirty="0"/>
              <a:t>information </a:t>
            </a:r>
            <a:r>
              <a:rPr lang="th-TH" dirty="0"/>
              <a:t>คือ การนำข้อมูลมาประมวลผล เพื่อให้ได้สารสนเทศตามเป้าหมาย</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94</a:t>
            </a:fld>
            <a:endParaRPr lang="th-TH"/>
          </a:p>
        </p:txBody>
      </p:sp>
    </p:spTree>
    <p:extLst>
      <p:ext uri="{BB962C8B-B14F-4D97-AF65-F5344CB8AC3E}">
        <p14:creationId xmlns:p14="http://schemas.microsoft.com/office/powerpoint/2010/main" val="28127749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fontScale="92500" lnSpcReduction="10000"/>
          </a:bodyPr>
          <a:lstStyle/>
          <a:p>
            <a:r>
              <a:rPr lang="th-TH" dirty="0"/>
              <a:t>หน้าที่ของฐานข้อมูล (</a:t>
            </a:r>
            <a:r>
              <a:rPr lang="en-US" dirty="0"/>
              <a:t>Function of Databases) [5]</a:t>
            </a:r>
            <a:r>
              <a:rPr lang="en-US" dirty="0" err="1"/>
              <a:t>p.397</a:t>
            </a:r>
            <a:endParaRPr lang="en-US" dirty="0"/>
          </a:p>
          <a:p>
            <a:r>
              <a:rPr lang="en-US" dirty="0"/>
              <a:t>in 3 levels : Operational, Tactical, Strategic</a:t>
            </a:r>
          </a:p>
          <a:p>
            <a:pPr marL="400050" lvl="1" indent="0">
              <a:buNone/>
            </a:pPr>
            <a:r>
              <a:rPr lang="en-US" sz="3500" b="1" dirty="0"/>
              <a:t>1. Accounting</a:t>
            </a:r>
          </a:p>
          <a:p>
            <a:pPr marL="400050" lvl="1" indent="0">
              <a:buNone/>
            </a:pPr>
            <a:r>
              <a:rPr lang="en-US" sz="3500" b="1" dirty="0"/>
              <a:t>2. Finance</a:t>
            </a:r>
          </a:p>
          <a:p>
            <a:pPr marL="400050" lvl="1" indent="0">
              <a:buNone/>
            </a:pPr>
            <a:r>
              <a:rPr lang="en-US" sz="3500" b="1" dirty="0"/>
              <a:t>3. Information services</a:t>
            </a:r>
          </a:p>
          <a:p>
            <a:pPr marL="400050" lvl="1" indent="0">
              <a:buNone/>
            </a:pPr>
            <a:r>
              <a:rPr lang="en-US" sz="3500" b="1" dirty="0"/>
              <a:t>4. Marketing</a:t>
            </a:r>
          </a:p>
          <a:p>
            <a:pPr marL="400050" lvl="1" indent="0">
              <a:buNone/>
            </a:pPr>
            <a:r>
              <a:rPr lang="en-US" sz="3500" b="1" dirty="0"/>
              <a:t>5. </a:t>
            </a:r>
            <a:r>
              <a:rPr lang="en-US" sz="3500" b="1" dirty="0" err="1"/>
              <a:t>Personnal</a:t>
            </a:r>
            <a:endParaRPr lang="en-US" sz="3500" b="1" dirty="0"/>
          </a:p>
          <a:p>
            <a:pPr marL="400050" lvl="1" indent="0">
              <a:buNone/>
            </a:pPr>
            <a:r>
              <a:rPr lang="en-US" sz="3500" b="1" dirty="0"/>
              <a:t>6. Research and development</a:t>
            </a:r>
          </a:p>
          <a:p>
            <a:pPr marL="400050" lvl="1" indent="0">
              <a:buNone/>
            </a:pPr>
            <a:r>
              <a:rPr lang="en-US" sz="3500" b="1" dirty="0"/>
              <a:t>7. Legal services</a:t>
            </a:r>
          </a:p>
          <a:p>
            <a:pPr marL="400050" lvl="1" indent="0">
              <a:buNone/>
            </a:pPr>
            <a:r>
              <a:rPr lang="en-US" sz="3500" b="1" dirty="0"/>
              <a:t>8. Operation/production management </a:t>
            </a:r>
            <a:endParaRPr lang="th-TH" sz="35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95</a:t>
            </a:fld>
            <a:endParaRPr lang="th-TH"/>
          </a:p>
        </p:txBody>
      </p:sp>
    </p:spTree>
    <p:extLst>
      <p:ext uri="{BB962C8B-B14F-4D97-AF65-F5344CB8AC3E}">
        <p14:creationId xmlns:p14="http://schemas.microsoft.com/office/powerpoint/2010/main" val="4421719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คุณสมบัติของข้อมูลที่ดี (</a:t>
            </a:r>
            <a:r>
              <a:rPr lang="en-US" dirty="0"/>
              <a:t>Good data) [13]</a:t>
            </a:r>
            <a:r>
              <a:rPr lang="en-US" dirty="0" err="1"/>
              <a:t>p.181</a:t>
            </a:r>
            <a:endParaRPr lang="en-US" dirty="0"/>
          </a:p>
          <a:p>
            <a:pPr marL="400050" lvl="1" indent="0">
              <a:buNone/>
            </a:pPr>
            <a:r>
              <a:rPr lang="en-US" b="1" dirty="0"/>
              <a:t>1. </a:t>
            </a:r>
            <a:r>
              <a:rPr lang="th-TH" b="1" dirty="0"/>
              <a:t>มีความถูกต้อง (</a:t>
            </a:r>
            <a:r>
              <a:rPr lang="en-US" b="1" dirty="0"/>
              <a:t>Accuracy) </a:t>
            </a:r>
            <a:r>
              <a:rPr lang="th-TH" b="1" dirty="0"/>
              <a:t>แล้วอย่าลืมว่า </a:t>
            </a:r>
            <a:r>
              <a:rPr lang="en-US" b="1" dirty="0"/>
              <a:t>Garbage in, Garbage out</a:t>
            </a:r>
          </a:p>
          <a:p>
            <a:pPr marL="400050" lvl="1" indent="0">
              <a:buNone/>
            </a:pPr>
            <a:r>
              <a:rPr lang="en-US" b="1" dirty="0"/>
              <a:t>2. </a:t>
            </a:r>
            <a:r>
              <a:rPr lang="th-TH" b="1" dirty="0"/>
              <a:t>มีความเป็นปัจจุบัน (</a:t>
            </a:r>
            <a:r>
              <a:rPr lang="en-US" b="1" dirty="0"/>
              <a:t>Update) </a:t>
            </a:r>
            <a:r>
              <a:rPr lang="th-TH" b="1" dirty="0"/>
              <a:t>ต้องกำหนดว่าใคร เมื่อไร อย่างไร</a:t>
            </a:r>
          </a:p>
          <a:p>
            <a:pPr marL="400050" lvl="1" indent="0">
              <a:buNone/>
            </a:pPr>
            <a:r>
              <a:rPr lang="th-TH" b="1" dirty="0"/>
              <a:t>3. ตรงกับความต้องการ (</a:t>
            </a:r>
            <a:r>
              <a:rPr lang="en-US" b="1" dirty="0"/>
              <a:t>Relevance) </a:t>
            </a:r>
            <a:r>
              <a:rPr lang="th-TH" b="1" dirty="0"/>
              <a:t>ตรวจสอบกับวัตถุประสงค์</a:t>
            </a:r>
          </a:p>
          <a:p>
            <a:pPr marL="400050" lvl="1" indent="0">
              <a:buNone/>
            </a:pPr>
            <a:r>
              <a:rPr lang="th-TH" b="1" dirty="0"/>
              <a:t>4. มีความสมบูรณ์ (</a:t>
            </a:r>
            <a:r>
              <a:rPr lang="en-US" b="1" dirty="0"/>
              <a:t>Complete) </a:t>
            </a:r>
            <a:r>
              <a:rPr lang="th-TH" b="1" dirty="0"/>
              <a:t>อาจมากกว่า 1 ครั้ง : ปฐมภูมิ (</a:t>
            </a:r>
            <a:r>
              <a:rPr lang="en-US" b="1" dirty="0"/>
              <a:t>Primary Data) </a:t>
            </a:r>
            <a:r>
              <a:rPr lang="th-TH" b="1" dirty="0"/>
              <a:t>หรือทุติยภูมิ (</a:t>
            </a:r>
            <a:r>
              <a:rPr lang="en-US" b="1" dirty="0"/>
              <a:t>Secondary Data)</a:t>
            </a:r>
          </a:p>
          <a:p>
            <a:pPr marL="400050" lvl="1" indent="0">
              <a:buNone/>
            </a:pPr>
            <a:r>
              <a:rPr lang="en-US" b="1" dirty="0"/>
              <a:t>5. </a:t>
            </a:r>
            <a:r>
              <a:rPr lang="th-TH" b="1" dirty="0"/>
              <a:t>ตรวจสอบได้ (</a:t>
            </a:r>
            <a:r>
              <a:rPr lang="en-US" b="1" dirty="0"/>
              <a:t>Verifiable) </a:t>
            </a:r>
            <a:r>
              <a:rPr lang="th-TH" b="1" dirty="0"/>
              <a:t>ความน่าเชื่อถือของข้อมูลเกิดจากอะไร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96</a:t>
            </a:fld>
            <a:endParaRPr lang="th-TH"/>
          </a:p>
        </p:txBody>
      </p:sp>
    </p:spTree>
    <p:extLst>
      <p:ext uri="{BB962C8B-B14F-4D97-AF65-F5344CB8AC3E}">
        <p14:creationId xmlns:p14="http://schemas.microsoft.com/office/powerpoint/2010/main" val="9569712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ส่วนประกอบของแฟ้มข้อมูล (</a:t>
            </a:r>
            <a:r>
              <a:rPr lang="en-US" dirty="0"/>
              <a:t>Components of Data File) [9]</a:t>
            </a:r>
            <a:r>
              <a:rPr lang="en-US" dirty="0" err="1"/>
              <a:t>p.29</a:t>
            </a:r>
            <a:endParaRPr lang="en-US" dirty="0"/>
          </a:p>
          <a:p>
            <a:pPr marL="400050" lvl="1" indent="0">
              <a:buNone/>
            </a:pPr>
            <a:r>
              <a:rPr lang="en-US" sz="4000" b="1" dirty="0"/>
              <a:t>1. </a:t>
            </a:r>
            <a:r>
              <a:rPr lang="th-TH" sz="4000" b="1" dirty="0"/>
              <a:t>ตัวอักขระ (</a:t>
            </a:r>
            <a:r>
              <a:rPr lang="en-US" sz="4000" b="1" dirty="0"/>
              <a:t>Character)</a:t>
            </a:r>
          </a:p>
          <a:p>
            <a:pPr marL="400050" lvl="1" indent="0">
              <a:buNone/>
            </a:pPr>
            <a:r>
              <a:rPr lang="en-US" sz="4000" b="1" dirty="0"/>
              <a:t>2. </a:t>
            </a:r>
            <a:r>
              <a:rPr lang="th-TH" sz="4000" b="1" dirty="0"/>
              <a:t>เขตข้อมูล(</a:t>
            </a:r>
            <a:r>
              <a:rPr lang="en-US" sz="4000" b="1" dirty="0"/>
              <a:t>Field)</a:t>
            </a:r>
          </a:p>
          <a:p>
            <a:pPr marL="400050" lvl="1" indent="0">
              <a:buNone/>
            </a:pPr>
            <a:r>
              <a:rPr lang="en-US" sz="4000" b="1" dirty="0"/>
              <a:t>3. </a:t>
            </a:r>
            <a:r>
              <a:rPr lang="th-TH" sz="4000" b="1" dirty="0"/>
              <a:t>ระเบียน (</a:t>
            </a:r>
            <a:r>
              <a:rPr lang="en-US" sz="4000" b="1" dirty="0"/>
              <a:t>Record)</a:t>
            </a:r>
          </a:p>
          <a:p>
            <a:pPr marL="400050" lvl="1" indent="0">
              <a:buNone/>
            </a:pPr>
            <a:r>
              <a:rPr lang="en-US" sz="4000" b="1" dirty="0"/>
              <a:t>4. </a:t>
            </a:r>
            <a:r>
              <a:rPr lang="th-TH" sz="4000" b="1" dirty="0"/>
              <a:t>แฟ้ม (</a:t>
            </a:r>
            <a:r>
              <a:rPr lang="en-US" sz="4000" b="1" dirty="0"/>
              <a:t>File)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97</a:t>
            </a:fld>
            <a:endParaRPr lang="th-TH"/>
          </a:p>
        </p:txBody>
      </p:sp>
    </p:spTree>
    <p:extLst>
      <p:ext uri="{BB962C8B-B14F-4D97-AF65-F5344CB8AC3E}">
        <p14:creationId xmlns:p14="http://schemas.microsoft.com/office/powerpoint/2010/main" val="3516042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ประเภทของแฟ้ม (</a:t>
            </a:r>
            <a:r>
              <a:rPr lang="en-US" dirty="0"/>
              <a:t>Types of File) [9]</a:t>
            </a:r>
            <a:r>
              <a:rPr lang="en-US" dirty="0" err="1"/>
              <a:t>p.30</a:t>
            </a:r>
            <a:r>
              <a:rPr lang="en-US" dirty="0"/>
              <a:t> </a:t>
            </a:r>
            <a:r>
              <a:rPr lang="th-TH" dirty="0"/>
              <a:t>หรือประเภทของแฟ้ม (</a:t>
            </a:r>
            <a:r>
              <a:rPr lang="en-US" dirty="0"/>
              <a:t>File type) [13]</a:t>
            </a:r>
            <a:r>
              <a:rPr lang="en-US" dirty="0" err="1"/>
              <a:t>p.189</a:t>
            </a:r>
            <a:endParaRPr lang="en-US" dirty="0"/>
          </a:p>
          <a:p>
            <a:pPr marL="400050" lvl="1" indent="0">
              <a:buNone/>
            </a:pPr>
            <a:r>
              <a:rPr lang="en-US" sz="3600" b="1" dirty="0"/>
              <a:t>1. </a:t>
            </a:r>
            <a:r>
              <a:rPr lang="th-TH" sz="3600" b="1" dirty="0"/>
              <a:t>แฟ้มหลัก (</a:t>
            </a:r>
            <a:r>
              <a:rPr lang="en-US" sz="3600" b="1" dirty="0"/>
              <a:t>Master file)</a:t>
            </a:r>
          </a:p>
          <a:p>
            <a:pPr marL="400050" lvl="1" indent="0">
              <a:buNone/>
            </a:pPr>
            <a:r>
              <a:rPr lang="en-US" sz="3600" b="1" dirty="0"/>
              <a:t>2. </a:t>
            </a:r>
            <a:r>
              <a:rPr lang="th-TH" sz="3600" b="1" dirty="0"/>
              <a:t>แฟ้มรายการเปลี่ยนแปลง (</a:t>
            </a:r>
            <a:r>
              <a:rPr lang="en-US" sz="3600" b="1" dirty="0"/>
              <a:t>Transaction file)</a:t>
            </a:r>
          </a:p>
          <a:p>
            <a:pPr marL="400050" lvl="1" indent="0">
              <a:buNone/>
            </a:pPr>
            <a:r>
              <a:rPr lang="en-US" sz="3600" b="1" dirty="0"/>
              <a:t>3. </a:t>
            </a:r>
            <a:r>
              <a:rPr lang="th-TH" sz="3600" b="1" dirty="0"/>
              <a:t>แฟ้มสำรอง (</a:t>
            </a:r>
            <a:r>
              <a:rPr lang="en-US" sz="3600" b="1" dirty="0"/>
              <a:t>Backup file)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98</a:t>
            </a:fld>
            <a:endParaRPr lang="th-TH"/>
          </a:p>
        </p:txBody>
      </p:sp>
    </p:spTree>
    <p:extLst>
      <p:ext uri="{BB962C8B-B14F-4D97-AF65-F5344CB8AC3E}">
        <p14:creationId xmlns:p14="http://schemas.microsoft.com/office/powerpoint/2010/main" val="25954426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ประโยชน์ของฐานข้อมูล (</a:t>
            </a:r>
            <a:r>
              <a:rPr lang="en-US" dirty="0"/>
              <a:t>Advantage of Database) [9]</a:t>
            </a:r>
            <a:r>
              <a:rPr lang="en-US" dirty="0" err="1"/>
              <a:t>p.31</a:t>
            </a:r>
            <a:endParaRPr lang="en-US" dirty="0"/>
          </a:p>
          <a:p>
            <a:pPr marL="400050" lvl="1" indent="0">
              <a:buNone/>
            </a:pPr>
            <a:r>
              <a:rPr lang="en-US" sz="3600" b="1" dirty="0"/>
              <a:t>1. </a:t>
            </a:r>
            <a:r>
              <a:rPr lang="th-TH" sz="3600" b="1" dirty="0"/>
              <a:t>ลดความซ้ำซ้อน (</a:t>
            </a:r>
            <a:r>
              <a:rPr lang="en-US" sz="3600" b="1" dirty="0"/>
              <a:t>Redundancy)</a:t>
            </a:r>
          </a:p>
          <a:p>
            <a:pPr marL="400050" lvl="1" indent="0">
              <a:buNone/>
            </a:pPr>
            <a:r>
              <a:rPr lang="en-US" sz="3600" b="1" dirty="0"/>
              <a:t>2. </a:t>
            </a:r>
            <a:r>
              <a:rPr lang="th-TH" sz="3600" b="1" dirty="0"/>
              <a:t>เป็นศูนย์กลางเพื่อใช้ร่วมกัน</a:t>
            </a:r>
          </a:p>
          <a:p>
            <a:pPr marL="400050" lvl="1" indent="0">
              <a:buNone/>
            </a:pPr>
            <a:r>
              <a:rPr lang="th-TH" sz="3600" b="1" dirty="0"/>
              <a:t>3. ถูกต้องตรงกัน</a:t>
            </a:r>
          </a:p>
          <a:p>
            <a:pPr marL="400050" lvl="1" indent="0">
              <a:buNone/>
            </a:pPr>
            <a:r>
              <a:rPr lang="th-TH" sz="3600" b="1" dirty="0"/>
              <a:t>4. ปรับปรุงข้อมูลได้ง่าย</a:t>
            </a:r>
          </a:p>
          <a:p>
            <a:pPr marL="400050" lvl="1" indent="0">
              <a:buNone/>
            </a:pPr>
            <a:r>
              <a:rPr lang="th-TH" sz="3600" b="1" dirty="0"/>
              <a:t>5. ควบคุมความปลอดภัยได้ง่าย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99</a:t>
            </a:fld>
            <a:endParaRPr lang="th-TH"/>
          </a:p>
        </p:txBody>
      </p:sp>
    </p:spTree>
    <p:extLst>
      <p:ext uri="{BB962C8B-B14F-4D97-AF65-F5344CB8AC3E}">
        <p14:creationId xmlns:p14="http://schemas.microsoft.com/office/powerpoint/2010/main" val="2285166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112568"/>
          </a:xfrm>
        </p:spPr>
        <p:txBody>
          <a:bodyPr>
            <a:normAutofit/>
          </a:bodyPr>
          <a:lstStyle/>
          <a:p>
            <a:r>
              <a:rPr lang="th-TH" dirty="0"/>
              <a:t>แนวคิดของการใช้ระบบฐานข้อมูล (</a:t>
            </a:r>
            <a:r>
              <a:rPr lang="en-US" dirty="0"/>
              <a:t>Concept of the database using) [13]</a:t>
            </a:r>
            <a:r>
              <a:rPr lang="en-US" dirty="0" err="1"/>
              <a:t>p.192</a:t>
            </a:r>
            <a:endParaRPr lang="en-US" dirty="0"/>
          </a:p>
          <a:p>
            <a:pPr marL="400050" lvl="1" indent="0">
              <a:buNone/>
            </a:pPr>
            <a:r>
              <a:rPr lang="en-US" sz="3200" b="1" dirty="0"/>
              <a:t>1. </a:t>
            </a:r>
            <a:r>
              <a:rPr lang="th-TH" sz="3200" b="1" dirty="0"/>
              <a:t>ลดความซ้ำซ้อนกันของข้อมูล (</a:t>
            </a:r>
            <a:r>
              <a:rPr lang="en-US" sz="3200" b="1" dirty="0"/>
              <a:t>Reduced data redundancy)</a:t>
            </a:r>
          </a:p>
          <a:p>
            <a:pPr marL="400050" lvl="1" indent="0">
              <a:buNone/>
            </a:pPr>
            <a:r>
              <a:rPr lang="en-US" sz="3200" b="1" dirty="0"/>
              <a:t>2. </a:t>
            </a:r>
            <a:r>
              <a:rPr lang="th-TH" sz="3200" b="1" dirty="0"/>
              <a:t>ลดความขัดแย้งของข้อมูล (</a:t>
            </a:r>
            <a:r>
              <a:rPr lang="en-US" sz="3200" b="1" dirty="0"/>
              <a:t>Reduced data inconsistency)</a:t>
            </a:r>
          </a:p>
          <a:p>
            <a:pPr marL="400050" lvl="1" indent="0">
              <a:buNone/>
            </a:pPr>
            <a:r>
              <a:rPr lang="en-US" sz="3200" b="1" dirty="0"/>
              <a:t>3. </a:t>
            </a:r>
            <a:r>
              <a:rPr lang="th-TH" sz="3200" b="1" dirty="0"/>
              <a:t>การรักษาความคงสภาพของข้อมูล (</a:t>
            </a:r>
            <a:r>
              <a:rPr lang="en-US" sz="3200" b="1" dirty="0"/>
              <a:t>Improved data integrity)</a:t>
            </a:r>
          </a:p>
          <a:p>
            <a:pPr marL="400050" lvl="1" indent="0">
              <a:buNone/>
            </a:pPr>
            <a:r>
              <a:rPr lang="en-US" sz="3200" b="1" dirty="0"/>
              <a:t>4. </a:t>
            </a:r>
            <a:r>
              <a:rPr lang="th-TH" sz="3200" b="1" dirty="0"/>
              <a:t>ใช้ข้อมูลร่วมกันได้ (</a:t>
            </a:r>
            <a:r>
              <a:rPr lang="en-US" sz="3200" b="1" dirty="0"/>
              <a:t>Shared data)</a:t>
            </a:r>
          </a:p>
          <a:p>
            <a:pPr marL="400050" lvl="1" indent="0">
              <a:buNone/>
            </a:pPr>
            <a:r>
              <a:rPr lang="en-US" sz="3200" b="1" dirty="0"/>
              <a:t>5. </a:t>
            </a:r>
            <a:r>
              <a:rPr lang="th-TH" sz="3200" b="1" dirty="0"/>
              <a:t>ง่ายต่อการเข้าถึงข้อมูล (</a:t>
            </a:r>
            <a:r>
              <a:rPr lang="en-US" sz="3200" b="1" dirty="0"/>
              <a:t>Easier access)</a:t>
            </a:r>
          </a:p>
          <a:p>
            <a:pPr marL="400050" lvl="1" indent="0">
              <a:buNone/>
            </a:pPr>
            <a:r>
              <a:rPr lang="en-US" sz="3200" b="1" dirty="0"/>
              <a:t>6. </a:t>
            </a:r>
            <a:r>
              <a:rPr lang="th-TH" sz="3200" b="1" dirty="0"/>
              <a:t>ลดระยะเวลาการพัฒนาระบบงาน (</a:t>
            </a:r>
            <a:r>
              <a:rPr lang="en-US" sz="3200" b="1" dirty="0"/>
              <a:t>Reduced development time)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100</a:t>
            </a:fld>
            <a:endParaRPr lang="th-TH"/>
          </a:p>
        </p:txBody>
      </p:sp>
    </p:spTree>
    <p:extLst>
      <p:ext uri="{BB962C8B-B14F-4D97-AF65-F5344CB8AC3E}">
        <p14:creationId xmlns:p14="http://schemas.microsoft.com/office/powerpoint/2010/main" val="35736747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แบบของฐานข้อมูล (</a:t>
            </a:r>
            <a:r>
              <a:rPr lang="en-US" dirty="0"/>
              <a:t>Types of Database) [9]</a:t>
            </a:r>
            <a:r>
              <a:rPr lang="en-US" dirty="0" err="1"/>
              <a:t>p.34</a:t>
            </a:r>
            <a:endParaRPr lang="en-US" dirty="0"/>
          </a:p>
          <a:p>
            <a:pPr marL="400050" lvl="1" indent="0">
              <a:buNone/>
            </a:pPr>
            <a:r>
              <a:rPr lang="en-US" sz="3600" b="1" dirty="0"/>
              <a:t>1. Hierarchical Database </a:t>
            </a:r>
            <a:r>
              <a:rPr lang="th-TH" sz="3600" b="1" dirty="0"/>
              <a:t>เช่น สภาฯ -&gt; อธิการ -&gt; คณบดี -&gt; หัวหน้าสาขา -&gt; อาจารย์</a:t>
            </a:r>
          </a:p>
          <a:p>
            <a:pPr marL="400050" lvl="1" indent="0">
              <a:buNone/>
            </a:pPr>
            <a:r>
              <a:rPr lang="th-TH" sz="3600" b="1" dirty="0"/>
              <a:t>2. </a:t>
            </a:r>
            <a:r>
              <a:rPr lang="en-US" sz="3600" b="1" dirty="0"/>
              <a:t>Network Database </a:t>
            </a:r>
            <a:r>
              <a:rPr lang="th-TH" sz="3600" b="1" dirty="0"/>
              <a:t>เช่น ผู้ผลิต -&gt; สินค้า -&gt; คลังสินค้า</a:t>
            </a:r>
          </a:p>
          <a:p>
            <a:pPr marL="400050" lvl="1" indent="0">
              <a:buNone/>
            </a:pPr>
            <a:r>
              <a:rPr lang="th-TH" sz="3600" b="1" dirty="0"/>
              <a:t>3. </a:t>
            </a:r>
            <a:r>
              <a:rPr lang="en-US" sz="3600" b="1" dirty="0"/>
              <a:t>Relational Database </a:t>
            </a:r>
            <a:r>
              <a:rPr lang="th-TH" sz="3600" b="1" dirty="0"/>
              <a:t>เช่น สั่งซื้อ -&gt; สั่งซื้อละเอียด -&gt; สินค้า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101</a:t>
            </a:fld>
            <a:endParaRPr lang="th-TH"/>
          </a:p>
        </p:txBody>
      </p:sp>
    </p:spTree>
    <p:extLst>
      <p:ext uri="{BB962C8B-B14F-4D97-AF65-F5344CB8AC3E}">
        <p14:creationId xmlns:p14="http://schemas.microsoft.com/office/powerpoint/2010/main" val="26215647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544616"/>
          </a:xfrm>
        </p:spPr>
        <p:txBody>
          <a:bodyPr>
            <a:normAutofit/>
          </a:bodyPr>
          <a:lstStyle/>
          <a:p>
            <a:r>
              <a:rPr lang="th-TH" dirty="0"/>
              <a:t>การแบ่งลำดับชั้นของการจัดการข้อมูล (</a:t>
            </a:r>
            <a:r>
              <a:rPr lang="en-US" dirty="0" err="1"/>
              <a:t>Hierrachy</a:t>
            </a:r>
            <a:r>
              <a:rPr lang="en-US" dirty="0"/>
              <a:t> of data)[13]</a:t>
            </a:r>
            <a:r>
              <a:rPr lang="en-US" dirty="0" err="1"/>
              <a:t>p.183</a:t>
            </a:r>
            <a:endParaRPr lang="en-US" dirty="0"/>
          </a:p>
          <a:p>
            <a:pPr marL="400050" lvl="1" indent="0">
              <a:buNone/>
            </a:pPr>
            <a:r>
              <a:rPr lang="en-US" sz="4000" b="1" dirty="0"/>
              <a:t>1. bit (Binary Digit)</a:t>
            </a:r>
          </a:p>
          <a:p>
            <a:pPr marL="400050" lvl="1" indent="0">
              <a:buNone/>
            </a:pPr>
            <a:r>
              <a:rPr lang="en-US" sz="4000" b="1" dirty="0"/>
              <a:t>2. byte (</a:t>
            </a:r>
            <a:r>
              <a:rPr lang="th-TH" sz="4000" b="1" dirty="0"/>
              <a:t>นึกถึง </a:t>
            </a:r>
            <a:r>
              <a:rPr lang="en-US" sz="4000" b="1" dirty="0"/>
              <a:t>ASCII Code)</a:t>
            </a:r>
          </a:p>
          <a:p>
            <a:pPr marL="400050" lvl="1" indent="0">
              <a:buNone/>
            </a:pPr>
            <a:r>
              <a:rPr lang="en-US" sz="4000" b="1" dirty="0"/>
              <a:t>3. field (</a:t>
            </a:r>
            <a:r>
              <a:rPr lang="th-TH" sz="4000" b="1" dirty="0"/>
              <a:t>นึกถึงชื่อ สกุล ที่อยู่)</a:t>
            </a:r>
          </a:p>
          <a:p>
            <a:pPr marL="400050" lvl="1" indent="0">
              <a:buNone/>
            </a:pPr>
            <a:r>
              <a:rPr lang="th-TH" sz="4000" b="1" dirty="0"/>
              <a:t>4. </a:t>
            </a:r>
            <a:r>
              <a:rPr lang="en-US" sz="4000" b="1" dirty="0"/>
              <a:t>record (</a:t>
            </a:r>
            <a:r>
              <a:rPr lang="th-TH" sz="4000" b="1" dirty="0"/>
              <a:t>นึกถึงนักศึกษา 1000 คน)</a:t>
            </a:r>
          </a:p>
          <a:p>
            <a:pPr marL="400050" lvl="1" indent="0">
              <a:buNone/>
            </a:pPr>
            <a:r>
              <a:rPr lang="th-TH" sz="4000" b="1" dirty="0"/>
              <a:t>5. </a:t>
            </a:r>
            <a:r>
              <a:rPr lang="en-US" sz="4000" b="1" dirty="0"/>
              <a:t>file (</a:t>
            </a:r>
            <a:r>
              <a:rPr lang="th-TH" sz="4000" b="1" dirty="0"/>
              <a:t>นึกถึงตารางประวัตินักศึกษา)</a:t>
            </a:r>
          </a:p>
          <a:p>
            <a:pPr marL="400050" lvl="1" indent="0">
              <a:buNone/>
            </a:pPr>
            <a:r>
              <a:rPr lang="th-TH" sz="4000" b="1" dirty="0"/>
              <a:t>6. </a:t>
            </a:r>
            <a:r>
              <a:rPr lang="en-US" sz="4000" b="1" dirty="0"/>
              <a:t>database (</a:t>
            </a:r>
            <a:r>
              <a:rPr lang="th-TH" sz="4000" b="1" dirty="0"/>
              <a:t>นึกถึงระบบทะเบียนนักศึกษา)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102</a:t>
            </a:fld>
            <a:endParaRPr lang="th-TH"/>
          </a:p>
        </p:txBody>
      </p:sp>
    </p:spTree>
    <p:extLst>
      <p:ext uri="{BB962C8B-B14F-4D97-AF65-F5344CB8AC3E}">
        <p14:creationId xmlns:p14="http://schemas.microsoft.com/office/powerpoint/2010/main" val="12188115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การอ้างถึงชื่อต่าง ๆ ที่จัดเก็บ [9]</a:t>
            </a:r>
            <a:r>
              <a:rPr lang="en-US" dirty="0" err="1"/>
              <a:t>p.37</a:t>
            </a:r>
            <a:endParaRPr lang="en-US" dirty="0"/>
          </a:p>
          <a:p>
            <a:pPr marL="400050" lvl="1" indent="0">
              <a:buNone/>
            </a:pPr>
            <a:r>
              <a:rPr lang="en-US" sz="3600" b="1" dirty="0"/>
              <a:t>1. </a:t>
            </a:r>
            <a:r>
              <a:rPr lang="th-TH" sz="3600" b="1" dirty="0"/>
              <a:t>ตารางโดยทั่วไป (</a:t>
            </a:r>
            <a:r>
              <a:rPr lang="en-US" sz="3600" b="1" dirty="0"/>
              <a:t>General Table) = </a:t>
            </a:r>
            <a:r>
              <a:rPr lang="th-TH" sz="3600" b="1" dirty="0"/>
              <a:t>แฟ้มข้อมูล (</a:t>
            </a:r>
            <a:r>
              <a:rPr lang="en-US" sz="3600" b="1" dirty="0"/>
              <a:t>Data File) = </a:t>
            </a:r>
            <a:r>
              <a:rPr lang="th-TH" sz="3600" b="1" dirty="0"/>
              <a:t>ฐานข้อมูลเชิงสัมพันธ์ (</a:t>
            </a:r>
            <a:r>
              <a:rPr lang="en-US" sz="3600" b="1" dirty="0"/>
              <a:t>Relational Database)</a:t>
            </a:r>
          </a:p>
          <a:p>
            <a:pPr marL="400050" lvl="1" indent="0">
              <a:buNone/>
            </a:pPr>
            <a:r>
              <a:rPr lang="en-US" sz="3600" b="1" dirty="0"/>
              <a:t>2. </a:t>
            </a:r>
            <a:r>
              <a:rPr lang="th-TH" sz="3600" b="1" dirty="0"/>
              <a:t>ตาราง (</a:t>
            </a:r>
            <a:r>
              <a:rPr lang="en-US" sz="3600" b="1" dirty="0"/>
              <a:t>Table) = </a:t>
            </a:r>
            <a:r>
              <a:rPr lang="th-TH" sz="3600" b="1" dirty="0"/>
              <a:t>แฟ้มข้อมูล (</a:t>
            </a:r>
            <a:r>
              <a:rPr lang="en-US" sz="3600" b="1" dirty="0"/>
              <a:t>File) = </a:t>
            </a:r>
            <a:r>
              <a:rPr lang="th-TH" sz="3600" b="1" dirty="0" err="1"/>
              <a:t>รีเลชั่น</a:t>
            </a:r>
            <a:r>
              <a:rPr lang="th-TH" sz="3600" b="1" dirty="0"/>
              <a:t> (</a:t>
            </a:r>
            <a:r>
              <a:rPr lang="en-US" sz="3600" b="1" dirty="0"/>
              <a:t>Relation)</a:t>
            </a:r>
          </a:p>
          <a:p>
            <a:pPr marL="400050" lvl="1" indent="0">
              <a:buNone/>
            </a:pPr>
            <a:r>
              <a:rPr lang="en-US" sz="3600" b="1" dirty="0"/>
              <a:t>3. </a:t>
            </a:r>
            <a:r>
              <a:rPr lang="th-TH" sz="3600" b="1" dirty="0"/>
              <a:t>แถว (</a:t>
            </a:r>
            <a:r>
              <a:rPr lang="en-US" sz="3600" b="1" dirty="0"/>
              <a:t>Row) = </a:t>
            </a:r>
            <a:r>
              <a:rPr lang="th-TH" sz="3600" b="1" dirty="0"/>
              <a:t>ระเบียน (</a:t>
            </a:r>
            <a:r>
              <a:rPr lang="en-US" sz="3600" b="1" dirty="0"/>
              <a:t>Record) = </a:t>
            </a:r>
            <a:r>
              <a:rPr lang="th-TH" sz="3600" b="1" dirty="0" err="1"/>
              <a:t>ทัพเพิล</a:t>
            </a:r>
            <a:r>
              <a:rPr lang="th-TH" sz="3600" b="1" dirty="0"/>
              <a:t> (</a:t>
            </a:r>
            <a:r>
              <a:rPr lang="en-US" sz="3600" b="1" dirty="0"/>
              <a:t>Tuple)</a:t>
            </a:r>
          </a:p>
          <a:p>
            <a:pPr marL="400050" lvl="1" indent="0">
              <a:buNone/>
            </a:pPr>
            <a:r>
              <a:rPr lang="en-US" sz="3600" b="1" dirty="0"/>
              <a:t>4. </a:t>
            </a:r>
            <a:r>
              <a:rPr lang="th-TH" sz="3600" b="1" dirty="0"/>
              <a:t>หลัก (</a:t>
            </a:r>
            <a:r>
              <a:rPr lang="en-US" sz="3600" b="1" dirty="0"/>
              <a:t>Column) = </a:t>
            </a:r>
            <a:r>
              <a:rPr lang="th-TH" sz="3600" b="1" dirty="0"/>
              <a:t>เขตข้อมูล (</a:t>
            </a:r>
            <a:r>
              <a:rPr lang="en-US" sz="3600" b="1" dirty="0"/>
              <a:t>Field) = </a:t>
            </a:r>
            <a:r>
              <a:rPr lang="th-TH" sz="3600" b="1" dirty="0"/>
              <a:t>แอตตริบิ้ว (</a:t>
            </a:r>
            <a:r>
              <a:rPr lang="en-US" sz="3600" b="1" dirty="0"/>
              <a:t>Attribute)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103</a:t>
            </a:fld>
            <a:endParaRPr lang="th-TH"/>
          </a:p>
        </p:txBody>
      </p:sp>
    </p:spTree>
    <p:extLst>
      <p:ext uri="{BB962C8B-B14F-4D97-AF65-F5344CB8AC3E}">
        <p14:creationId xmlns:p14="http://schemas.microsoft.com/office/powerpoint/2010/main" val="24815657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normAutofit/>
          </a:bodyPr>
          <a:lstStyle/>
          <a:p>
            <a:r>
              <a:rPr lang="th-TH" dirty="0"/>
              <a:t>การจัดโครงสร้างของแฟ้มข้อมูล (</a:t>
            </a:r>
            <a:r>
              <a:rPr lang="en-US" dirty="0"/>
              <a:t>File organization) [13]</a:t>
            </a:r>
            <a:r>
              <a:rPr lang="en-US" dirty="0" err="1"/>
              <a:t>p.185</a:t>
            </a:r>
            <a:endParaRPr lang="en-US" dirty="0"/>
          </a:p>
          <a:p>
            <a:pPr marL="400050" lvl="1" indent="0">
              <a:buNone/>
            </a:pPr>
            <a:r>
              <a:rPr lang="th-TH" sz="3600" b="1" dirty="0"/>
              <a:t>โครงสร้างของแฟ้มข้อมูลแบบเรียงลำดับ (</a:t>
            </a:r>
            <a:r>
              <a:rPr lang="en-US" sz="3600" b="1" dirty="0"/>
              <a:t>Sequential file structure)</a:t>
            </a:r>
          </a:p>
          <a:p>
            <a:pPr marL="400050" lvl="1" indent="0">
              <a:buNone/>
            </a:pPr>
            <a:r>
              <a:rPr lang="th-TH" sz="3600" b="1" dirty="0"/>
              <a:t>โครงสร้างของแฟ้มข้อมูลแบบสุ่ม (</a:t>
            </a:r>
            <a:r>
              <a:rPr lang="en-US" sz="3600" b="1" dirty="0"/>
              <a:t>Direct/random file structure)</a:t>
            </a:r>
          </a:p>
          <a:p>
            <a:pPr marL="400050" lvl="1" indent="0">
              <a:buNone/>
            </a:pPr>
            <a:r>
              <a:rPr lang="th-TH" sz="3600" b="1" dirty="0"/>
              <a:t>โครงสร้างของแฟ้มข้อมูลแบบลำดับเชิงดรรชนี (</a:t>
            </a:r>
            <a:r>
              <a:rPr lang="en-US" sz="3600" b="1" dirty="0"/>
              <a:t>Index sequential file structure)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104</a:t>
            </a:fld>
            <a:endParaRPr lang="th-TH"/>
          </a:p>
        </p:txBody>
      </p:sp>
    </p:spTree>
    <p:extLst>
      <p:ext uri="{BB962C8B-B14F-4D97-AF65-F5344CB8AC3E}">
        <p14:creationId xmlns:p14="http://schemas.microsoft.com/office/powerpoint/2010/main" val="10579345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ความสามารถทั่วไปของระบบจัดการฐานข้อมูล (</a:t>
            </a:r>
            <a:r>
              <a:rPr lang="en-US" dirty="0"/>
              <a:t>Database Management System) [13]</a:t>
            </a:r>
            <a:r>
              <a:rPr lang="en-US" dirty="0" err="1"/>
              <a:t>p.196</a:t>
            </a:r>
            <a:endParaRPr lang="en-US" dirty="0"/>
          </a:p>
          <a:p>
            <a:pPr marL="400050" lvl="1" indent="0">
              <a:buNone/>
            </a:pPr>
            <a:r>
              <a:rPr lang="en-US" sz="3600" b="1" dirty="0"/>
              <a:t>1. </a:t>
            </a:r>
            <a:r>
              <a:rPr lang="th-TH" sz="3600" b="1" dirty="0"/>
              <a:t>สร้างฐานข้อมูล (</a:t>
            </a:r>
            <a:r>
              <a:rPr lang="en-US" sz="3600" b="1" dirty="0"/>
              <a:t>Create database)</a:t>
            </a:r>
          </a:p>
          <a:p>
            <a:pPr marL="400050" lvl="1" indent="0">
              <a:buNone/>
            </a:pPr>
            <a:r>
              <a:rPr lang="en-US" sz="3600" b="1" dirty="0"/>
              <a:t>2. </a:t>
            </a:r>
            <a:r>
              <a:rPr lang="th-TH" sz="3600" b="1" dirty="0"/>
              <a:t>เพิ่ม เปลี่ยนแปลง และลบข้อมูล (</a:t>
            </a:r>
            <a:r>
              <a:rPr lang="en-US" sz="3600" b="1" dirty="0"/>
              <a:t>Insert, update, delete)</a:t>
            </a:r>
          </a:p>
          <a:p>
            <a:pPr marL="400050" lvl="1" indent="0">
              <a:buNone/>
            </a:pPr>
            <a:r>
              <a:rPr lang="en-US" sz="3600" b="1" dirty="0"/>
              <a:t>3. </a:t>
            </a:r>
            <a:r>
              <a:rPr lang="th-TH" sz="3600" b="1" dirty="0"/>
              <a:t>จัดเรียง และค้นข้อมูล (</a:t>
            </a:r>
            <a:r>
              <a:rPr lang="en-US" sz="3600" b="1" dirty="0"/>
              <a:t>Sort and retrieve data)</a:t>
            </a:r>
          </a:p>
          <a:p>
            <a:pPr marL="400050" lvl="1" indent="0">
              <a:buNone/>
            </a:pPr>
            <a:r>
              <a:rPr lang="en-US" sz="3600" b="1" dirty="0"/>
              <a:t>4. </a:t>
            </a:r>
            <a:r>
              <a:rPr lang="th-TH" sz="3600" b="1" dirty="0"/>
              <a:t>สร้างรูปแบบและรายงาน (</a:t>
            </a:r>
            <a:r>
              <a:rPr lang="en-US" sz="3600" b="1" dirty="0"/>
              <a:t>Create forms and reports)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105</a:t>
            </a:fld>
            <a:endParaRPr lang="th-TH"/>
          </a:p>
        </p:txBody>
      </p:sp>
    </p:spTree>
    <p:extLst>
      <p:ext uri="{BB962C8B-B14F-4D97-AF65-F5344CB8AC3E}">
        <p14:creationId xmlns:p14="http://schemas.microsoft.com/office/powerpoint/2010/main" val="23044821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Hacker</a:t>
            </a:r>
            <a:endParaRPr lang="th-TH" dirty="0"/>
          </a:p>
        </p:txBody>
      </p:sp>
      <p:sp>
        <p:nvSpPr>
          <p:cNvPr id="3" name="ตัวแทนเนื้อหา 2"/>
          <p:cNvSpPr>
            <a:spLocks noGrp="1"/>
          </p:cNvSpPr>
          <p:nvPr>
            <p:ph idx="1"/>
          </p:nvPr>
        </p:nvSpPr>
        <p:spPr/>
        <p:txBody>
          <a:bodyPr/>
          <a:lstStyle/>
          <a:p>
            <a:r>
              <a:rPr lang="th-TH" dirty="0" err="1"/>
              <a:t>แฮกเกอร์</a:t>
            </a:r>
            <a:r>
              <a:rPr lang="th-TH" dirty="0"/>
              <a:t> (</a:t>
            </a:r>
            <a:r>
              <a:rPr lang="en-US" dirty="0"/>
              <a:t>Hacker) [9]</a:t>
            </a:r>
            <a:r>
              <a:rPr lang="en-US" dirty="0" err="1"/>
              <a:t>p.76</a:t>
            </a:r>
            <a:endParaRPr lang="en-US" dirty="0"/>
          </a:p>
          <a:p>
            <a:r>
              <a:rPr lang="th-TH" dirty="0"/>
              <a:t>หมายถึง ผู้ที่มีความเชี่ยวชาญเกี่ยวกับระบบปฏิบัติการ สามารถเข้าถึง และแก้ไขข้อมูลในระบบโดยมิชอบ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106</a:t>
            </a:fld>
            <a:endParaRPr lang="th-TH"/>
          </a:p>
        </p:txBody>
      </p:sp>
    </p:spTree>
    <p:extLst>
      <p:ext uri="{BB962C8B-B14F-4D97-AF65-F5344CB8AC3E}">
        <p14:creationId xmlns:p14="http://schemas.microsoft.com/office/powerpoint/2010/main" val="15472942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9. Office Automation System</a:t>
            </a:r>
            <a:endParaRPr lang="th-TH" dirty="0"/>
          </a:p>
        </p:txBody>
      </p:sp>
      <p:sp>
        <p:nvSpPr>
          <p:cNvPr id="7" name="ชื่อเรื่องรอง 6"/>
          <p:cNvSpPr>
            <a:spLocks noGrp="1"/>
          </p:cNvSpPr>
          <p:nvPr>
            <p:ph type="subTitle" idx="1"/>
          </p:nvPr>
        </p:nvSpPr>
        <p:spPr/>
        <p:txBody>
          <a:bodyPr/>
          <a:lstStyle/>
          <a:p>
            <a:r>
              <a:rPr lang="en-US" dirty="0"/>
              <a:t>http://www.thaiall.com/office</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107</a:t>
            </a:fld>
            <a:endParaRPr lang="th-TH"/>
          </a:p>
        </p:txBody>
      </p:sp>
    </p:spTree>
    <p:extLst>
      <p:ext uri="{BB962C8B-B14F-4D97-AF65-F5344CB8AC3E}">
        <p14:creationId xmlns:p14="http://schemas.microsoft.com/office/powerpoint/2010/main" val="3520503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Meaning of OA</a:t>
            </a:r>
            <a:endParaRPr lang="th-TH" dirty="0"/>
          </a:p>
        </p:txBody>
      </p:sp>
      <p:sp>
        <p:nvSpPr>
          <p:cNvPr id="3" name="ตัวแทนเนื้อหา 2"/>
          <p:cNvSpPr>
            <a:spLocks noGrp="1"/>
          </p:cNvSpPr>
          <p:nvPr>
            <p:ph idx="1"/>
          </p:nvPr>
        </p:nvSpPr>
        <p:spPr/>
        <p:txBody>
          <a:bodyPr/>
          <a:lstStyle/>
          <a:p>
            <a:r>
              <a:rPr lang="en-US" dirty="0"/>
              <a:t>Office Automation refers to the varied computer machinery and software used to digitally create, collect, store, manipulate, and relay office information needed for accomplishing basic tasks. Advantages are: Office automation can get many tasks accomplished faster. It eliminates the need for a large staff. Less storage is required to store data. Multiple people can update data simultaneously in the event of changes in schedule https://</a:t>
            </a:r>
            <a:r>
              <a:rPr lang="en-US" dirty="0" err="1"/>
              <a:t>en.wikipedia.org</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108</a:t>
            </a:fld>
            <a:endParaRPr lang="th-TH"/>
          </a:p>
        </p:txBody>
      </p:sp>
    </p:spTree>
    <p:extLst>
      <p:ext uri="{BB962C8B-B14F-4D97-AF65-F5344CB8AC3E}">
        <p14:creationId xmlns:p14="http://schemas.microsoft.com/office/powerpoint/2010/main" val="24493403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832648"/>
          </a:xfrm>
        </p:spPr>
        <p:txBody>
          <a:bodyPr>
            <a:normAutofit fontScale="77500" lnSpcReduction="20000"/>
          </a:bodyPr>
          <a:lstStyle/>
          <a:p>
            <a:r>
              <a:rPr lang="th-TH" dirty="0"/>
              <a:t>ไมโครซอฟท์ออฟฟิศ (</a:t>
            </a:r>
            <a:r>
              <a:rPr lang="en-US" dirty="0"/>
              <a:t>Microsoft Office) #</a:t>
            </a:r>
          </a:p>
          <a:p>
            <a:pPr marL="400050" lvl="1" indent="0">
              <a:buNone/>
            </a:pPr>
            <a:r>
              <a:rPr lang="en-US" sz="3200" b="1" dirty="0"/>
              <a:t>1. Microsoft Access * (</a:t>
            </a:r>
            <a:r>
              <a:rPr lang="th-TH" sz="3200" b="1" dirty="0"/>
              <a:t>เก็บตาราง ฟอร์ม โมดูล ..)</a:t>
            </a:r>
          </a:p>
          <a:p>
            <a:pPr marL="400050" lvl="1" indent="0">
              <a:buNone/>
            </a:pPr>
            <a:r>
              <a:rPr lang="th-TH" sz="3200" b="1" dirty="0"/>
              <a:t>2. </a:t>
            </a:r>
            <a:r>
              <a:rPr lang="en-US" sz="3200" b="1" dirty="0"/>
              <a:t>Microsoft Excel * (</a:t>
            </a:r>
            <a:r>
              <a:rPr lang="th-TH" sz="3200" b="1" dirty="0"/>
              <a:t>กระดานคำนวณ)</a:t>
            </a:r>
          </a:p>
          <a:p>
            <a:pPr marL="400050" lvl="1" indent="0">
              <a:buNone/>
            </a:pPr>
            <a:r>
              <a:rPr lang="th-TH" sz="3200" b="1" dirty="0"/>
              <a:t>3. </a:t>
            </a:r>
            <a:r>
              <a:rPr lang="en-US" sz="3200" b="1" dirty="0"/>
              <a:t>Microsoft InfoPath (</a:t>
            </a:r>
            <a:r>
              <a:rPr lang="th-TH" sz="3200" b="1" dirty="0"/>
              <a:t>ออกแบบฟอร์ม)</a:t>
            </a:r>
          </a:p>
          <a:p>
            <a:pPr marL="400050" lvl="1" indent="0">
              <a:buNone/>
            </a:pPr>
            <a:r>
              <a:rPr lang="th-TH" sz="3200" b="1" dirty="0"/>
              <a:t>4. </a:t>
            </a:r>
            <a:r>
              <a:rPr lang="en-US" sz="3200" b="1" dirty="0"/>
              <a:t>Microsoft OneNote * (</a:t>
            </a:r>
            <a:r>
              <a:rPr lang="th-TH" sz="3200" b="1" dirty="0"/>
              <a:t>บันทึก)</a:t>
            </a:r>
          </a:p>
          <a:p>
            <a:pPr marL="400050" lvl="1" indent="0">
              <a:buNone/>
            </a:pPr>
            <a:r>
              <a:rPr lang="th-TH" sz="3200" b="1" dirty="0"/>
              <a:t>5. </a:t>
            </a:r>
            <a:r>
              <a:rPr lang="en-US" sz="3200" b="1" dirty="0"/>
              <a:t>Microsoft Outlook * (</a:t>
            </a:r>
            <a:r>
              <a:rPr lang="th-TH" sz="3200" b="1" dirty="0"/>
              <a:t>รับ-ส่งเอกสาร)</a:t>
            </a:r>
          </a:p>
          <a:p>
            <a:pPr marL="400050" lvl="1" indent="0">
              <a:buNone/>
            </a:pPr>
            <a:r>
              <a:rPr lang="th-TH" sz="3200" b="1" dirty="0"/>
              <a:t>6. </a:t>
            </a:r>
            <a:r>
              <a:rPr lang="en-US" sz="3200" b="1" dirty="0"/>
              <a:t>Microsoft </a:t>
            </a:r>
            <a:r>
              <a:rPr lang="en-US" sz="3200" b="1" dirty="0" err="1"/>
              <a:t>Powerpoint</a:t>
            </a:r>
            <a:r>
              <a:rPr lang="en-US" sz="3200" b="1" dirty="0"/>
              <a:t> * (</a:t>
            </a:r>
            <a:r>
              <a:rPr lang="th-TH" sz="3200" b="1" dirty="0"/>
              <a:t>นำเสนอ)</a:t>
            </a:r>
          </a:p>
          <a:p>
            <a:pPr marL="400050" lvl="1" indent="0">
              <a:buNone/>
            </a:pPr>
            <a:r>
              <a:rPr lang="th-TH" sz="3200" b="1" dirty="0"/>
              <a:t>7. </a:t>
            </a:r>
            <a:r>
              <a:rPr lang="en-US" sz="3200" b="1" dirty="0"/>
              <a:t>Microsoft Project Professional (</a:t>
            </a:r>
            <a:r>
              <a:rPr lang="th-TH" sz="3200" b="1" dirty="0"/>
              <a:t>วางแผนโครงการ)</a:t>
            </a:r>
          </a:p>
          <a:p>
            <a:pPr marL="400050" lvl="1" indent="0">
              <a:buNone/>
            </a:pPr>
            <a:r>
              <a:rPr lang="th-TH" sz="3200" b="1" dirty="0"/>
              <a:t>8. </a:t>
            </a:r>
            <a:r>
              <a:rPr lang="en-US" sz="3200" b="1" dirty="0"/>
              <a:t>Microsoft Project Standard (</a:t>
            </a:r>
            <a:r>
              <a:rPr lang="th-TH" sz="3200" b="1" dirty="0"/>
              <a:t>วางแผนโครงการ)</a:t>
            </a:r>
          </a:p>
          <a:p>
            <a:pPr marL="400050" lvl="1" indent="0">
              <a:buNone/>
            </a:pPr>
            <a:r>
              <a:rPr lang="th-TH" sz="3200" b="1" dirty="0"/>
              <a:t>9. </a:t>
            </a:r>
            <a:r>
              <a:rPr lang="en-US" sz="3200" b="1" dirty="0"/>
              <a:t>Microsoft Publisher * (</a:t>
            </a:r>
            <a:r>
              <a:rPr lang="th-TH" sz="3200" b="1" dirty="0"/>
              <a:t>จัดทำเอกสาร)</a:t>
            </a:r>
          </a:p>
          <a:p>
            <a:pPr marL="400050" lvl="1" indent="0">
              <a:buNone/>
            </a:pPr>
            <a:r>
              <a:rPr lang="th-TH" sz="3200" b="1" dirty="0"/>
              <a:t>10. </a:t>
            </a:r>
            <a:r>
              <a:rPr lang="en-US" sz="3200" b="1" dirty="0"/>
              <a:t>Microsoft SharePoint Workspace (</a:t>
            </a:r>
            <a:r>
              <a:rPr lang="th-TH" sz="3200" b="1" dirty="0"/>
              <a:t>แบ่งปันเอกสารร่วมกัน)</a:t>
            </a:r>
          </a:p>
          <a:p>
            <a:pPr marL="400050" lvl="1" indent="0">
              <a:buNone/>
            </a:pPr>
            <a:r>
              <a:rPr lang="th-TH" sz="3200" b="1" dirty="0"/>
              <a:t>11. </a:t>
            </a:r>
            <a:r>
              <a:rPr lang="en-US" sz="3200" b="1" dirty="0"/>
              <a:t>Microsoft Visio (</a:t>
            </a:r>
            <a:r>
              <a:rPr lang="th-TH" sz="3200" b="1" dirty="0"/>
              <a:t>เขียนแผนภูมิ)</a:t>
            </a:r>
          </a:p>
          <a:p>
            <a:pPr marL="400050" lvl="1" indent="0">
              <a:buNone/>
            </a:pPr>
            <a:r>
              <a:rPr lang="th-TH" sz="3200" b="1" dirty="0"/>
              <a:t>12. </a:t>
            </a:r>
            <a:r>
              <a:rPr lang="en-US" sz="3200" b="1" dirty="0"/>
              <a:t>Microsoft Word * (</a:t>
            </a:r>
            <a:r>
              <a:rPr lang="th-TH" sz="3200" b="1" dirty="0"/>
              <a:t>จัดทำรายงาน)</a:t>
            </a:r>
          </a:p>
          <a:p>
            <a:pPr marL="400050" lvl="1" indent="0">
              <a:buNone/>
            </a:pPr>
            <a:r>
              <a:rPr lang="th-TH" sz="3200" b="1" dirty="0"/>
              <a:t>13. </a:t>
            </a:r>
            <a:r>
              <a:rPr lang="en-US" sz="3200" b="1" dirty="0"/>
              <a:t>Microsoft Office Standard (</a:t>
            </a:r>
            <a:r>
              <a:rPr lang="th-TH" sz="3200" b="1" dirty="0"/>
              <a:t>รวม*)</a:t>
            </a:r>
          </a:p>
          <a:p>
            <a:pPr marL="400050" lvl="1" indent="0">
              <a:buNone/>
            </a:pPr>
            <a:r>
              <a:rPr lang="th-TH" sz="3200" b="1" dirty="0"/>
              <a:t>2010 : </a:t>
            </a:r>
            <a:r>
              <a:rPr lang="en-US" sz="3200" b="1" dirty="0"/>
              <a:t>word + </a:t>
            </a:r>
            <a:r>
              <a:rPr lang="en-US" sz="3200" b="1" dirty="0" err="1"/>
              <a:t>powerpoint</a:t>
            </a:r>
            <a:r>
              <a:rPr lang="en-US" sz="3200" b="1" dirty="0"/>
              <a:t> + excel + access</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109</a:t>
            </a:fld>
            <a:endParaRPr lang="th-TH"/>
          </a:p>
        </p:txBody>
      </p:sp>
    </p:spTree>
    <p:extLst>
      <p:ext uri="{BB962C8B-B14F-4D97-AF65-F5344CB8AC3E}">
        <p14:creationId xmlns:p14="http://schemas.microsoft.com/office/powerpoint/2010/main" val="282919148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แบบของระบบสารสนเทศสำนักงาน (</a:t>
            </a:r>
            <a:r>
              <a:rPr lang="en-US" dirty="0"/>
              <a:t>Types of Office Automation System) [11]</a:t>
            </a:r>
            <a:r>
              <a:rPr lang="en-US" dirty="0" err="1"/>
              <a:t>p.75</a:t>
            </a:r>
            <a:endParaRPr lang="en-US" dirty="0"/>
          </a:p>
          <a:p>
            <a:pPr marL="400050" lvl="1" indent="0">
              <a:buNone/>
            </a:pPr>
            <a:r>
              <a:rPr lang="en-US" sz="3200" b="1" dirty="0"/>
              <a:t>1. </a:t>
            </a:r>
            <a:r>
              <a:rPr lang="th-TH" sz="3200" b="1" dirty="0"/>
              <a:t>ระบบจัดการเอกสาร (</a:t>
            </a:r>
            <a:r>
              <a:rPr lang="en-US" sz="3200" b="1" dirty="0"/>
              <a:t>Document Management System)</a:t>
            </a:r>
          </a:p>
          <a:p>
            <a:pPr marL="400050" lvl="1" indent="0">
              <a:buNone/>
            </a:pPr>
            <a:r>
              <a:rPr lang="en-US" sz="3200" b="1" dirty="0"/>
              <a:t>2. </a:t>
            </a:r>
            <a:r>
              <a:rPr lang="th-TH" sz="3200" b="1" dirty="0"/>
              <a:t>ระบบควบคุมและส่งผ่านข่าวสาร (</a:t>
            </a:r>
            <a:r>
              <a:rPr lang="en-US" sz="3200" b="1" dirty="0"/>
              <a:t>Message-handling System)</a:t>
            </a:r>
          </a:p>
          <a:p>
            <a:pPr marL="400050" lvl="1" indent="0">
              <a:buNone/>
            </a:pPr>
            <a:r>
              <a:rPr lang="en-US" sz="3200" b="1" dirty="0"/>
              <a:t>3. </a:t>
            </a:r>
            <a:r>
              <a:rPr lang="th-TH" sz="3200" b="1" dirty="0"/>
              <a:t>ระบบประชุมทางไกล (</a:t>
            </a:r>
            <a:r>
              <a:rPr lang="en-US" sz="3200" b="1" dirty="0"/>
              <a:t>Teleconferencing)</a:t>
            </a:r>
          </a:p>
          <a:p>
            <a:pPr marL="400050" lvl="1" indent="0">
              <a:buNone/>
            </a:pPr>
            <a:r>
              <a:rPr lang="en-US" sz="3200" b="1" dirty="0"/>
              <a:t>4. </a:t>
            </a:r>
            <a:r>
              <a:rPr lang="th-TH" sz="3200" b="1" dirty="0"/>
              <a:t>ระบบสนับสนุนการดำเนินงานในสำนักงาน (</a:t>
            </a:r>
            <a:r>
              <a:rPr lang="en-US" sz="3200" b="1" dirty="0"/>
              <a:t>Office Support System)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110</a:t>
            </a:fld>
            <a:endParaRPr lang="th-TH"/>
          </a:p>
        </p:txBody>
      </p:sp>
    </p:spTree>
    <p:extLst>
      <p:ext uri="{BB962C8B-B14F-4D97-AF65-F5344CB8AC3E}">
        <p14:creationId xmlns:p14="http://schemas.microsoft.com/office/powerpoint/2010/main" val="10091741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112568"/>
          </a:xfrm>
        </p:spPr>
        <p:txBody>
          <a:bodyPr>
            <a:normAutofit/>
          </a:bodyPr>
          <a:lstStyle/>
          <a:p>
            <a:r>
              <a:rPr lang="th-TH" dirty="0"/>
              <a:t>ซอฟต์แวร์ประยุกต์ (</a:t>
            </a:r>
            <a:r>
              <a:rPr lang="en-US" dirty="0"/>
              <a:t>Application Software) </a:t>
            </a:r>
            <a:r>
              <a:rPr lang="th-TH" dirty="0"/>
              <a:t>แบ่งตามลักษณะการผลิต [13]</a:t>
            </a:r>
            <a:r>
              <a:rPr lang="en-US" dirty="0" err="1"/>
              <a:t>p.109</a:t>
            </a:r>
            <a:endParaRPr lang="en-US" dirty="0"/>
          </a:p>
          <a:p>
            <a:pPr marL="400050" lvl="1" indent="0">
              <a:buNone/>
            </a:pPr>
            <a:r>
              <a:rPr lang="en-US" b="1" dirty="0"/>
              <a:t>1. </a:t>
            </a:r>
            <a:r>
              <a:rPr lang="th-TH" b="1" dirty="0"/>
              <a:t>ซอฟต์แวร์ที่พัฒนาขึ้นใช้เองโดยเฉพาะ (</a:t>
            </a:r>
            <a:r>
              <a:rPr lang="en-US" b="1" dirty="0"/>
              <a:t>Proprietary Software)</a:t>
            </a:r>
          </a:p>
          <a:p>
            <a:pPr marL="400050" lvl="1" indent="0">
              <a:buNone/>
            </a:pPr>
            <a:r>
              <a:rPr lang="en-US" b="1" dirty="0"/>
              <a:t>- </a:t>
            </a:r>
            <a:r>
              <a:rPr lang="th-TH" b="1" dirty="0"/>
              <a:t>พัฒนากันเองในองค์กร (</a:t>
            </a:r>
            <a:r>
              <a:rPr lang="en-US" b="1" dirty="0"/>
              <a:t>In-house developed) </a:t>
            </a:r>
            <a:r>
              <a:rPr lang="th-TH" b="1" dirty="0"/>
              <a:t>เช่น </a:t>
            </a:r>
            <a:r>
              <a:rPr lang="en-US" b="1" dirty="0" err="1"/>
              <a:t>it.nation.ac.th</a:t>
            </a:r>
            <a:endParaRPr lang="en-US" b="1" dirty="0"/>
          </a:p>
          <a:p>
            <a:pPr marL="400050" lvl="1" indent="0">
              <a:buNone/>
            </a:pPr>
            <a:r>
              <a:rPr lang="en-US" b="1" dirty="0"/>
              <a:t>- </a:t>
            </a:r>
            <a:r>
              <a:rPr lang="th-TH" b="1" dirty="0"/>
              <a:t>มืออาชีพภายนอก (</a:t>
            </a:r>
            <a:r>
              <a:rPr lang="en-US" b="1" dirty="0"/>
              <a:t>Contract </a:t>
            </a:r>
            <a:r>
              <a:rPr lang="th-TH" b="1" dirty="0"/>
              <a:t>หรือ </a:t>
            </a:r>
            <a:r>
              <a:rPr lang="en-US" b="1" dirty="0"/>
              <a:t>Outsource) </a:t>
            </a:r>
            <a:r>
              <a:rPr lang="th-TH" b="1" dirty="0"/>
              <a:t>เช่น </a:t>
            </a:r>
            <a:r>
              <a:rPr lang="en-US" b="1" dirty="0" err="1"/>
              <a:t>goto69.com</a:t>
            </a:r>
            <a:endParaRPr lang="en-US" b="1" dirty="0"/>
          </a:p>
          <a:p>
            <a:pPr marL="400050" lvl="1" indent="0">
              <a:buNone/>
            </a:pPr>
            <a:r>
              <a:rPr lang="en-US" b="1" dirty="0"/>
              <a:t>2. </a:t>
            </a:r>
            <a:r>
              <a:rPr lang="th-TH" b="1" dirty="0"/>
              <a:t>ซอฟต์แวร์สำเร็จรูป (</a:t>
            </a:r>
            <a:r>
              <a:rPr lang="en-US" b="1" dirty="0"/>
              <a:t>Packaged Software </a:t>
            </a:r>
            <a:r>
              <a:rPr lang="th-TH" b="1" dirty="0"/>
              <a:t>หรือ </a:t>
            </a:r>
            <a:r>
              <a:rPr lang="en-US" b="1" dirty="0"/>
              <a:t>Off the Shelf Software)</a:t>
            </a:r>
          </a:p>
          <a:p>
            <a:pPr marL="400050" lvl="1" indent="0">
              <a:buNone/>
            </a:pPr>
            <a:r>
              <a:rPr lang="en-US" b="1" dirty="0"/>
              <a:t>- </a:t>
            </a:r>
            <a:r>
              <a:rPr lang="th-TH" b="1" dirty="0"/>
              <a:t>โปรแกรมเฉพาะ (</a:t>
            </a:r>
            <a:r>
              <a:rPr lang="en-US" b="1" dirty="0"/>
              <a:t>Customized Package) </a:t>
            </a:r>
            <a:r>
              <a:rPr lang="th-TH" b="1" dirty="0"/>
              <a:t>ขอผู้ผลิตเพิ่มเติมคุณสมบัติ</a:t>
            </a:r>
          </a:p>
          <a:p>
            <a:pPr marL="400050" lvl="1" indent="0">
              <a:buNone/>
            </a:pPr>
            <a:r>
              <a:rPr lang="th-TH" b="1" dirty="0"/>
              <a:t>- โปรแกรมมาตรฐาน (</a:t>
            </a:r>
            <a:r>
              <a:rPr lang="en-US" b="1" dirty="0"/>
              <a:t>Standard Package)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111</a:t>
            </a:fld>
            <a:endParaRPr lang="th-TH"/>
          </a:p>
        </p:txBody>
      </p:sp>
    </p:spTree>
    <p:extLst>
      <p:ext uri="{BB962C8B-B14F-4D97-AF65-F5344CB8AC3E}">
        <p14:creationId xmlns:p14="http://schemas.microsoft.com/office/powerpoint/2010/main" val="1914454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760640"/>
          </a:xfrm>
        </p:spPr>
        <p:txBody>
          <a:bodyPr>
            <a:normAutofit fontScale="47500" lnSpcReduction="20000"/>
          </a:bodyPr>
          <a:lstStyle/>
          <a:p>
            <a:r>
              <a:rPr lang="th-TH" dirty="0"/>
              <a:t>การแบ่งกลุ่มซอฟต์แวร์ตามการใช้งาน (</a:t>
            </a:r>
            <a:r>
              <a:rPr lang="en-US" dirty="0"/>
              <a:t>Software group) [13]</a:t>
            </a:r>
            <a:r>
              <a:rPr lang="en-US" dirty="0" err="1"/>
              <a:t>p.111</a:t>
            </a:r>
            <a:endParaRPr lang="en-US" dirty="0"/>
          </a:p>
          <a:p>
            <a:pPr marL="400050" lvl="1" indent="0">
              <a:buNone/>
            </a:pPr>
            <a:r>
              <a:rPr lang="en-US" sz="3500" b="1" dirty="0"/>
              <a:t>1. </a:t>
            </a:r>
            <a:r>
              <a:rPr lang="th-TH" sz="3500" b="1" dirty="0"/>
              <a:t>กลุ่มซอฟต์แวร์สำหรับงานด้านธุรกิจ (</a:t>
            </a:r>
            <a:r>
              <a:rPr lang="en-US" sz="3500" b="1" dirty="0"/>
              <a:t>Business)</a:t>
            </a:r>
          </a:p>
          <a:p>
            <a:pPr marL="800100" lvl="2" indent="0">
              <a:buNone/>
            </a:pPr>
            <a:r>
              <a:rPr lang="en-US" sz="3100" b="1" dirty="0"/>
              <a:t>- </a:t>
            </a:r>
            <a:r>
              <a:rPr lang="th-TH" sz="3100" b="1" dirty="0"/>
              <a:t>ซอฟต์แวร์ประมวลผลคำ (</a:t>
            </a:r>
            <a:r>
              <a:rPr lang="en-US" sz="3100" b="1" dirty="0"/>
              <a:t>Word processing)</a:t>
            </a:r>
          </a:p>
          <a:p>
            <a:pPr marL="800100" lvl="2" indent="0">
              <a:buNone/>
            </a:pPr>
            <a:r>
              <a:rPr lang="en-US" sz="3100" b="1" dirty="0"/>
              <a:t>- </a:t>
            </a:r>
            <a:r>
              <a:rPr lang="th-TH" sz="3100" b="1" dirty="0"/>
              <a:t>ซอฟต์แวร์ตารางคำนวณ (</a:t>
            </a:r>
            <a:r>
              <a:rPr lang="en-US" sz="3100" b="1" dirty="0"/>
              <a:t>Spreadsheet)</a:t>
            </a:r>
          </a:p>
          <a:p>
            <a:pPr marL="800100" lvl="2" indent="0">
              <a:buNone/>
            </a:pPr>
            <a:r>
              <a:rPr lang="en-US" sz="3100" b="1" dirty="0"/>
              <a:t>- </a:t>
            </a:r>
            <a:r>
              <a:rPr lang="th-TH" sz="3100" b="1" dirty="0"/>
              <a:t>ซอฟต์แวร์ฐานข้อมูล (</a:t>
            </a:r>
            <a:r>
              <a:rPr lang="en-US" sz="3100" b="1" dirty="0"/>
              <a:t>Database)</a:t>
            </a:r>
          </a:p>
          <a:p>
            <a:pPr marL="800100" lvl="2" indent="0">
              <a:buNone/>
            </a:pPr>
            <a:r>
              <a:rPr lang="en-US" sz="3100" b="1" dirty="0"/>
              <a:t>- </a:t>
            </a:r>
            <a:r>
              <a:rPr lang="th-TH" sz="3100" b="1" dirty="0"/>
              <a:t>ซอฟต์แวร์นำเสนองาน (</a:t>
            </a:r>
            <a:r>
              <a:rPr lang="en-US" sz="3100" b="1" dirty="0"/>
              <a:t>Presentation)</a:t>
            </a:r>
          </a:p>
          <a:p>
            <a:pPr marL="800100" lvl="2" indent="0">
              <a:buNone/>
            </a:pPr>
            <a:r>
              <a:rPr lang="en-US" sz="3100" b="1" dirty="0"/>
              <a:t>- </a:t>
            </a:r>
            <a:r>
              <a:rPr lang="th-TH" sz="3100" b="1" dirty="0"/>
              <a:t>ซอฟต์แวร์แบบกลุ่ม (</a:t>
            </a:r>
            <a:r>
              <a:rPr lang="en-US" sz="3100" b="1" dirty="0"/>
              <a:t>Software Suite)</a:t>
            </a:r>
          </a:p>
          <a:p>
            <a:pPr marL="800100" lvl="2" indent="0">
              <a:buNone/>
            </a:pPr>
            <a:r>
              <a:rPr lang="en-US" sz="3100" b="1" dirty="0"/>
              <a:t>- </a:t>
            </a:r>
            <a:r>
              <a:rPr lang="th-TH" sz="3100" b="1" dirty="0"/>
              <a:t>ซอฟต์แวร์สำหรับจัดการโครงการ (</a:t>
            </a:r>
            <a:r>
              <a:rPr lang="en-US" sz="3100" b="1" dirty="0"/>
              <a:t>Project management)</a:t>
            </a:r>
          </a:p>
          <a:p>
            <a:pPr marL="800100" lvl="2" indent="0">
              <a:buNone/>
            </a:pPr>
            <a:r>
              <a:rPr lang="en-US" sz="3100" b="1" dirty="0"/>
              <a:t>- </a:t>
            </a:r>
            <a:r>
              <a:rPr lang="th-TH" sz="3100" b="1" dirty="0"/>
              <a:t>ซอฟต์แวร์สำหรับงานบัญชี (</a:t>
            </a:r>
            <a:r>
              <a:rPr lang="en-US" sz="3100" b="1" dirty="0"/>
              <a:t>Accounting)</a:t>
            </a:r>
          </a:p>
          <a:p>
            <a:pPr marL="400050" lvl="1" indent="0">
              <a:buNone/>
            </a:pPr>
            <a:r>
              <a:rPr lang="en-US" sz="3500" b="1" dirty="0"/>
              <a:t>2. </a:t>
            </a:r>
            <a:r>
              <a:rPr lang="th-TH" sz="3500" b="1" dirty="0"/>
              <a:t>กลุ่มซอฟต์แวร์สำหรับงานด้าน</a:t>
            </a:r>
            <a:r>
              <a:rPr lang="th-TH" sz="3500" b="1" dirty="0" err="1"/>
              <a:t>กราฟฟิก</a:t>
            </a:r>
            <a:r>
              <a:rPr lang="th-TH" sz="3500" b="1" dirty="0"/>
              <a:t>และมัลติมีเดีย (</a:t>
            </a:r>
            <a:r>
              <a:rPr lang="en-US" sz="3500" b="1" dirty="0"/>
              <a:t>Graphic and Multimedia)</a:t>
            </a:r>
          </a:p>
          <a:p>
            <a:pPr marL="800100" lvl="2" indent="0">
              <a:buNone/>
            </a:pPr>
            <a:r>
              <a:rPr lang="en-US" sz="3100" b="1" dirty="0"/>
              <a:t>- </a:t>
            </a:r>
            <a:r>
              <a:rPr lang="th-TH" sz="3100" b="1" dirty="0"/>
              <a:t>ซอฟต์แวร์สำหรับงานออกแบบ (</a:t>
            </a:r>
            <a:r>
              <a:rPr lang="en-US" sz="3100" b="1" dirty="0"/>
              <a:t>CAD: Computer Aided Design)</a:t>
            </a:r>
          </a:p>
          <a:p>
            <a:pPr marL="800100" lvl="2" indent="0">
              <a:buNone/>
            </a:pPr>
            <a:r>
              <a:rPr lang="en-US" sz="3100" b="1" dirty="0"/>
              <a:t>- </a:t>
            </a:r>
            <a:r>
              <a:rPr lang="th-TH" sz="3100" b="1" dirty="0"/>
              <a:t>ซอฟต์แวร์สำหรับสิ่งพิมพ์ (</a:t>
            </a:r>
            <a:r>
              <a:rPr lang="en-US" sz="3100" b="1" dirty="0"/>
              <a:t>Desktop publishing)</a:t>
            </a:r>
          </a:p>
          <a:p>
            <a:pPr marL="800100" lvl="2" indent="0">
              <a:buNone/>
            </a:pPr>
            <a:r>
              <a:rPr lang="en-US" sz="3100" b="1" dirty="0"/>
              <a:t>- </a:t>
            </a:r>
            <a:r>
              <a:rPr lang="th-TH" sz="3100" b="1" dirty="0"/>
              <a:t>ซอฟต์แวร์สำหรับตกแต่งภาพ (</a:t>
            </a:r>
            <a:r>
              <a:rPr lang="en-US" sz="3100" b="1" dirty="0"/>
              <a:t>Paint/Image Editing)</a:t>
            </a:r>
          </a:p>
          <a:p>
            <a:pPr marL="800100" lvl="2" indent="0">
              <a:buNone/>
            </a:pPr>
            <a:r>
              <a:rPr lang="en-US" sz="3100" b="1" dirty="0"/>
              <a:t>- </a:t>
            </a:r>
            <a:r>
              <a:rPr lang="th-TH" sz="3100" b="1" dirty="0"/>
              <a:t>ซอฟต์แวร์สำหรับการตัดต่อวิดีโอและเสียง (</a:t>
            </a:r>
            <a:r>
              <a:rPr lang="en-US" sz="3100" b="1" dirty="0"/>
              <a:t>Video and Audio Editing)</a:t>
            </a:r>
          </a:p>
          <a:p>
            <a:pPr marL="800100" lvl="2" indent="0">
              <a:buNone/>
            </a:pPr>
            <a:r>
              <a:rPr lang="en-US" sz="3100" b="1" dirty="0"/>
              <a:t>- </a:t>
            </a:r>
            <a:r>
              <a:rPr lang="th-TH" sz="3100" b="1" dirty="0"/>
              <a:t>ซอฟต์แวร์สำหรับสร้างสื่อมัลติมีเดีย (</a:t>
            </a:r>
            <a:r>
              <a:rPr lang="en-US" sz="3100" b="1" dirty="0"/>
              <a:t>Multimedia Authoring)</a:t>
            </a:r>
          </a:p>
          <a:p>
            <a:pPr marL="800100" lvl="2" indent="0">
              <a:buNone/>
            </a:pPr>
            <a:r>
              <a:rPr lang="en-US" sz="3100" b="1" dirty="0"/>
              <a:t>- </a:t>
            </a:r>
            <a:r>
              <a:rPr lang="th-TH" sz="3100" b="1" dirty="0"/>
              <a:t>ซอฟต์แวร์สำหรับสร้างเว็บ</a:t>
            </a:r>
            <a:r>
              <a:rPr lang="th-TH" sz="3100" b="1" dirty="0" err="1"/>
              <a:t>เพจ</a:t>
            </a:r>
            <a:r>
              <a:rPr lang="th-TH" sz="3100" b="1" dirty="0"/>
              <a:t> (</a:t>
            </a:r>
            <a:r>
              <a:rPr lang="en-US" sz="3100" b="1" dirty="0"/>
              <a:t>Webpage Authoring)</a:t>
            </a:r>
          </a:p>
          <a:p>
            <a:pPr marL="400050" lvl="1" indent="0">
              <a:buNone/>
            </a:pPr>
            <a:r>
              <a:rPr lang="en-US" sz="3500" b="1" dirty="0"/>
              <a:t>3. </a:t>
            </a:r>
            <a:r>
              <a:rPr lang="th-TH" sz="3500" b="1" dirty="0"/>
              <a:t>กลุ่มซอฟต์แวร์สำหรับงานบนเว็บและการติดต่อสื่อสาร (</a:t>
            </a:r>
            <a:r>
              <a:rPr lang="en-US" sz="3500" b="1" dirty="0"/>
              <a:t>Web and Communications)</a:t>
            </a:r>
          </a:p>
          <a:p>
            <a:pPr marL="800100" lvl="2" indent="0">
              <a:buNone/>
            </a:pPr>
            <a:r>
              <a:rPr lang="en-US" sz="3100" b="1" dirty="0"/>
              <a:t>- </a:t>
            </a:r>
            <a:r>
              <a:rPr lang="th-TH" sz="3100" b="1" dirty="0"/>
              <a:t>ซอฟต์แวร์สำหรับจัดการอี</a:t>
            </a:r>
            <a:r>
              <a:rPr lang="th-TH" sz="3100" b="1" dirty="0" err="1"/>
              <a:t>เมล</a:t>
            </a:r>
            <a:r>
              <a:rPr lang="th-TH" sz="3100" b="1" dirty="0"/>
              <a:t> (</a:t>
            </a:r>
            <a:r>
              <a:rPr lang="en-US" sz="3100" b="1" dirty="0"/>
              <a:t>Electronic mail software)</a:t>
            </a:r>
          </a:p>
          <a:p>
            <a:pPr marL="800100" lvl="2" indent="0">
              <a:buNone/>
            </a:pPr>
            <a:r>
              <a:rPr lang="en-US" sz="3100" b="1" dirty="0"/>
              <a:t>- </a:t>
            </a:r>
            <a:r>
              <a:rPr lang="th-TH" sz="3100" b="1" dirty="0"/>
              <a:t>ซอฟต์แวร์สำหรับท่องเว็บ (</a:t>
            </a:r>
            <a:r>
              <a:rPr lang="en-US" sz="3100" b="1" dirty="0"/>
              <a:t>Web browser)</a:t>
            </a:r>
          </a:p>
          <a:p>
            <a:pPr marL="800100" lvl="2" indent="0">
              <a:buNone/>
            </a:pPr>
            <a:r>
              <a:rPr lang="en-US" sz="3100" b="1" dirty="0"/>
              <a:t>- </a:t>
            </a:r>
            <a:r>
              <a:rPr lang="th-TH" sz="3100" b="1" dirty="0"/>
              <a:t>ซอฟต์แวร์สำหรับจัดประชุมทางไกล (</a:t>
            </a:r>
            <a:r>
              <a:rPr lang="en-US" sz="3100" b="1" dirty="0"/>
              <a:t>Video conference)</a:t>
            </a:r>
          </a:p>
          <a:p>
            <a:pPr marL="800100" lvl="2" indent="0">
              <a:buNone/>
            </a:pPr>
            <a:r>
              <a:rPr lang="en-US" sz="3100" b="1" dirty="0"/>
              <a:t>- </a:t>
            </a:r>
            <a:r>
              <a:rPr lang="th-TH" sz="3100" b="1" dirty="0"/>
              <a:t>ซอฟต์แวร์สำหรับส่งข้อความด่วน (</a:t>
            </a:r>
            <a:r>
              <a:rPr lang="en-US" sz="3100" b="1" dirty="0"/>
              <a:t>Instant messaging)</a:t>
            </a:r>
          </a:p>
          <a:p>
            <a:pPr marL="800100" lvl="2" indent="0">
              <a:buNone/>
            </a:pPr>
            <a:r>
              <a:rPr lang="en-US" sz="3100" b="1" dirty="0"/>
              <a:t>- </a:t>
            </a:r>
            <a:r>
              <a:rPr lang="th-TH" sz="3100" b="1" dirty="0"/>
              <a:t>ซอฟต์แวร์สำหรับถ่ายโอนไฟล์ (</a:t>
            </a:r>
            <a:r>
              <a:rPr lang="en-US" sz="3100" b="1" dirty="0"/>
              <a:t>File Transfer) </a:t>
            </a:r>
            <a:endParaRPr lang="th-TH" sz="31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112</a:t>
            </a:fld>
            <a:endParaRPr lang="th-TH"/>
          </a:p>
        </p:txBody>
      </p:sp>
    </p:spTree>
    <p:extLst>
      <p:ext uri="{BB962C8B-B14F-4D97-AF65-F5344CB8AC3E}">
        <p14:creationId xmlns:p14="http://schemas.microsoft.com/office/powerpoint/2010/main" val="110157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5444" y="908720"/>
            <a:ext cx="9138556" cy="5544616"/>
          </a:xfrm>
        </p:spPr>
        <p:txBody>
          <a:bodyPr>
            <a:normAutofit/>
          </a:bodyPr>
          <a:lstStyle/>
          <a:p>
            <a:r>
              <a:rPr lang="th-TH" dirty="0"/>
              <a:t>งานเกี่ยวกับเอกสารในสำนักงานอัตโนมัติ (</a:t>
            </a:r>
            <a:r>
              <a:rPr lang="en-US" dirty="0"/>
              <a:t>Function of Document) [9]</a:t>
            </a:r>
            <a:r>
              <a:rPr lang="en-US" dirty="0" err="1"/>
              <a:t>p.108</a:t>
            </a:r>
            <a:endParaRPr lang="en-US" dirty="0"/>
          </a:p>
          <a:p>
            <a:pPr marL="400050" lvl="1" indent="0">
              <a:buNone/>
            </a:pPr>
            <a:r>
              <a:rPr lang="en-US" sz="3600" b="1" dirty="0"/>
              <a:t>1. </a:t>
            </a:r>
            <a:r>
              <a:rPr lang="th-TH" sz="3600" b="1" dirty="0"/>
              <a:t>ร่างเอกสาร (</a:t>
            </a:r>
            <a:r>
              <a:rPr lang="en-US" sz="3600" b="1" dirty="0"/>
              <a:t>Draft)</a:t>
            </a:r>
          </a:p>
          <a:p>
            <a:pPr marL="400050" lvl="1" indent="0">
              <a:buNone/>
            </a:pPr>
            <a:r>
              <a:rPr lang="en-US" sz="3600" b="1" dirty="0"/>
              <a:t>2. </a:t>
            </a:r>
            <a:r>
              <a:rPr lang="th-TH" sz="3600" b="1" dirty="0"/>
              <a:t>พิมพ์เอกสาร (</a:t>
            </a:r>
            <a:r>
              <a:rPr lang="en-US" sz="3600" b="1" dirty="0"/>
              <a:t>Print)</a:t>
            </a:r>
          </a:p>
          <a:p>
            <a:pPr marL="400050" lvl="1" indent="0">
              <a:buNone/>
            </a:pPr>
            <a:r>
              <a:rPr lang="en-US" sz="3600" b="1" dirty="0"/>
              <a:t>3. </a:t>
            </a:r>
            <a:r>
              <a:rPr lang="th-TH" sz="3600" b="1" dirty="0"/>
              <a:t>แก้ไขเอกสาร (</a:t>
            </a:r>
            <a:r>
              <a:rPr lang="en-US" sz="3600" b="1" dirty="0"/>
              <a:t>Edit)</a:t>
            </a:r>
          </a:p>
          <a:p>
            <a:pPr marL="400050" lvl="1" indent="0">
              <a:buNone/>
            </a:pPr>
            <a:r>
              <a:rPr lang="en-US" sz="3600" b="1" dirty="0"/>
              <a:t>4. </a:t>
            </a:r>
            <a:r>
              <a:rPr lang="th-TH" sz="3600" b="1" dirty="0"/>
              <a:t>เก็บเอกสาร (</a:t>
            </a:r>
            <a:r>
              <a:rPr lang="en-US" sz="3600" b="1" dirty="0"/>
              <a:t>Store)</a:t>
            </a:r>
          </a:p>
          <a:p>
            <a:pPr marL="400050" lvl="1" indent="0">
              <a:buNone/>
            </a:pPr>
            <a:r>
              <a:rPr lang="en-US" sz="3600" b="1" dirty="0"/>
              <a:t>5. </a:t>
            </a:r>
            <a:r>
              <a:rPr lang="th-TH" sz="3600" b="1" dirty="0"/>
              <a:t>ส่งเอกสาร (</a:t>
            </a:r>
            <a:r>
              <a:rPr lang="en-US" sz="3600" b="1" dirty="0"/>
              <a:t>Send)</a:t>
            </a:r>
          </a:p>
          <a:p>
            <a:pPr marL="400050" lvl="1" indent="0">
              <a:buNone/>
            </a:pPr>
            <a:r>
              <a:rPr lang="en-US" sz="3600" b="1" dirty="0"/>
              <a:t>6. </a:t>
            </a:r>
            <a:r>
              <a:rPr lang="th-TH" sz="3600" b="1" dirty="0"/>
              <a:t>ค้นเอกสาร (</a:t>
            </a:r>
            <a:r>
              <a:rPr lang="en-US" sz="3600" b="1" dirty="0"/>
              <a:t>Retrieve)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113</a:t>
            </a:fld>
            <a:endParaRPr lang="th-TH"/>
          </a:p>
        </p:txBody>
      </p:sp>
    </p:spTree>
    <p:extLst>
      <p:ext uri="{BB962C8B-B14F-4D97-AF65-F5344CB8AC3E}">
        <p14:creationId xmlns:p14="http://schemas.microsoft.com/office/powerpoint/2010/main" val="13899743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ระบบสารสนเทศสำนักงาน (</a:t>
            </a:r>
            <a:r>
              <a:rPr lang="en-US" dirty="0" err="1"/>
              <a:t>OIS</a:t>
            </a:r>
            <a:r>
              <a:rPr lang="en-US" dirty="0"/>
              <a:t>) [9]</a:t>
            </a:r>
            <a:r>
              <a:rPr lang="en-US" dirty="0" err="1"/>
              <a:t>p.110</a:t>
            </a:r>
            <a:endParaRPr lang="en-US" dirty="0"/>
          </a:p>
          <a:p>
            <a:pPr marL="0" indent="0">
              <a:buNone/>
            </a:pPr>
            <a:r>
              <a:rPr lang="en-US" b="1" dirty="0"/>
              <a:t>1. </a:t>
            </a:r>
            <a:r>
              <a:rPr lang="th-TH" b="1" dirty="0"/>
              <a:t>ระบบการจัดการเอกสาร (</a:t>
            </a:r>
            <a:r>
              <a:rPr lang="en-US" b="1" dirty="0"/>
              <a:t>Document management systems) </a:t>
            </a:r>
            <a:r>
              <a:rPr lang="th-TH" b="1" dirty="0"/>
              <a:t>เช่น </a:t>
            </a:r>
            <a:r>
              <a:rPr lang="en-US" b="1" dirty="0"/>
              <a:t>word</a:t>
            </a:r>
          </a:p>
          <a:p>
            <a:pPr marL="0" indent="0">
              <a:buNone/>
            </a:pPr>
            <a:r>
              <a:rPr lang="en-US" b="1" dirty="0"/>
              <a:t>2. </a:t>
            </a:r>
            <a:r>
              <a:rPr lang="th-TH" b="1" dirty="0"/>
              <a:t>ระบบจัดการข่าวสาร (</a:t>
            </a:r>
            <a:r>
              <a:rPr lang="en-US" b="1" dirty="0"/>
              <a:t>Message-handling systems) </a:t>
            </a:r>
            <a:r>
              <a:rPr lang="th-TH" b="1" dirty="0"/>
              <a:t>เช่น </a:t>
            </a:r>
            <a:r>
              <a:rPr lang="en-US" b="1" dirty="0"/>
              <a:t>mail</a:t>
            </a:r>
          </a:p>
          <a:p>
            <a:pPr marL="0" indent="0">
              <a:buNone/>
            </a:pPr>
            <a:r>
              <a:rPr lang="en-US" b="1" dirty="0"/>
              <a:t>3. </a:t>
            </a:r>
            <a:r>
              <a:rPr lang="th-TH" b="1" dirty="0"/>
              <a:t>ระบบประชุมทางไกล (</a:t>
            </a:r>
            <a:r>
              <a:rPr lang="en-US" b="1" dirty="0"/>
              <a:t>Teleconferencing systems) </a:t>
            </a:r>
            <a:r>
              <a:rPr lang="th-TH" b="1" dirty="0"/>
              <a:t>เช่น </a:t>
            </a:r>
            <a:r>
              <a:rPr lang="en-US" b="1" dirty="0" err="1"/>
              <a:t>vconf</a:t>
            </a:r>
            <a:endParaRPr lang="en-US" b="1" dirty="0"/>
          </a:p>
          <a:p>
            <a:pPr marL="0" indent="0">
              <a:buNone/>
            </a:pPr>
            <a:r>
              <a:rPr lang="en-US" b="1" dirty="0"/>
              <a:t>4. </a:t>
            </a:r>
            <a:r>
              <a:rPr lang="th-TH" b="1" dirty="0"/>
              <a:t>ระบบสนับสนุนสำนักงาน (</a:t>
            </a:r>
            <a:r>
              <a:rPr lang="en-US" b="1" dirty="0"/>
              <a:t>Office support system) </a:t>
            </a:r>
            <a:r>
              <a:rPr lang="th-TH" b="1" dirty="0"/>
              <a:t>เช่น </a:t>
            </a:r>
            <a:r>
              <a:rPr lang="en-US" b="1" dirty="0" err="1"/>
              <a:t>wifi</a:t>
            </a:r>
            <a:r>
              <a:rPr lang="en-US" b="1" dirty="0"/>
              <a:t>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114</a:t>
            </a:fld>
            <a:endParaRPr lang="th-TH"/>
          </a:p>
        </p:txBody>
      </p:sp>
    </p:spTree>
    <p:extLst>
      <p:ext uri="{BB962C8B-B14F-4D97-AF65-F5344CB8AC3E}">
        <p14:creationId xmlns:p14="http://schemas.microsoft.com/office/powerpoint/2010/main" val="33097869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dirty="0"/>
          </a:p>
        </p:txBody>
      </p:sp>
      <p:sp>
        <p:nvSpPr>
          <p:cNvPr id="3" name="ตัวแทนเนื้อหา 2"/>
          <p:cNvSpPr>
            <a:spLocks noGrp="1"/>
          </p:cNvSpPr>
          <p:nvPr>
            <p:ph idx="1"/>
          </p:nvPr>
        </p:nvSpPr>
        <p:spPr/>
        <p:txBody>
          <a:bodyPr>
            <a:normAutofit lnSpcReduction="10000"/>
          </a:bodyPr>
          <a:lstStyle/>
          <a:p>
            <a:r>
              <a:rPr lang="en-US" dirty="0"/>
              <a:t>Bookboon.com was established in Denmark in 1988, under the name </a:t>
            </a:r>
            <a:r>
              <a:rPr lang="en-US" dirty="0" err="1"/>
              <a:t>Ventus</a:t>
            </a:r>
            <a:r>
              <a:rPr lang="en-US" dirty="0"/>
              <a:t>, and has always focused on publishing educational material for students and business professionals. The company continuously aims to set new standards in the world of modern publishing based on its readers’ needs.</a:t>
            </a:r>
          </a:p>
          <a:p>
            <a:endParaRPr lang="en-US" dirty="0"/>
          </a:p>
          <a:p>
            <a:r>
              <a:rPr lang="en-US" dirty="0"/>
              <a:t>In 2005, the company made a strategic leap and became the world’s first online book publisher to provide free textbooks for students.</a:t>
            </a:r>
          </a:p>
          <a:p>
            <a:r>
              <a:rPr lang="en-US" dirty="0"/>
              <a:t>http://www.thaiall.com/blog/burin/7637/</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0AD3EF2D-5B8E-45E1-B3AA-9773B09818ED}" type="slidenum">
              <a:rPr lang="th-TH" smtClean="0"/>
              <a:t>115</a:t>
            </a:fld>
            <a:endParaRPr lang="th-TH"/>
          </a:p>
        </p:txBody>
      </p:sp>
      <p:pic>
        <p:nvPicPr>
          <p:cNvPr id="6" name="Picture 5"/>
          <p:cNvPicPr>
            <a:picLocks noChangeAspect="1"/>
          </p:cNvPicPr>
          <p:nvPr/>
        </p:nvPicPr>
        <p:blipFill>
          <a:blip r:embed="rId2"/>
          <a:stretch>
            <a:fillRect/>
          </a:stretch>
        </p:blipFill>
        <p:spPr>
          <a:xfrm>
            <a:off x="6516216" y="4770437"/>
            <a:ext cx="1905000" cy="1905000"/>
          </a:xfrm>
          <a:prstGeom prst="rect">
            <a:avLst/>
          </a:prstGeom>
        </p:spPr>
      </p:pic>
    </p:spTree>
    <p:extLst>
      <p:ext uri="{BB962C8B-B14F-4D97-AF65-F5344CB8AC3E}">
        <p14:creationId xmlns:p14="http://schemas.microsoft.com/office/powerpoint/2010/main" val="40293886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ctrTitle"/>
          </p:nvPr>
        </p:nvSpPr>
        <p:spPr/>
        <p:txBody>
          <a:bodyPr/>
          <a:lstStyle/>
          <a:p>
            <a:r>
              <a:rPr lang="en-US" dirty="0"/>
              <a:t>10. Security and ethics of information technology using</a:t>
            </a:r>
            <a:endParaRPr lang="th-TH" dirty="0"/>
          </a:p>
        </p:txBody>
      </p:sp>
      <p:sp>
        <p:nvSpPr>
          <p:cNvPr id="7" name="ชื่อเรื่องรอง 6"/>
          <p:cNvSpPr>
            <a:spLocks noGrp="1"/>
          </p:cNvSpPr>
          <p:nvPr>
            <p:ph type="subTitle" idx="1"/>
          </p:nvPr>
        </p:nvSpPr>
        <p:spPr/>
        <p:txBody>
          <a:bodyPr/>
          <a:lstStyle/>
          <a:p>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0AD3EF2D-5B8E-45E1-B3AA-9773B09818ED}" type="slidenum">
              <a:rPr lang="th-TH" smtClean="0"/>
              <a:t>116</a:t>
            </a:fld>
            <a:endParaRPr lang="th-TH"/>
          </a:p>
        </p:txBody>
      </p:sp>
    </p:spTree>
    <p:extLst>
      <p:ext uri="{BB962C8B-B14F-4D97-AF65-F5344CB8AC3E}">
        <p14:creationId xmlns:p14="http://schemas.microsoft.com/office/powerpoint/2010/main" val="30722017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en-US" dirty="0"/>
              <a:t>Security is the degree of resistance to, or protection from, harm. It applies to any vulnerable and valuable asset, such as a person, dwelling, community, nation, or organization.</a:t>
            </a:r>
          </a:p>
          <a:p>
            <a:r>
              <a:rPr lang="en-US" dirty="0"/>
              <a:t>https://</a:t>
            </a:r>
            <a:r>
              <a:rPr lang="en-US" dirty="0" err="1"/>
              <a:t>en.wikipedia.org</a:t>
            </a:r>
            <a:endParaRPr lang="en-US" dirty="0"/>
          </a:p>
          <a:p>
            <a:r>
              <a:rPr lang="en-US" dirty="0"/>
              <a:t>+ Ethics is the branch of philosophy that involves systematizing, defending, and recommending concepts of right and wrong conduct.</a:t>
            </a:r>
          </a:p>
          <a:p>
            <a:r>
              <a:rPr lang="en-US" dirty="0"/>
              <a:t>https://</a:t>
            </a:r>
            <a:r>
              <a:rPr lang="en-US" dirty="0" err="1"/>
              <a:t>en.wikipedia.org</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117</a:t>
            </a:fld>
            <a:endParaRPr lang="th-TH"/>
          </a:p>
        </p:txBody>
      </p:sp>
    </p:spTree>
    <p:extLst>
      <p:ext uri="{BB962C8B-B14F-4D97-AF65-F5344CB8AC3E}">
        <p14:creationId xmlns:p14="http://schemas.microsoft.com/office/powerpoint/2010/main" val="30158677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760640"/>
          </a:xfrm>
        </p:spPr>
        <p:txBody>
          <a:bodyPr>
            <a:normAutofit fontScale="77500" lnSpcReduction="20000"/>
          </a:bodyPr>
          <a:lstStyle/>
          <a:p>
            <a:r>
              <a:rPr lang="th-TH" dirty="0"/>
              <a:t>คุณธรรม คือ ความดีงามในจิตใจ</a:t>
            </a:r>
          </a:p>
          <a:p>
            <a:r>
              <a:rPr lang="th-TH" dirty="0"/>
              <a:t>จริยธรรม คือ พฤติกรรมที่แสดงออก และรับรู้ได้เป็นรูปธรรม</a:t>
            </a:r>
          </a:p>
          <a:p>
            <a:r>
              <a:rPr lang="th-TH" dirty="0"/>
              <a:t>จรรยาบรรณ คือ พฤติกรรมที่ถูกเขียนมาเป็นลายลักษณ์อักษร และประกาศให้ยึดเป็นแนวปฏิบัติร่วมกัน</a:t>
            </a:r>
          </a:p>
          <a:p>
            <a:r>
              <a:rPr lang="th-TH" dirty="0"/>
              <a:t>จริยธรรมของการใช้เทคโนโลยีสารสนเทศ (</a:t>
            </a:r>
            <a:r>
              <a:rPr lang="en-US" dirty="0"/>
              <a:t>Ethics of information technology using) = PAPA [2]</a:t>
            </a:r>
            <a:r>
              <a:rPr lang="en-US" dirty="0" err="1"/>
              <a:t>p.358</a:t>
            </a:r>
            <a:r>
              <a:rPr lang="en-US" dirty="0"/>
              <a:t> (Richard Mason </a:t>
            </a:r>
            <a:r>
              <a:rPr lang="th-TH" dirty="0"/>
              <a:t>อ้างอิงใน </a:t>
            </a:r>
            <a:r>
              <a:rPr lang="en-US" dirty="0"/>
              <a:t>O'Brien 1996:599) # </a:t>
            </a:r>
            <a:r>
              <a:rPr lang="th-TH" dirty="0"/>
              <a:t>หรือ จริยธรรมกับสังคมยุคสารสนเทศ [13]</a:t>
            </a:r>
            <a:r>
              <a:rPr lang="en-US" dirty="0" err="1"/>
              <a:t>p.255</a:t>
            </a:r>
            <a:endParaRPr lang="en-US" dirty="0"/>
          </a:p>
          <a:p>
            <a:pPr marL="400050" lvl="1" indent="0">
              <a:buNone/>
            </a:pPr>
            <a:r>
              <a:rPr lang="en-US" sz="3400" b="1" dirty="0"/>
              <a:t>1. </a:t>
            </a:r>
            <a:r>
              <a:rPr lang="th-TH" sz="3400" b="1" dirty="0"/>
              <a:t>ความเป็นส่วนตัว (</a:t>
            </a:r>
            <a:r>
              <a:rPr lang="en-US" sz="3400" b="1" dirty="0"/>
              <a:t>Information Privacy) - </a:t>
            </a:r>
            <a:r>
              <a:rPr lang="th-TH" sz="3400" b="1" dirty="0"/>
              <a:t>มีสิทธิในข้อมูลของตนที่จะเปิดเผย หรือแบ่งปัน เช่น ใครจะเห็น</a:t>
            </a:r>
            <a:r>
              <a:rPr lang="th-TH" sz="3400" b="1" dirty="0" err="1"/>
              <a:t>โพสต์</a:t>
            </a:r>
            <a:r>
              <a:rPr lang="th-TH" sz="3400" b="1" dirty="0"/>
              <a:t>ของเราบ้าง</a:t>
            </a:r>
          </a:p>
          <a:p>
            <a:pPr marL="400050" lvl="1" indent="0">
              <a:buNone/>
            </a:pPr>
            <a:r>
              <a:rPr lang="th-TH" sz="3400" b="1" dirty="0"/>
              <a:t>2. ความถูกต้อง (</a:t>
            </a:r>
            <a:r>
              <a:rPr lang="en-US" sz="3400" b="1" dirty="0"/>
              <a:t>Information Accuracy) - </a:t>
            </a:r>
            <a:r>
              <a:rPr lang="th-TH" sz="3400" b="1" dirty="0"/>
              <a:t>รักษาให้ข้อมูลมีความถูกต้อง น่าเชื่อถือ และผ่านการตรวจสอบก่อนนำไปใช้ ดังนั้นก่อนแชร์จึงต้องตรวจสอบก่อน</a:t>
            </a:r>
          </a:p>
          <a:p>
            <a:pPr marL="400050" lvl="1" indent="0">
              <a:buNone/>
            </a:pPr>
            <a:r>
              <a:rPr lang="th-TH" sz="3400" b="1" dirty="0"/>
              <a:t>3. ความเป็นเจ้าของ (</a:t>
            </a:r>
            <a:r>
              <a:rPr lang="en-US" sz="3400" b="1" dirty="0" err="1"/>
              <a:t>Intellecture</a:t>
            </a:r>
            <a:r>
              <a:rPr lang="en-US" sz="3400" b="1" dirty="0"/>
              <a:t> Property) - </a:t>
            </a:r>
            <a:r>
              <a:rPr lang="th-TH" sz="3400" b="1" dirty="0"/>
              <a:t>สิทธิในการถือครองทรัพย์สินไม่ให้ถูกละเมิด หรือมีสิทธิกำหนดการเผยแพร่ : </a:t>
            </a:r>
            <a:r>
              <a:rPr lang="en-US" sz="3400" b="1" dirty="0"/>
              <a:t>copy right, shareware, freeware</a:t>
            </a:r>
          </a:p>
          <a:p>
            <a:pPr marL="400050" lvl="1" indent="0">
              <a:buNone/>
            </a:pPr>
            <a:r>
              <a:rPr lang="en-US" sz="3400" b="1" dirty="0"/>
              <a:t>4. </a:t>
            </a:r>
            <a:r>
              <a:rPr lang="th-TH" sz="3400" b="1" dirty="0"/>
              <a:t>การเข้าถึงข้อมูล (</a:t>
            </a:r>
            <a:r>
              <a:rPr lang="en-US" sz="3400" b="1" dirty="0"/>
              <a:t>Data Accessibility) - </a:t>
            </a:r>
            <a:r>
              <a:rPr lang="th-TH" sz="3400" b="1" dirty="0"/>
              <a:t>สิทธิการเข้าถึงมีหลายแบบ อาทิ เพิ่ม ลบ แก้ไข และต้องไม่ละเมิดสิทธิของผู้อื่น เช่น </a:t>
            </a:r>
            <a:r>
              <a:rPr lang="en-US" sz="3400" b="1" dirty="0"/>
              <a:t>user &amp; password</a:t>
            </a:r>
          </a:p>
          <a:p>
            <a:pPr marL="400050" lvl="1" indent="0">
              <a:buNone/>
            </a:pPr>
            <a:r>
              <a:rPr lang="en-US" sz="3400" b="1" dirty="0"/>
              <a:t>+ </a:t>
            </a:r>
            <a:r>
              <a:rPr lang="th-TH" sz="3400" b="1" dirty="0"/>
              <a:t>ระวังกล้องแอบถ่าย : พนักงานโรงแรมชาย เตะลูกค้าผู้หญิง เรื่องใบขับขี่</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118</a:t>
            </a:fld>
            <a:endParaRPr lang="th-TH"/>
          </a:p>
        </p:txBody>
      </p:sp>
    </p:spTree>
    <p:extLst>
      <p:ext uri="{BB962C8B-B14F-4D97-AF65-F5344CB8AC3E}">
        <p14:creationId xmlns:p14="http://schemas.microsoft.com/office/powerpoint/2010/main" val="1966441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normAutofit fontScale="92500" lnSpcReduction="10000"/>
          </a:bodyPr>
          <a:lstStyle/>
          <a:p>
            <a:r>
              <a:rPr lang="th-TH" dirty="0"/>
              <a:t>มาตรฐานผลการเรียนรู้กลาง ตาม </a:t>
            </a:r>
            <a:r>
              <a:rPr lang="th-TH" dirty="0" err="1"/>
              <a:t>มคอ</a:t>
            </a:r>
            <a:r>
              <a:rPr lang="th-TH" dirty="0"/>
              <a:t>.</a:t>
            </a:r>
          </a:p>
          <a:p>
            <a:pPr marL="400050" lvl="1" indent="0">
              <a:buNone/>
            </a:pPr>
            <a:r>
              <a:rPr lang="th-TH" sz="3100" b="1" dirty="0"/>
              <a:t>1. คุณธรรม จริยธรรม (</a:t>
            </a:r>
            <a:r>
              <a:rPr lang="en-US" sz="3100" b="1" dirty="0"/>
              <a:t>Morality and Ethics)</a:t>
            </a:r>
          </a:p>
          <a:p>
            <a:pPr marL="400050" lvl="1" indent="0">
              <a:buNone/>
            </a:pPr>
            <a:r>
              <a:rPr lang="en-US" sz="3100" b="1" dirty="0"/>
              <a:t>2. </a:t>
            </a:r>
            <a:r>
              <a:rPr lang="th-TH" sz="3100" b="1" dirty="0"/>
              <a:t>ความรู้ (</a:t>
            </a:r>
            <a:r>
              <a:rPr lang="en-US" sz="3100" b="1" dirty="0"/>
              <a:t>Knowledge development)</a:t>
            </a:r>
          </a:p>
          <a:p>
            <a:pPr marL="400050" lvl="1" indent="0">
              <a:buNone/>
            </a:pPr>
            <a:r>
              <a:rPr lang="en-US" sz="3100" b="1" dirty="0"/>
              <a:t>3. </a:t>
            </a:r>
            <a:r>
              <a:rPr lang="th-TH" sz="3100" b="1" dirty="0"/>
              <a:t>ทักษะทางปัญญา (</a:t>
            </a:r>
            <a:r>
              <a:rPr lang="en-US" sz="3100" b="1" dirty="0"/>
              <a:t>Intellectual development)</a:t>
            </a:r>
          </a:p>
          <a:p>
            <a:pPr marL="400050" lvl="1" indent="0">
              <a:buNone/>
            </a:pPr>
            <a:r>
              <a:rPr lang="en-US" sz="3100" b="1" dirty="0"/>
              <a:t>4. </a:t>
            </a:r>
            <a:r>
              <a:rPr lang="th-TH" sz="3100" b="1" dirty="0"/>
              <a:t>ทักษะความสัมพันธ์ระหว่างบุคคลและความรับผิดชอบ (</a:t>
            </a:r>
            <a:r>
              <a:rPr lang="en-US" sz="3100" b="1" dirty="0"/>
              <a:t>Interpersonal relationship and responsibility)</a:t>
            </a:r>
          </a:p>
          <a:p>
            <a:pPr marL="400050" lvl="1" indent="0">
              <a:buNone/>
            </a:pPr>
            <a:r>
              <a:rPr lang="en-US" sz="3100" b="1" dirty="0"/>
              <a:t>5. </a:t>
            </a:r>
            <a:r>
              <a:rPr lang="th-TH" sz="3100" b="1" dirty="0"/>
              <a:t>ทักษะการวิเคราะห์เชิงตัวเลข การสื่อสาร และเทคโนโลยีสารสนเทศ (</a:t>
            </a:r>
            <a:r>
              <a:rPr lang="en-US" sz="3100" b="1" dirty="0"/>
              <a:t>Mathematical analytical thinking, communication skills, and information technology skills) </a:t>
            </a:r>
            <a:endParaRPr lang="th-TH" sz="31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119</a:t>
            </a:fld>
            <a:endParaRPr lang="th-TH"/>
          </a:p>
        </p:txBody>
      </p:sp>
    </p:spTree>
    <p:extLst>
      <p:ext uri="{BB962C8B-B14F-4D97-AF65-F5344CB8AC3E}">
        <p14:creationId xmlns:p14="http://schemas.microsoft.com/office/powerpoint/2010/main" val="31230984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normAutofit/>
          </a:bodyPr>
          <a:lstStyle/>
          <a:p>
            <a:r>
              <a:rPr lang="th-TH" dirty="0"/>
              <a:t>อาชญากรรมคอมพิวเตอร์ (</a:t>
            </a:r>
            <a:r>
              <a:rPr lang="en-US" dirty="0"/>
              <a:t>Computer Crime) [13]</a:t>
            </a:r>
            <a:r>
              <a:rPr lang="en-US" dirty="0" err="1"/>
              <a:t>p.261</a:t>
            </a:r>
            <a:endParaRPr lang="en-US" dirty="0"/>
          </a:p>
          <a:p>
            <a:pPr marL="400050" lvl="1" indent="0">
              <a:buNone/>
            </a:pPr>
            <a:r>
              <a:rPr lang="en-US" b="1" dirty="0"/>
              <a:t>1. </a:t>
            </a:r>
            <a:r>
              <a:rPr lang="th-TH" b="1" dirty="0"/>
              <a:t>การลักลอบเข้าถึงโดยไม่ได้รับอนุญาต (</a:t>
            </a:r>
            <a:r>
              <a:rPr lang="en-US" b="1" dirty="0"/>
              <a:t>Unauthorized access and use)</a:t>
            </a:r>
          </a:p>
          <a:p>
            <a:pPr marL="400050" lvl="1" indent="0">
              <a:buNone/>
            </a:pPr>
            <a:r>
              <a:rPr lang="en-US" b="1" dirty="0"/>
              <a:t>2. </a:t>
            </a:r>
            <a:r>
              <a:rPr lang="th-TH" b="1" dirty="0"/>
              <a:t>การขโมยและทำลายอุปกรณ์ (</a:t>
            </a:r>
            <a:r>
              <a:rPr lang="en-US" b="1" dirty="0"/>
              <a:t>Hardware theft and vandalism)</a:t>
            </a:r>
          </a:p>
          <a:p>
            <a:pPr marL="400050" lvl="1" indent="0">
              <a:buNone/>
            </a:pPr>
            <a:r>
              <a:rPr lang="en-US" b="1" dirty="0"/>
              <a:t>3. </a:t>
            </a:r>
            <a:r>
              <a:rPr lang="th-TH" b="1" dirty="0"/>
              <a:t>การขโมยโปรแกรมคอมพิวเตอร์ (</a:t>
            </a:r>
            <a:r>
              <a:rPr lang="en-US" b="1" dirty="0"/>
              <a:t>Software theft)</a:t>
            </a:r>
          </a:p>
          <a:p>
            <a:pPr marL="400050" lvl="1" indent="0">
              <a:buNone/>
            </a:pPr>
            <a:r>
              <a:rPr lang="en-US" b="1" dirty="0"/>
              <a:t>4. </a:t>
            </a:r>
            <a:r>
              <a:rPr lang="th-TH" b="1" dirty="0"/>
              <a:t>การก่อกวนระบบด้วยโปรแกรมประสงค์ร้าย - เน้นทำร้าย (</a:t>
            </a:r>
            <a:r>
              <a:rPr lang="en-US" b="1" dirty="0"/>
              <a:t>Malicious software)</a:t>
            </a:r>
          </a:p>
          <a:p>
            <a:pPr marL="400050" lvl="1" indent="0">
              <a:buNone/>
            </a:pPr>
            <a:r>
              <a:rPr lang="en-US" b="1" dirty="0"/>
              <a:t>5. </a:t>
            </a:r>
            <a:r>
              <a:rPr lang="th-TH" b="1" dirty="0"/>
              <a:t>การก่อกวนระบบด้วยสปาย</a:t>
            </a:r>
            <a:r>
              <a:rPr lang="th-TH" b="1" dirty="0" err="1"/>
              <a:t>แวร์</a:t>
            </a:r>
            <a:r>
              <a:rPr lang="th-TH" b="1" dirty="0"/>
              <a:t> - เน้นลักลอบข้อมูลในเครื่อง (</a:t>
            </a:r>
            <a:r>
              <a:rPr lang="en-US" b="1" dirty="0"/>
              <a:t>Spyware)</a:t>
            </a:r>
          </a:p>
          <a:p>
            <a:pPr marL="400050" lvl="1" indent="0">
              <a:buNone/>
            </a:pPr>
            <a:r>
              <a:rPr lang="en-US" b="1" dirty="0"/>
              <a:t>6. </a:t>
            </a:r>
            <a:r>
              <a:rPr lang="th-TH" b="1" dirty="0"/>
              <a:t>การก่อกวนระบบ</a:t>
            </a:r>
            <a:r>
              <a:rPr lang="th-TH" b="1" dirty="0" err="1"/>
              <a:t>ด้วยส</a:t>
            </a:r>
            <a:r>
              <a:rPr lang="th-TH" b="1" dirty="0"/>
              <a:t>แปมเมล์ - เน้นส่งอี</a:t>
            </a:r>
            <a:r>
              <a:rPr lang="th-TH" b="1" dirty="0" err="1"/>
              <a:t>เมล</a:t>
            </a:r>
            <a:r>
              <a:rPr lang="th-TH" b="1" dirty="0"/>
              <a:t> (</a:t>
            </a:r>
            <a:r>
              <a:rPr lang="en-US" b="1" dirty="0"/>
              <a:t>Spam mail)</a:t>
            </a:r>
          </a:p>
          <a:p>
            <a:pPr marL="400050" lvl="1" indent="0">
              <a:buNone/>
            </a:pPr>
            <a:r>
              <a:rPr lang="en-US" b="1" dirty="0"/>
              <a:t>7. </a:t>
            </a:r>
            <a:r>
              <a:rPr lang="th-TH" b="1" dirty="0"/>
              <a:t>การหลอกลวงเหยื่อเพื่อล้วงเอาข้อมูลส่วนตัว - ตกทอง (</a:t>
            </a:r>
            <a:r>
              <a:rPr lang="en-US" b="1" dirty="0"/>
              <a:t>Phishing/pharming)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120</a:t>
            </a:fld>
            <a:endParaRPr lang="th-TH"/>
          </a:p>
        </p:txBody>
      </p:sp>
    </p:spTree>
    <p:extLst>
      <p:ext uri="{BB962C8B-B14F-4D97-AF65-F5344CB8AC3E}">
        <p14:creationId xmlns:p14="http://schemas.microsoft.com/office/powerpoint/2010/main" val="13438111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fontScale="92500" lnSpcReduction="10000"/>
          </a:bodyPr>
          <a:lstStyle/>
          <a:p>
            <a:r>
              <a:rPr lang="en-US" dirty="0" err="1"/>
              <a:t>OWASP</a:t>
            </a:r>
            <a:r>
              <a:rPr lang="en-US" dirty="0"/>
              <a:t> : Open Web Application Security Project</a:t>
            </a:r>
          </a:p>
          <a:p>
            <a:pPr marL="400050" lvl="1" indent="0">
              <a:buNone/>
            </a:pPr>
            <a:r>
              <a:rPr lang="en-US" b="1" dirty="0"/>
              <a:t>TOP 10 VULNERABILITIES # #</a:t>
            </a:r>
          </a:p>
          <a:p>
            <a:pPr marL="400050" lvl="1" indent="0">
              <a:buNone/>
            </a:pPr>
            <a:r>
              <a:rPr lang="en-US" b="1" dirty="0"/>
              <a:t>1. Injection</a:t>
            </a:r>
          </a:p>
          <a:p>
            <a:pPr marL="400050" lvl="1" indent="0">
              <a:buNone/>
            </a:pPr>
            <a:r>
              <a:rPr lang="en-US" b="1" dirty="0"/>
              <a:t>2. Broken Authentication and Session Management</a:t>
            </a:r>
          </a:p>
          <a:p>
            <a:pPr marL="400050" lvl="1" indent="0">
              <a:buNone/>
            </a:pPr>
            <a:r>
              <a:rPr lang="en-US" b="1" dirty="0"/>
              <a:t>3. Cross Site Scripting</a:t>
            </a:r>
          </a:p>
          <a:p>
            <a:pPr marL="400050" lvl="1" indent="0">
              <a:buNone/>
            </a:pPr>
            <a:r>
              <a:rPr lang="en-US" b="1" dirty="0"/>
              <a:t>4. Insecure Direct Object References</a:t>
            </a:r>
          </a:p>
          <a:p>
            <a:pPr marL="400050" lvl="1" indent="0">
              <a:buNone/>
            </a:pPr>
            <a:r>
              <a:rPr lang="en-US" b="1" dirty="0"/>
              <a:t>5. Security Misconfiguration</a:t>
            </a:r>
          </a:p>
          <a:p>
            <a:pPr marL="400050" lvl="1" indent="0">
              <a:buNone/>
            </a:pPr>
            <a:r>
              <a:rPr lang="en-US" b="1" dirty="0"/>
              <a:t>6. Sensitive Data Exposure</a:t>
            </a:r>
          </a:p>
          <a:p>
            <a:pPr marL="400050" lvl="1" indent="0">
              <a:buNone/>
            </a:pPr>
            <a:r>
              <a:rPr lang="en-US" b="1" dirty="0"/>
              <a:t>7. Missing Function Level Access Control</a:t>
            </a:r>
          </a:p>
          <a:p>
            <a:pPr marL="400050" lvl="1" indent="0">
              <a:buNone/>
            </a:pPr>
            <a:r>
              <a:rPr lang="en-US" b="1" dirty="0"/>
              <a:t>8. Cross Site Request Forgery (</a:t>
            </a:r>
            <a:r>
              <a:rPr lang="en-US" b="1" dirty="0" err="1"/>
              <a:t>CSRF</a:t>
            </a:r>
            <a:r>
              <a:rPr lang="en-US" b="1" dirty="0"/>
              <a:t>)</a:t>
            </a:r>
          </a:p>
          <a:p>
            <a:pPr marL="400050" lvl="1" indent="0">
              <a:buNone/>
            </a:pPr>
            <a:r>
              <a:rPr lang="en-US" b="1" dirty="0"/>
              <a:t>9. Using Components with Known Vulnerabilities</a:t>
            </a:r>
          </a:p>
          <a:p>
            <a:pPr marL="400050" lvl="1" indent="0">
              <a:buNone/>
            </a:pPr>
            <a:r>
              <a:rPr lang="en-US" b="1" dirty="0"/>
              <a:t>10. </a:t>
            </a:r>
            <a:r>
              <a:rPr lang="en-US" b="1" dirty="0" err="1"/>
              <a:t>Unvalidated</a:t>
            </a:r>
            <a:r>
              <a:rPr lang="en-US" b="1" dirty="0"/>
              <a:t> Redirects and Forwards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121</a:t>
            </a:fld>
            <a:endParaRPr lang="th-TH"/>
          </a:p>
        </p:txBody>
      </p:sp>
    </p:spTree>
    <p:extLst>
      <p:ext uri="{BB962C8B-B14F-4D97-AF65-F5344CB8AC3E}">
        <p14:creationId xmlns:p14="http://schemas.microsoft.com/office/powerpoint/2010/main" val="5925122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832648"/>
          </a:xfrm>
        </p:spPr>
        <p:txBody>
          <a:bodyPr>
            <a:normAutofit fontScale="55000" lnSpcReduction="20000"/>
          </a:bodyPr>
          <a:lstStyle/>
          <a:p>
            <a:r>
              <a:rPr lang="th-TH" b="1" dirty="0"/>
              <a:t>หัวข้อด้านคุณธรรมจริยธรรม #</a:t>
            </a:r>
          </a:p>
          <a:p>
            <a:pPr marL="0" indent="0">
              <a:buNone/>
            </a:pPr>
            <a:r>
              <a:rPr lang="th-TH" b="1" dirty="0"/>
              <a:t>1. ความมีเหตุผล (</a:t>
            </a:r>
            <a:r>
              <a:rPr lang="en-US" b="1" dirty="0"/>
              <a:t>Rationality)</a:t>
            </a:r>
          </a:p>
          <a:p>
            <a:pPr marL="0" indent="0">
              <a:buNone/>
            </a:pPr>
            <a:r>
              <a:rPr lang="en-US" b="1" dirty="0"/>
              <a:t>2. </a:t>
            </a:r>
            <a:r>
              <a:rPr lang="th-TH" b="1" dirty="0"/>
              <a:t>ความซื่อสัตย์สุจริต (</a:t>
            </a:r>
            <a:r>
              <a:rPr lang="en-US" b="1" dirty="0"/>
              <a:t>Honesty)</a:t>
            </a:r>
          </a:p>
          <a:p>
            <a:pPr marL="0" indent="0">
              <a:buNone/>
            </a:pPr>
            <a:r>
              <a:rPr lang="en-US" b="1" dirty="0"/>
              <a:t>3. </a:t>
            </a:r>
            <a:r>
              <a:rPr lang="th-TH" b="1" dirty="0"/>
              <a:t>ความอุตสาหะ หรือการมีความตั้งใจแน่วแน่ (</a:t>
            </a:r>
            <a:r>
              <a:rPr lang="en-US" b="1" dirty="0"/>
              <a:t>Resolution)</a:t>
            </a:r>
          </a:p>
          <a:p>
            <a:pPr marL="0" indent="0">
              <a:buNone/>
            </a:pPr>
            <a:r>
              <a:rPr lang="en-US" b="1" dirty="0"/>
              <a:t>4. </a:t>
            </a:r>
            <a:r>
              <a:rPr lang="th-TH" b="1" dirty="0"/>
              <a:t>ความเมตตากรุณา (</a:t>
            </a:r>
            <a:r>
              <a:rPr lang="en-US" b="1" dirty="0"/>
              <a:t>Compassion)</a:t>
            </a:r>
          </a:p>
          <a:p>
            <a:pPr marL="0" indent="0">
              <a:buNone/>
            </a:pPr>
            <a:r>
              <a:rPr lang="en-US" b="1" dirty="0"/>
              <a:t>5. </a:t>
            </a:r>
            <a:r>
              <a:rPr lang="th-TH" b="1" dirty="0"/>
              <a:t>ความเสียสละ (</a:t>
            </a:r>
            <a:r>
              <a:rPr lang="en-US" b="1" dirty="0"/>
              <a:t>Devotion)</a:t>
            </a:r>
          </a:p>
          <a:p>
            <a:pPr marL="0" indent="0">
              <a:buNone/>
            </a:pPr>
            <a:r>
              <a:rPr lang="en-US" b="1" dirty="0"/>
              <a:t>6. </a:t>
            </a:r>
            <a:r>
              <a:rPr lang="th-TH" b="1" dirty="0"/>
              <a:t>ความสามัคคี (</a:t>
            </a:r>
            <a:r>
              <a:rPr lang="en-US" b="1" dirty="0"/>
              <a:t>Cooperation)</a:t>
            </a:r>
          </a:p>
          <a:p>
            <a:pPr marL="0" indent="0">
              <a:buNone/>
            </a:pPr>
            <a:r>
              <a:rPr lang="en-US" b="1" dirty="0"/>
              <a:t>7. </a:t>
            </a:r>
            <a:r>
              <a:rPr lang="th-TH" b="1" dirty="0"/>
              <a:t>ความรับผิดชอบ (</a:t>
            </a:r>
            <a:r>
              <a:rPr lang="en-US" b="1" dirty="0"/>
              <a:t>Responsibility)</a:t>
            </a:r>
          </a:p>
          <a:p>
            <a:pPr marL="0" indent="0">
              <a:buNone/>
            </a:pPr>
            <a:r>
              <a:rPr lang="en-US" b="1" dirty="0"/>
              <a:t>8. </a:t>
            </a:r>
            <a:r>
              <a:rPr lang="th-TH" b="1" dirty="0"/>
              <a:t>ความกตัญญูกตเวที (</a:t>
            </a:r>
            <a:r>
              <a:rPr lang="en-US" b="1" dirty="0"/>
              <a:t>Gratitude)</a:t>
            </a:r>
          </a:p>
          <a:p>
            <a:pPr marL="0" indent="0">
              <a:buNone/>
            </a:pPr>
            <a:r>
              <a:rPr lang="en-US" b="1" dirty="0"/>
              <a:t>9. </a:t>
            </a:r>
            <a:r>
              <a:rPr lang="th-TH" b="1" dirty="0"/>
              <a:t>ความประหยัด (</a:t>
            </a:r>
            <a:r>
              <a:rPr lang="en-US" b="1" dirty="0"/>
              <a:t>Moderation)</a:t>
            </a:r>
          </a:p>
          <a:p>
            <a:pPr marL="0" indent="0">
              <a:buNone/>
            </a:pPr>
            <a:r>
              <a:rPr lang="en-US" b="1" dirty="0"/>
              <a:t>10. </a:t>
            </a:r>
            <a:r>
              <a:rPr lang="th-TH" b="1" dirty="0"/>
              <a:t>ความรู้จักพอ (</a:t>
            </a:r>
            <a:r>
              <a:rPr lang="en-US" b="1" dirty="0"/>
              <a:t>Satisfaction)</a:t>
            </a:r>
          </a:p>
          <a:p>
            <a:pPr marL="0" indent="0">
              <a:buNone/>
            </a:pPr>
            <a:r>
              <a:rPr lang="en-US" b="1" dirty="0"/>
              <a:t>11. </a:t>
            </a:r>
            <a:r>
              <a:rPr lang="th-TH" b="1" dirty="0"/>
              <a:t>ความมีสติสัมปชัญญะ (</a:t>
            </a:r>
            <a:r>
              <a:rPr lang="en-US" b="1" dirty="0"/>
              <a:t>Awareness)</a:t>
            </a:r>
          </a:p>
          <a:p>
            <a:pPr marL="0" indent="0">
              <a:buNone/>
            </a:pPr>
            <a:r>
              <a:rPr lang="en-US" b="1" dirty="0"/>
              <a:t>12. </a:t>
            </a:r>
            <a:r>
              <a:rPr lang="th-TH" b="1" dirty="0"/>
              <a:t>ความมีระเบียบวินัย (</a:t>
            </a:r>
            <a:r>
              <a:rPr lang="en-US" b="1" dirty="0"/>
              <a:t>Discipline)</a:t>
            </a:r>
          </a:p>
          <a:p>
            <a:pPr marL="0" indent="0">
              <a:buNone/>
            </a:pPr>
            <a:r>
              <a:rPr lang="en-US" b="1" dirty="0"/>
              <a:t>13. </a:t>
            </a:r>
            <a:r>
              <a:rPr lang="th-TH" b="1" dirty="0"/>
              <a:t>ความยุติธรรม (</a:t>
            </a:r>
            <a:r>
              <a:rPr lang="en-US" b="1" dirty="0"/>
              <a:t>Fairness)</a:t>
            </a:r>
          </a:p>
          <a:p>
            <a:pPr marL="0" indent="0">
              <a:buNone/>
            </a:pPr>
            <a:r>
              <a:rPr lang="en-US" b="1" dirty="0"/>
              <a:t>14. </a:t>
            </a:r>
            <a:r>
              <a:rPr lang="th-TH" b="1" dirty="0"/>
              <a:t>ความอดทนอดกลั้น (</a:t>
            </a:r>
            <a:r>
              <a:rPr lang="en-US" b="1" dirty="0"/>
              <a:t>Endurance)</a:t>
            </a:r>
          </a:p>
          <a:p>
            <a:pPr marL="0" indent="0">
              <a:buNone/>
            </a:pPr>
            <a:r>
              <a:rPr lang="en-US" b="1" dirty="0"/>
              <a:t>15. </a:t>
            </a:r>
            <a:r>
              <a:rPr lang="th-TH" b="1" dirty="0"/>
              <a:t>ความเคารพนับถือผู้อื่น (</a:t>
            </a:r>
            <a:r>
              <a:rPr lang="en-US" b="1" dirty="0"/>
              <a:t>Consideration)</a:t>
            </a:r>
          </a:p>
          <a:p>
            <a:pPr marL="0" indent="0">
              <a:buNone/>
            </a:pPr>
            <a:r>
              <a:rPr lang="en-US" b="1" dirty="0"/>
              <a:t>16. </a:t>
            </a:r>
            <a:r>
              <a:rPr lang="th-TH" b="1" dirty="0"/>
              <a:t>ความไม่เห็นแก่ตัว (</a:t>
            </a:r>
            <a:r>
              <a:rPr lang="en-US" b="1" dirty="0"/>
              <a:t>Selflessness)</a:t>
            </a:r>
          </a:p>
          <a:p>
            <a:pPr marL="0" indent="0">
              <a:buNone/>
            </a:pPr>
            <a:r>
              <a:rPr lang="en-US" b="1" dirty="0"/>
              <a:t>17. </a:t>
            </a:r>
            <a:r>
              <a:rPr lang="th-TH" b="1" dirty="0"/>
              <a:t>ความถ่อมตัว (</a:t>
            </a:r>
            <a:r>
              <a:rPr lang="en-US" b="1" dirty="0"/>
              <a:t>Modesty)</a:t>
            </a:r>
          </a:p>
          <a:p>
            <a:pPr marL="0" indent="0">
              <a:buNone/>
            </a:pPr>
            <a:r>
              <a:rPr lang="en-US" b="1" dirty="0"/>
              <a:t>18. </a:t>
            </a:r>
            <a:r>
              <a:rPr lang="th-TH" b="1" dirty="0"/>
              <a:t>ความกล้าทางคุณธรรม (</a:t>
            </a:r>
            <a:r>
              <a:rPr lang="en-US" b="1" dirty="0"/>
              <a:t>Courage)</a:t>
            </a:r>
          </a:p>
          <a:p>
            <a:pPr marL="0" indent="0">
              <a:buNone/>
            </a:pPr>
            <a:r>
              <a:rPr lang="en-US" b="1" dirty="0"/>
              <a:t>19. </a:t>
            </a:r>
            <a:r>
              <a:rPr lang="th-TH" b="1" dirty="0"/>
              <a:t>ความเคารพตนเอง (</a:t>
            </a:r>
            <a:r>
              <a:rPr lang="en-US" b="1" dirty="0"/>
              <a:t>Self-respect) </a:t>
            </a:r>
            <a:endParaRPr lang="th-TH"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122</a:t>
            </a:fld>
            <a:endParaRPr lang="th-TH"/>
          </a:p>
        </p:txBody>
      </p:sp>
    </p:spTree>
    <p:extLst>
      <p:ext uri="{BB962C8B-B14F-4D97-AF65-F5344CB8AC3E}">
        <p14:creationId xmlns:p14="http://schemas.microsoft.com/office/powerpoint/2010/main" val="16408148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ความดีพื้นฐานสากล (</a:t>
            </a:r>
            <a:r>
              <a:rPr lang="en-US" dirty="0"/>
              <a:t>Global Merit 5)</a:t>
            </a:r>
          </a:p>
          <a:p>
            <a:pPr marL="400050" lvl="1" indent="0">
              <a:buNone/>
            </a:pPr>
            <a:r>
              <a:rPr lang="en-US" sz="3600" b="1" dirty="0"/>
              <a:t>1. </a:t>
            </a:r>
            <a:r>
              <a:rPr lang="th-TH" sz="3600" b="1" dirty="0"/>
              <a:t>สะอาด (</a:t>
            </a:r>
            <a:r>
              <a:rPr lang="en-US" sz="3600" b="1" dirty="0"/>
              <a:t>Clean)</a:t>
            </a:r>
          </a:p>
          <a:p>
            <a:pPr marL="400050" lvl="1" indent="0">
              <a:buNone/>
            </a:pPr>
            <a:r>
              <a:rPr lang="en-US" sz="3600" b="1" dirty="0"/>
              <a:t>2. </a:t>
            </a:r>
            <a:r>
              <a:rPr lang="th-TH" sz="3600" b="1" dirty="0"/>
              <a:t>ระเบียบ (</a:t>
            </a:r>
            <a:r>
              <a:rPr lang="en-US" sz="3600" b="1" dirty="0"/>
              <a:t>Regulations)</a:t>
            </a:r>
          </a:p>
          <a:p>
            <a:pPr marL="400050" lvl="1" indent="0">
              <a:buNone/>
            </a:pPr>
            <a:r>
              <a:rPr lang="en-US" sz="3600" b="1" dirty="0"/>
              <a:t>3. </a:t>
            </a:r>
            <a:r>
              <a:rPr lang="th-TH" sz="3600" b="1" dirty="0"/>
              <a:t>สุภาพนุ่มนวล (</a:t>
            </a:r>
            <a:r>
              <a:rPr lang="en-US" sz="3600" b="1" dirty="0"/>
              <a:t>Gracious)</a:t>
            </a:r>
          </a:p>
          <a:p>
            <a:pPr marL="400050" lvl="1" indent="0">
              <a:buNone/>
            </a:pPr>
            <a:r>
              <a:rPr lang="en-US" sz="3600" b="1" dirty="0"/>
              <a:t>4. </a:t>
            </a:r>
            <a:r>
              <a:rPr lang="th-TH" sz="3600" b="1" dirty="0"/>
              <a:t>ตรงต่อเวลา (</a:t>
            </a:r>
            <a:r>
              <a:rPr lang="en-US" sz="3600" b="1" dirty="0"/>
              <a:t>Punctuality)</a:t>
            </a:r>
          </a:p>
          <a:p>
            <a:pPr marL="400050" lvl="1" indent="0">
              <a:buNone/>
            </a:pPr>
            <a:r>
              <a:rPr lang="en-US" sz="3600" b="1" dirty="0"/>
              <a:t>5. </a:t>
            </a:r>
            <a:r>
              <a:rPr lang="th-TH" sz="3600" b="1" dirty="0"/>
              <a:t>สมาธิ (</a:t>
            </a:r>
            <a:r>
              <a:rPr lang="en-US" sz="3600" b="1" dirty="0"/>
              <a:t>Concentrate) </a:t>
            </a:r>
            <a:endParaRPr lang="th-TH" sz="36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123</a:t>
            </a:fld>
            <a:endParaRPr lang="th-TH"/>
          </a:p>
        </p:txBody>
      </p:sp>
    </p:spTree>
    <p:extLst>
      <p:ext uri="{BB962C8B-B14F-4D97-AF65-F5344CB8AC3E}">
        <p14:creationId xmlns:p14="http://schemas.microsoft.com/office/powerpoint/2010/main" val="19754937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16624"/>
          </a:xfrm>
        </p:spPr>
        <p:txBody>
          <a:bodyPr>
            <a:normAutofit fontScale="92500"/>
          </a:bodyPr>
          <a:lstStyle/>
          <a:p>
            <a:r>
              <a:rPr lang="th-TH" dirty="0"/>
              <a:t>กฎหมาย (</a:t>
            </a:r>
            <a:r>
              <a:rPr lang="en-US" dirty="0"/>
              <a:t>Law) [2]</a:t>
            </a:r>
            <a:r>
              <a:rPr lang="en-US" dirty="0" err="1"/>
              <a:t>p.364</a:t>
            </a:r>
            <a:r>
              <a:rPr lang="en-US" dirty="0"/>
              <a:t> #</a:t>
            </a:r>
          </a:p>
          <a:p>
            <a:pPr marL="400050" lvl="1" indent="0">
              <a:buNone/>
            </a:pPr>
            <a:r>
              <a:rPr lang="en-US" sz="3200" b="1" dirty="0"/>
              <a:t>1. </a:t>
            </a:r>
            <a:r>
              <a:rPr lang="th-TH" sz="3200" b="1" dirty="0"/>
              <a:t>กฎหมายเกี่ยวกับธุรกรรมอิเล็กทรอนิกส์</a:t>
            </a:r>
          </a:p>
          <a:p>
            <a:pPr marL="400050" lvl="1" indent="0">
              <a:buNone/>
            </a:pPr>
            <a:r>
              <a:rPr lang="th-TH" sz="3200" b="1" dirty="0"/>
              <a:t>2. กฎหมายลายมือชื่ออิเล็กทรอนิกส์</a:t>
            </a:r>
          </a:p>
          <a:p>
            <a:pPr marL="400050" lvl="1" indent="0">
              <a:buNone/>
            </a:pPr>
            <a:r>
              <a:rPr lang="th-TH" sz="3200" b="1" dirty="0"/>
              <a:t>3. กฎหมายเกี่ยวกับ</a:t>
            </a:r>
            <a:r>
              <a:rPr lang="th-TH" sz="3200" b="1" dirty="0" err="1"/>
              <a:t>อาชญ</a:t>
            </a:r>
            <a:r>
              <a:rPr lang="th-TH" sz="3200" b="1" dirty="0"/>
              <a:t>กรรมคอมพิวเตอร์</a:t>
            </a:r>
          </a:p>
          <a:p>
            <a:pPr marL="400050" lvl="1" indent="0">
              <a:buNone/>
            </a:pPr>
            <a:r>
              <a:rPr lang="th-TH" sz="3200" b="1" dirty="0"/>
              <a:t>4. กฎหมายเกี่ยวกับการโอนเงินทางอิเล็กทรอนิกส์</a:t>
            </a:r>
          </a:p>
          <a:p>
            <a:pPr marL="400050" lvl="1" indent="0">
              <a:buNone/>
            </a:pPr>
            <a:r>
              <a:rPr lang="th-TH" sz="3200" b="1" dirty="0"/>
              <a:t>5. กฎหมายเกี่ยวกับการคุ้มครองข้อมูลส่วนบุคคล</a:t>
            </a:r>
          </a:p>
          <a:p>
            <a:pPr marL="400050" lvl="1" indent="0">
              <a:buNone/>
            </a:pPr>
            <a:r>
              <a:rPr lang="th-TH" sz="3200" b="1" dirty="0"/>
              <a:t>6. กฎหมายลำดับของรัฐธรรมนูญ มาตรา 78 หรือกฎหมายเกี่ยวกับการพัฒนาโครงสร้างพื้นฐานสารสนเทศ</a:t>
            </a:r>
          </a:p>
          <a:p>
            <a:pPr marL="400050" lvl="1" indent="0">
              <a:buNone/>
            </a:pPr>
            <a:r>
              <a:rPr lang="th-TH" sz="3200" b="1" dirty="0"/>
              <a:t>7. กฎหมายลิขสิทธิ์</a:t>
            </a:r>
          </a:p>
          <a:p>
            <a:pPr marL="400050" lvl="1" indent="0">
              <a:buNone/>
            </a:pPr>
            <a:r>
              <a:rPr lang="th-TH" sz="3200" b="1" dirty="0"/>
              <a:t>8. </a:t>
            </a:r>
            <a:r>
              <a:rPr lang="th-TH" sz="3200" b="1" dirty="0" err="1"/>
              <a:t>พรบ</a:t>
            </a:r>
            <a:r>
              <a:rPr lang="th-TH" sz="3200" b="1" dirty="0"/>
              <a:t>.ว่าด้วยการกระทำความผิดเกี่ยวกับคอมพิวเตอร์ พ.ศ.2550 [13]</a:t>
            </a:r>
            <a:r>
              <a:rPr lang="en-US" sz="3200" b="1" dirty="0" err="1"/>
              <a:t>p.277</a:t>
            </a:r>
            <a:r>
              <a:rPr lang="en-US" sz="3200" b="1" dirty="0"/>
              <a:t> </a:t>
            </a:r>
            <a:endParaRPr lang="th-TH" sz="32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124</a:t>
            </a:fld>
            <a:endParaRPr lang="th-TH"/>
          </a:p>
        </p:txBody>
      </p:sp>
    </p:spTree>
    <p:extLst>
      <p:ext uri="{BB962C8B-B14F-4D97-AF65-F5344CB8AC3E}">
        <p14:creationId xmlns:p14="http://schemas.microsoft.com/office/powerpoint/2010/main" val="33019563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a:xfrm>
            <a:off x="0" y="908720"/>
            <a:ext cx="9144000" cy="5688632"/>
          </a:xfrm>
        </p:spPr>
        <p:txBody>
          <a:bodyPr>
            <a:normAutofit fontScale="55000" lnSpcReduction="20000"/>
          </a:bodyPr>
          <a:lstStyle/>
          <a:p>
            <a:r>
              <a:rPr lang="th-TH" dirty="0" err="1"/>
              <a:t>พรบ</a:t>
            </a:r>
            <a:r>
              <a:rPr lang="th-TH" dirty="0"/>
              <a:t>.คอมฯ.2550 มีประเด็นน่าสนใจ ดังนี้</a:t>
            </a:r>
          </a:p>
          <a:p>
            <a:pPr marL="400050" lvl="1" indent="0">
              <a:buNone/>
            </a:pPr>
            <a:r>
              <a:rPr lang="th-TH" sz="4400" b="1" dirty="0"/>
              <a:t>1. แอบเข้าระบบที่เค้าไม่อนุญาต</a:t>
            </a:r>
          </a:p>
          <a:p>
            <a:pPr marL="400050" lvl="1" indent="0">
              <a:buNone/>
            </a:pPr>
            <a:r>
              <a:rPr lang="th-TH" sz="4400" b="1" dirty="0"/>
              <a:t>2. รู้วิธีเข้าระบบคนอื่น แล้วเอาไปเผยแพร่</a:t>
            </a:r>
          </a:p>
          <a:p>
            <a:pPr marL="400050" lvl="1" indent="0">
              <a:buNone/>
            </a:pPr>
            <a:r>
              <a:rPr lang="th-TH" sz="4400" b="1" dirty="0"/>
              <a:t>3. แอบไปล้วงข้อมูลผู้อื่น เช่น รหัสบัตรเครดิต หรือภาพ</a:t>
            </a:r>
          </a:p>
          <a:p>
            <a:pPr marL="400050" lvl="1" indent="0">
              <a:buNone/>
            </a:pPr>
            <a:r>
              <a:rPr lang="th-TH" sz="4400" b="1" dirty="0"/>
              <a:t>4. แอบดักจับข้อมูลของเขา</a:t>
            </a:r>
          </a:p>
          <a:p>
            <a:pPr marL="400050" lvl="1" indent="0">
              <a:buNone/>
            </a:pPr>
            <a:r>
              <a:rPr lang="th-TH" sz="4400" b="1" dirty="0"/>
              <a:t>5. แอบแก้ไขข้อมูล หรือทำให้ระบบคนอื่นเสียหาย</a:t>
            </a:r>
          </a:p>
          <a:p>
            <a:pPr marL="400050" lvl="1" indent="0">
              <a:buNone/>
            </a:pPr>
            <a:r>
              <a:rPr lang="th-TH" sz="4400" b="1" dirty="0"/>
              <a:t>6. แอบแพร่</a:t>
            </a:r>
            <a:r>
              <a:rPr lang="th-TH" sz="4400" b="1" dirty="0" err="1"/>
              <a:t>ไวรัส</a:t>
            </a:r>
            <a:r>
              <a:rPr lang="th-TH" sz="4400" b="1" dirty="0"/>
              <a:t>ให้ระบบเค้าเสียหาย</a:t>
            </a:r>
          </a:p>
          <a:p>
            <a:pPr marL="400050" lvl="1" indent="0">
              <a:buNone/>
            </a:pPr>
            <a:r>
              <a:rPr lang="th-TH" sz="4400" b="1" dirty="0"/>
              <a:t>7. หากผิดข้อ 5 - 6 แล้วเสียหายใหญ่โต จะมีความผิดเพิ่ม</a:t>
            </a:r>
          </a:p>
          <a:p>
            <a:pPr marL="400050" lvl="1" indent="0">
              <a:buNone/>
            </a:pPr>
            <a:r>
              <a:rPr lang="th-TH" sz="4400" b="1" dirty="0"/>
              <a:t>8. ส่งอี</a:t>
            </a:r>
            <a:r>
              <a:rPr lang="th-TH" sz="4400" b="1" dirty="0" err="1"/>
              <a:t>เมลสแปม</a:t>
            </a:r>
            <a:r>
              <a:rPr lang="th-TH" sz="4400" b="1" dirty="0"/>
              <a:t>ไปให้เขาซ้ำ ๆ</a:t>
            </a:r>
          </a:p>
          <a:p>
            <a:pPr marL="400050" lvl="1" indent="0">
              <a:buNone/>
            </a:pPr>
            <a:r>
              <a:rPr lang="th-TH" sz="4400" b="1" dirty="0"/>
              <a:t>* ทำโปรแกรมหรือซอฟต์แวร์ให้เขาไปทำให้เกิดปัญหาข้างต้น</a:t>
            </a:r>
          </a:p>
          <a:p>
            <a:pPr marL="400050" lvl="1" indent="0">
              <a:buNone/>
            </a:pPr>
            <a:r>
              <a:rPr lang="th-TH" sz="4400" b="1" dirty="0"/>
              <a:t>* เผยแพร่รูป หรือข้อมูลที่เป็นสื่อลามกอนาจาร</a:t>
            </a:r>
          </a:p>
          <a:p>
            <a:pPr marL="400050" lvl="1" indent="0">
              <a:buNone/>
            </a:pPr>
            <a:r>
              <a:rPr lang="th-TH" sz="4400" b="1" dirty="0"/>
              <a:t>* โกหก หลอกลวง ให้ข้อมูลเท็จ ท้าทายอำนาจรัฐ</a:t>
            </a:r>
          </a:p>
          <a:p>
            <a:pPr marL="400050" lvl="1" indent="0">
              <a:buNone/>
            </a:pPr>
            <a:r>
              <a:rPr lang="th-TH" sz="4400" b="1" dirty="0"/>
              <a:t>* นำรูปหรือข้อมูลผู้อื่นให้อับอาย เสียหาย</a:t>
            </a:r>
          </a:p>
          <a:p>
            <a:pPr marL="400050" lvl="1" indent="0">
              <a:buNone/>
            </a:pPr>
            <a:r>
              <a:rPr lang="th-TH" sz="4400" b="1" dirty="0"/>
              <a:t>* เจ้าของเว็บไซต์ถ้ายินยอมให้เกิดปัญหาก็โดนด้วย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125</a:t>
            </a:fld>
            <a:endParaRPr lang="th-TH"/>
          </a:p>
        </p:txBody>
      </p:sp>
    </p:spTree>
    <p:extLst>
      <p:ext uri="{BB962C8B-B14F-4D97-AF65-F5344CB8AC3E}">
        <p14:creationId xmlns:p14="http://schemas.microsoft.com/office/powerpoint/2010/main" val="19016996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กลุ่มคนที่เกี่ยวข้องกับการลักลอบเข้าถึงโดยไม่ได้รับอนุญาต [13]</a:t>
            </a:r>
            <a:r>
              <a:rPr lang="en-US" dirty="0" err="1"/>
              <a:t>p.262</a:t>
            </a:r>
            <a:endParaRPr lang="en-US" dirty="0"/>
          </a:p>
          <a:p>
            <a:pPr marL="400050" lvl="1" indent="0">
              <a:buNone/>
            </a:pPr>
            <a:r>
              <a:rPr lang="en-US" sz="3600" b="1" dirty="0"/>
              <a:t>1. </a:t>
            </a:r>
            <a:r>
              <a:rPr lang="th-TH" sz="3600" b="1" dirty="0" err="1"/>
              <a:t>แฮกเกอร์</a:t>
            </a:r>
            <a:r>
              <a:rPr lang="th-TH" sz="3600" b="1" dirty="0"/>
              <a:t> (</a:t>
            </a:r>
            <a:r>
              <a:rPr lang="en-US" sz="3600" b="1" dirty="0"/>
              <a:t>Hacker) - </a:t>
            </a:r>
            <a:r>
              <a:rPr lang="th-TH" sz="3600" b="1" dirty="0"/>
              <a:t>มีความรู้ แอบเข้า และออกโดยไม่ให้ใครรู้ ถ้าคนดีเรียก </a:t>
            </a:r>
            <a:r>
              <a:rPr lang="en-US" sz="3600" b="1" dirty="0"/>
              <a:t>white hat </a:t>
            </a:r>
            <a:r>
              <a:rPr lang="th-TH" sz="3600" b="1" dirty="0"/>
              <a:t>เช่น </a:t>
            </a:r>
            <a:r>
              <a:rPr lang="en-US" sz="3600" b="1" dirty="0"/>
              <a:t>Kevin </a:t>
            </a:r>
            <a:r>
              <a:rPr lang="en-US" sz="3600" b="1" dirty="0" err="1"/>
              <a:t>Mitnick</a:t>
            </a:r>
            <a:endParaRPr lang="en-US" sz="3600" b="1" dirty="0"/>
          </a:p>
          <a:p>
            <a:pPr marL="400050" lvl="1" indent="0">
              <a:buNone/>
            </a:pPr>
            <a:r>
              <a:rPr lang="en-US" sz="3600" b="1" dirty="0"/>
              <a:t>2. </a:t>
            </a:r>
            <a:r>
              <a:rPr lang="th-TH" sz="3600" b="1" dirty="0"/>
              <a:t>แครก</a:t>
            </a:r>
            <a:r>
              <a:rPr lang="th-TH" sz="3600" b="1" dirty="0" err="1"/>
              <a:t>เกอร์</a:t>
            </a:r>
            <a:r>
              <a:rPr lang="th-TH" sz="3600" b="1" dirty="0"/>
              <a:t> (</a:t>
            </a:r>
            <a:r>
              <a:rPr lang="en-US" sz="3600" b="1" dirty="0"/>
              <a:t>Cracker) - </a:t>
            </a:r>
            <a:r>
              <a:rPr lang="th-TH" sz="3600" b="1" dirty="0"/>
              <a:t>มีความรู้ แอบเข้าไปทำความเสียหายแก่ระบบ เป็น </a:t>
            </a:r>
            <a:r>
              <a:rPr lang="en-US" sz="3600" b="1" dirty="0"/>
              <a:t>Black hat</a:t>
            </a:r>
          </a:p>
          <a:p>
            <a:pPr marL="400050" lvl="1" indent="0">
              <a:buNone/>
            </a:pPr>
            <a:r>
              <a:rPr lang="en-US" sz="3600" b="1" dirty="0"/>
              <a:t>3. </a:t>
            </a:r>
            <a:r>
              <a:rPr lang="th-TH" sz="3600" b="1" dirty="0"/>
              <a:t>สคริปต์</a:t>
            </a:r>
            <a:r>
              <a:rPr lang="th-TH" sz="3600" b="1" dirty="0" err="1"/>
              <a:t>คิดดี้</a:t>
            </a:r>
            <a:r>
              <a:rPr lang="th-TH" sz="3600" b="1" dirty="0"/>
              <a:t> (</a:t>
            </a:r>
            <a:r>
              <a:rPr lang="en-US" sz="3600" b="1" dirty="0"/>
              <a:t>Script Kiddy) - </a:t>
            </a:r>
            <a:r>
              <a:rPr lang="th-TH" sz="3600" b="1" dirty="0"/>
              <a:t>เป็นมือใหม่ ใช้เครื่องมือช่วยลักลอบเข้าระบบ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126</a:t>
            </a:fld>
            <a:endParaRPr lang="th-TH"/>
          </a:p>
        </p:txBody>
      </p:sp>
    </p:spTree>
    <p:extLst>
      <p:ext uri="{BB962C8B-B14F-4D97-AF65-F5344CB8AC3E}">
        <p14:creationId xmlns:p14="http://schemas.microsoft.com/office/powerpoint/2010/main" val="25132645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err="1"/>
              <a:t>ไวรัส</a:t>
            </a:r>
            <a:r>
              <a:rPr lang="th-TH" dirty="0"/>
              <a:t>หลอกลวง (</a:t>
            </a:r>
            <a:r>
              <a:rPr lang="en-US" dirty="0"/>
              <a:t>Hoax) #</a:t>
            </a:r>
          </a:p>
          <a:p>
            <a:pPr marL="400050" lvl="1" indent="0">
              <a:buNone/>
            </a:pPr>
            <a:r>
              <a:rPr lang="en-US" sz="3600" dirty="0"/>
              <a:t>1. </a:t>
            </a:r>
            <a:r>
              <a:rPr lang="th-TH" sz="3600" dirty="0" err="1"/>
              <a:t>ไวรัส</a:t>
            </a:r>
            <a:r>
              <a:rPr lang="th-TH" sz="3600" dirty="0"/>
              <a:t>หลอกลวง "</a:t>
            </a:r>
            <a:r>
              <a:rPr lang="en-US" sz="3600" dirty="0"/>
              <a:t>Virtual Card for You" </a:t>
            </a:r>
            <a:r>
              <a:rPr lang="th-TH" sz="3600" dirty="0"/>
              <a:t>หรือ "</a:t>
            </a:r>
            <a:r>
              <a:rPr lang="en-US" sz="3600" dirty="0"/>
              <a:t>Economic Slow Down in US"</a:t>
            </a:r>
          </a:p>
          <a:p>
            <a:pPr marL="400050" lvl="1" indent="0">
              <a:buNone/>
            </a:pPr>
            <a:r>
              <a:rPr lang="en-US" sz="3600" dirty="0"/>
              <a:t>2. </a:t>
            </a:r>
            <a:r>
              <a:rPr lang="th-TH" sz="3600" dirty="0"/>
              <a:t>ข่าวเท็จ ชาวอินเดียแตกตื่น ขุดบ่อน้ำแต่เจอ...ศพเด็กพิการ</a:t>
            </a:r>
          </a:p>
          <a:p>
            <a:pPr marL="400050" lvl="1" indent="0">
              <a:buNone/>
            </a:pPr>
            <a:r>
              <a:rPr lang="th-TH" sz="3600" dirty="0"/>
              <a:t>3. เจตนาหลอก อาหารเสริม ทำให้ขาวขึ้น</a:t>
            </a:r>
          </a:p>
          <a:p>
            <a:pPr marL="400050" lvl="1" indent="0">
              <a:buNone/>
            </a:pPr>
            <a:r>
              <a:rPr lang="th-TH" sz="3600" dirty="0"/>
              <a:t>4. เรื่องนี้เข้าใจผิดไปเอง - แท็กซี่ เกือบตกงาน ถูกกล่าวหามอมยา</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127</a:t>
            </a:fld>
            <a:endParaRPr lang="th-TH"/>
          </a:p>
        </p:txBody>
      </p:sp>
    </p:spTree>
    <p:extLst>
      <p:ext uri="{BB962C8B-B14F-4D97-AF65-F5344CB8AC3E}">
        <p14:creationId xmlns:p14="http://schemas.microsoft.com/office/powerpoint/2010/main" val="42410316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กลุ่มโปรแกรมประสงค์ร้าย (</a:t>
            </a:r>
            <a:r>
              <a:rPr lang="en-US" dirty="0"/>
              <a:t>Malicious Software) [13]</a:t>
            </a:r>
            <a:r>
              <a:rPr lang="en-US" dirty="0" err="1"/>
              <a:t>p.266</a:t>
            </a:r>
            <a:endParaRPr lang="en-US" dirty="0"/>
          </a:p>
          <a:p>
            <a:pPr marL="400050" lvl="1" indent="0">
              <a:buNone/>
            </a:pPr>
            <a:r>
              <a:rPr lang="en-US" sz="4000" b="1" dirty="0"/>
              <a:t>1. </a:t>
            </a:r>
            <a:r>
              <a:rPr lang="th-TH" sz="4000" b="1" dirty="0" err="1"/>
              <a:t>ไวรัส</a:t>
            </a:r>
            <a:r>
              <a:rPr lang="th-TH" sz="4000" b="1" dirty="0"/>
              <a:t>คอมพิวเตอร์ (</a:t>
            </a:r>
            <a:r>
              <a:rPr lang="en-US" sz="4000" b="1" dirty="0"/>
              <a:t>Computer Virus)</a:t>
            </a:r>
          </a:p>
          <a:p>
            <a:pPr marL="400050" lvl="1" indent="0">
              <a:buNone/>
            </a:pPr>
            <a:r>
              <a:rPr lang="en-US" sz="4000" b="1" dirty="0"/>
              <a:t>2. </a:t>
            </a:r>
            <a:r>
              <a:rPr lang="th-TH" sz="4000" b="1" dirty="0" err="1"/>
              <a:t>เวิร์ม</a:t>
            </a:r>
            <a:r>
              <a:rPr lang="th-TH" sz="4000" b="1" dirty="0"/>
              <a:t> หรือหนอนอินเทอร์เน็ต (</a:t>
            </a:r>
            <a:r>
              <a:rPr lang="en-US" sz="4000" b="1" dirty="0"/>
              <a:t>Worm)</a:t>
            </a:r>
          </a:p>
          <a:p>
            <a:pPr marL="400050" lvl="1" indent="0">
              <a:buNone/>
            </a:pPr>
            <a:r>
              <a:rPr lang="en-US" sz="4000" b="1" dirty="0"/>
              <a:t>3. </a:t>
            </a:r>
            <a:r>
              <a:rPr lang="th-TH" sz="4000" b="1" dirty="0"/>
              <a:t>ม้าโทรจัน (</a:t>
            </a:r>
            <a:r>
              <a:rPr lang="en-US" sz="4000" b="1" dirty="0"/>
              <a:t>Trojan horses) </a:t>
            </a:r>
            <a:endParaRPr lang="th-TH" sz="4000" b="1"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128</a:t>
            </a:fld>
            <a:endParaRPr lang="th-TH"/>
          </a:p>
        </p:txBody>
      </p:sp>
    </p:spTree>
    <p:extLst>
      <p:ext uri="{BB962C8B-B14F-4D97-AF65-F5344CB8AC3E}">
        <p14:creationId xmlns:p14="http://schemas.microsoft.com/office/powerpoint/2010/main" val="14412821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endParaRPr lang="th-TH"/>
          </a:p>
        </p:txBody>
      </p:sp>
      <p:sp>
        <p:nvSpPr>
          <p:cNvPr id="3" name="ตัวแทนเนื้อหา 2"/>
          <p:cNvSpPr>
            <a:spLocks noGrp="1"/>
          </p:cNvSpPr>
          <p:nvPr>
            <p:ph idx="1"/>
          </p:nvPr>
        </p:nvSpPr>
        <p:spPr/>
        <p:txBody>
          <a:bodyPr/>
          <a:lstStyle/>
          <a:p>
            <a:r>
              <a:rPr lang="th-TH" dirty="0"/>
              <a:t>การคิดผ่านหมวก 6 ใบ #</a:t>
            </a:r>
          </a:p>
          <a:p>
            <a:pPr marL="400050" lvl="1" indent="0">
              <a:buNone/>
            </a:pPr>
            <a:r>
              <a:rPr lang="th-TH" sz="3200" b="1" dirty="0"/>
              <a:t>1. </a:t>
            </a:r>
            <a:r>
              <a:rPr lang="en-US" sz="3200" b="1" dirty="0"/>
              <a:t>White Hat: </a:t>
            </a:r>
            <a:r>
              <a:rPr lang="th-TH" sz="3200" b="1" dirty="0"/>
              <a:t>ใช้ข้อมูลข่าวสาร</a:t>
            </a:r>
          </a:p>
          <a:p>
            <a:pPr marL="400050" lvl="1" indent="0">
              <a:buNone/>
            </a:pPr>
            <a:r>
              <a:rPr lang="th-TH" sz="3200" b="1" dirty="0"/>
              <a:t>2. </a:t>
            </a:r>
            <a:r>
              <a:rPr lang="en-US" sz="3200" b="1" dirty="0"/>
              <a:t>Red Hat: </a:t>
            </a:r>
            <a:r>
              <a:rPr lang="th-TH" sz="3200" b="1" dirty="0"/>
              <a:t>ใช้อารมณ์ความรู้สึก</a:t>
            </a:r>
          </a:p>
          <a:p>
            <a:pPr marL="400050" lvl="1" indent="0">
              <a:buNone/>
            </a:pPr>
            <a:r>
              <a:rPr lang="th-TH" sz="3200" b="1" dirty="0"/>
              <a:t>3. </a:t>
            </a:r>
            <a:r>
              <a:rPr lang="en-US" sz="3200" b="1" dirty="0"/>
              <a:t>Black Hat: </a:t>
            </a:r>
            <a:r>
              <a:rPr lang="th-TH" sz="3200" b="1" dirty="0"/>
              <a:t>ใช้การตั้งคำถามหรือตั้งข้อสงสัยมุมลบ</a:t>
            </a:r>
          </a:p>
          <a:p>
            <a:pPr marL="400050" lvl="1" indent="0">
              <a:buNone/>
            </a:pPr>
            <a:r>
              <a:rPr lang="th-TH" sz="3200" b="1" dirty="0"/>
              <a:t>4. </a:t>
            </a:r>
            <a:r>
              <a:rPr lang="en-US" sz="3200" b="1" dirty="0"/>
              <a:t>Yellow Hat: </a:t>
            </a:r>
            <a:r>
              <a:rPr lang="th-TH" sz="3200" b="1" dirty="0"/>
              <a:t>ใช้การมองในแง่ดี และมีความหวัง</a:t>
            </a:r>
          </a:p>
          <a:p>
            <a:pPr marL="400050" lvl="1" indent="0">
              <a:buNone/>
            </a:pPr>
            <a:r>
              <a:rPr lang="th-TH" sz="3200" b="1" dirty="0"/>
              <a:t>5. </a:t>
            </a:r>
            <a:r>
              <a:rPr lang="en-US" sz="3200" b="1" dirty="0"/>
              <a:t>Green Hat: </a:t>
            </a:r>
            <a:r>
              <a:rPr lang="th-TH" sz="3200" b="1" dirty="0"/>
              <a:t>ใช้การคิดอย่างสร้างสรรค์</a:t>
            </a:r>
          </a:p>
          <a:p>
            <a:pPr marL="400050" lvl="1" indent="0">
              <a:buNone/>
            </a:pPr>
            <a:r>
              <a:rPr lang="th-TH" sz="3200" b="1" dirty="0"/>
              <a:t>6. </a:t>
            </a:r>
            <a:r>
              <a:rPr lang="en-US" sz="3200" b="1" dirty="0"/>
              <a:t>Blue Hat: </a:t>
            </a:r>
            <a:r>
              <a:rPr lang="th-TH" sz="3200" b="1" dirty="0"/>
              <a:t>ใช้การควบคุมความคิดทั้งหมดให้มองเห็นภาพรวมของการคิด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B90633BE-A03D-4EA1-AAE1-1C5131E4BFD3}" type="slidenum">
              <a:rPr lang="th-TH" smtClean="0"/>
              <a:t>129</a:t>
            </a:fld>
            <a:endParaRPr lang="th-TH"/>
          </a:p>
        </p:txBody>
      </p:sp>
    </p:spTree>
    <p:extLst>
      <p:ext uri="{BB962C8B-B14F-4D97-AF65-F5344CB8AC3E}">
        <p14:creationId xmlns:p14="http://schemas.microsoft.com/office/powerpoint/2010/main" val="21064365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#1 Viva Video</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130</a:t>
            </a:fld>
            <a:endParaRPr lang="th-TH"/>
          </a:p>
        </p:txBody>
      </p:sp>
      <p:sp>
        <p:nvSpPr>
          <p:cNvPr id="8" name="ตัวแทนเนื้อหา 6"/>
          <p:cNvSpPr>
            <a:spLocks noGrp="1"/>
          </p:cNvSpPr>
          <p:nvPr>
            <p:ph idx="1"/>
          </p:nvPr>
        </p:nvSpPr>
        <p:spPr>
          <a:xfrm>
            <a:off x="5444" y="908719"/>
            <a:ext cx="9138556" cy="5584155"/>
          </a:xfrm>
        </p:spPr>
        <p:txBody>
          <a:bodyPr>
            <a:normAutofit lnSpcReduction="10000"/>
          </a:bodyPr>
          <a:lstStyle/>
          <a:p>
            <a:pPr marL="0" indent="0">
              <a:buNone/>
            </a:pPr>
            <a:r>
              <a:rPr lang="en-US" sz="5400" b="1" dirty="0">
                <a:solidFill>
                  <a:srgbClr val="FF0000"/>
                </a:solidFill>
              </a:rPr>
              <a:t>App on smartphone			Score 1%</a:t>
            </a:r>
          </a:p>
          <a:p>
            <a:r>
              <a:rPr lang="en-US" dirty="0"/>
              <a:t>Download </a:t>
            </a:r>
            <a:r>
              <a:rPr lang="en-US" b="1" dirty="0" err="1"/>
              <a:t>VivaVideo</a:t>
            </a:r>
            <a:r>
              <a:rPr lang="en-US" dirty="0"/>
              <a:t> on Android or iOS</a:t>
            </a:r>
          </a:p>
          <a:p>
            <a:r>
              <a:rPr lang="en-US" dirty="0"/>
              <a:t>Story is “</a:t>
            </a:r>
            <a:r>
              <a:rPr lang="en-US" b="1" dirty="0"/>
              <a:t>This is my life</a:t>
            </a:r>
            <a:r>
              <a:rPr lang="en-US" dirty="0"/>
              <a:t>”</a:t>
            </a:r>
          </a:p>
          <a:p>
            <a:r>
              <a:rPr lang="en-US" dirty="0"/>
              <a:t>Create a clip </a:t>
            </a:r>
            <a:r>
              <a:rPr lang="en-US" b="1" i="1" dirty="0"/>
              <a:t>in classroom or tomorrow</a:t>
            </a:r>
            <a:endParaRPr lang="en-US" dirty="0"/>
          </a:p>
          <a:p>
            <a:r>
              <a:rPr lang="en-US" dirty="0"/>
              <a:t>Upload in </a:t>
            </a:r>
            <a:r>
              <a:rPr lang="en-US" dirty="0" err="1"/>
              <a:t>facebook</a:t>
            </a:r>
            <a:r>
              <a:rPr lang="en-US" dirty="0"/>
              <a:t> group with id and name</a:t>
            </a:r>
          </a:p>
          <a:p>
            <a:endParaRPr lang="en-US" dirty="0"/>
          </a:p>
          <a:p>
            <a:pPr>
              <a:buFont typeface="Wingdings" panose="05000000000000000000" pitchFamily="2" charset="2"/>
              <a:buChar char="v"/>
            </a:pPr>
            <a:r>
              <a:rPr lang="en-US" dirty="0"/>
              <a:t>Slide </a:t>
            </a:r>
            <a:r>
              <a:rPr lang="th-TH" dirty="0"/>
              <a:t>อบรม</a:t>
            </a:r>
            <a:r>
              <a:rPr lang="en-US" dirty="0"/>
              <a:t> </a:t>
            </a:r>
            <a:r>
              <a:rPr lang="en-US" dirty="0" err="1"/>
              <a:t>Proshow</a:t>
            </a:r>
            <a:r>
              <a:rPr lang="en-US" dirty="0"/>
              <a:t> </a:t>
            </a:r>
            <a:r>
              <a:rPr lang="th-TH" dirty="0"/>
              <a:t>โดย พี่เปรม</a:t>
            </a:r>
            <a:r>
              <a:rPr lang="en-US" dirty="0">
                <a:hlinkClick r:id="rId2"/>
              </a:rPr>
              <a:t>http://it.nation.ac.th/anuchit/ProShow_Producer_v8.pdf</a:t>
            </a:r>
            <a:r>
              <a:rPr lang="en-US" dirty="0"/>
              <a:t> </a:t>
            </a:r>
          </a:p>
          <a:p>
            <a:pPr>
              <a:buFont typeface="Wingdings" panose="05000000000000000000" pitchFamily="2" charset="2"/>
              <a:buChar char="v"/>
            </a:pPr>
            <a:r>
              <a:rPr lang="en-US" dirty="0"/>
              <a:t>Slide</a:t>
            </a:r>
            <a:r>
              <a:rPr lang="th-TH" dirty="0"/>
              <a:t> อบรม </a:t>
            </a:r>
            <a:r>
              <a:rPr lang="en-US" dirty="0"/>
              <a:t>Viva Video </a:t>
            </a:r>
            <a:r>
              <a:rPr lang="th-TH" dirty="0"/>
              <a:t>โดย พี่เบนซ์</a:t>
            </a:r>
            <a:r>
              <a:rPr lang="en-US" dirty="0">
                <a:hlinkClick r:id="rId3"/>
              </a:rPr>
              <a:t>http://it.nation.ac.th/anuchit/VivaVideo.pptx</a:t>
            </a:r>
            <a:r>
              <a:rPr lang="en-US" dirty="0"/>
              <a:t> </a:t>
            </a:r>
          </a:p>
          <a:p>
            <a:pPr marL="0" indent="0">
              <a:buNone/>
            </a:pPr>
            <a:endParaRPr lang="th-TH" sz="9600" dirty="0"/>
          </a:p>
        </p:txBody>
      </p:sp>
      <p:pic>
        <p:nvPicPr>
          <p:cNvPr id="2" name="Picture 1">
            <a:extLst>
              <a:ext uri="{FF2B5EF4-FFF2-40B4-BE49-F238E27FC236}">
                <a16:creationId xmlns:a16="http://schemas.microsoft.com/office/drawing/2014/main" id="{3DA3451A-1467-4555-A87D-2D3A0BF36A6F}"/>
              </a:ext>
            </a:extLst>
          </p:cNvPr>
          <p:cNvPicPr>
            <a:picLocks noChangeAspect="1"/>
          </p:cNvPicPr>
          <p:nvPr/>
        </p:nvPicPr>
        <p:blipFill>
          <a:blip r:embed="rId4"/>
          <a:stretch>
            <a:fillRect/>
          </a:stretch>
        </p:blipFill>
        <p:spPr>
          <a:xfrm>
            <a:off x="6027440" y="2276872"/>
            <a:ext cx="2923888" cy="2048499"/>
          </a:xfrm>
          <a:prstGeom prst="rect">
            <a:avLst/>
          </a:prstGeom>
        </p:spPr>
      </p:pic>
    </p:spTree>
    <p:extLst>
      <p:ext uri="{BB962C8B-B14F-4D97-AF65-F5344CB8AC3E}">
        <p14:creationId xmlns:p14="http://schemas.microsoft.com/office/powerpoint/2010/main" val="31950287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#2</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131</a:t>
            </a:fld>
            <a:endParaRPr lang="th-TH"/>
          </a:p>
        </p:txBody>
      </p:sp>
      <p:sp>
        <p:nvSpPr>
          <p:cNvPr id="7" name="ตัวแทนเนื้อหา 6"/>
          <p:cNvSpPr>
            <a:spLocks noGrp="1"/>
          </p:cNvSpPr>
          <p:nvPr>
            <p:ph idx="1"/>
          </p:nvPr>
        </p:nvSpPr>
        <p:spPr>
          <a:xfrm>
            <a:off x="5444" y="908720"/>
            <a:ext cx="9138556" cy="5949280"/>
          </a:xfrm>
        </p:spPr>
        <p:txBody>
          <a:bodyPr>
            <a:normAutofit fontScale="25000" lnSpcReduction="20000"/>
          </a:bodyPr>
          <a:lstStyle/>
          <a:p>
            <a:pPr marL="0" indent="0">
              <a:buNone/>
            </a:pPr>
            <a:r>
              <a:rPr lang="en-US" sz="16000" b="1" dirty="0">
                <a:solidFill>
                  <a:srgbClr val="FF0000"/>
                </a:solidFill>
              </a:rPr>
              <a:t>Present a interested device 			Score 3%</a:t>
            </a:r>
          </a:p>
          <a:p>
            <a:pPr marL="0" indent="0">
              <a:buNone/>
            </a:pPr>
            <a:r>
              <a:rPr lang="en-US" sz="12800" dirty="0"/>
              <a:t>- Record a video clip about a new technology device or new software</a:t>
            </a:r>
          </a:p>
          <a:p>
            <a:pPr marL="0" indent="0">
              <a:buNone/>
            </a:pPr>
            <a:r>
              <a:rPr lang="en-US" sz="12800" dirty="0"/>
              <a:t>- Have </a:t>
            </a:r>
            <a:r>
              <a:rPr lang="en-US" sz="12800" dirty="0">
                <a:solidFill>
                  <a:srgbClr val="0070C0"/>
                </a:solidFill>
              </a:rPr>
              <a:t>ID, Name, Faculty, Nation University in English</a:t>
            </a:r>
          </a:p>
          <a:p>
            <a:pPr marL="0" indent="0">
              <a:buNone/>
            </a:pPr>
            <a:r>
              <a:rPr lang="en-US" sz="12800" dirty="0"/>
              <a:t>- Screen in </a:t>
            </a:r>
            <a:r>
              <a:rPr lang="en-US" sz="12800" dirty="0">
                <a:solidFill>
                  <a:schemeClr val="accent2">
                    <a:lumMod val="75000"/>
                  </a:schemeClr>
                </a:solidFill>
              </a:rPr>
              <a:t>1) landscape and 2) clear picture and 3) uniform</a:t>
            </a:r>
          </a:p>
          <a:p>
            <a:pPr marL="0" indent="0">
              <a:buNone/>
            </a:pPr>
            <a:r>
              <a:rPr lang="en-US" sz="12800" dirty="0"/>
              <a:t>- Total length only 1 minute (0.59 – 1.01 Minute)</a:t>
            </a:r>
          </a:p>
          <a:p>
            <a:pPr marL="0" indent="0">
              <a:buNone/>
            </a:pPr>
            <a:r>
              <a:rPr lang="en-US" sz="12800" dirty="0"/>
              <a:t>- Upload clip in youtube.com and add id + name in caption</a:t>
            </a:r>
          </a:p>
          <a:p>
            <a:pPr marL="0" indent="0">
              <a:buNone/>
            </a:pPr>
            <a:r>
              <a:rPr lang="en-US" sz="12800" dirty="0"/>
              <a:t>- Post youtube.com link in facebook.com group</a:t>
            </a:r>
          </a:p>
          <a:p>
            <a:pPr marL="0" indent="0">
              <a:buNone/>
            </a:pPr>
            <a:r>
              <a:rPr lang="en-US" sz="8000" dirty="0"/>
              <a:t>Sample 2560	https://youtu.be/DpzzuwMDmgA</a:t>
            </a:r>
            <a:br>
              <a:rPr lang="en-US" sz="8000" dirty="0"/>
            </a:br>
            <a:r>
              <a:rPr lang="en-US" sz="8000" dirty="0"/>
              <a:t>Sample Nited57: 	https://www.youtube.com/playlist?list=PLYv8A28PGRQyC-oc6oWT1-nYxueIevfy8</a:t>
            </a:r>
          </a:p>
          <a:p>
            <a:pPr marL="0" indent="0">
              <a:buNone/>
            </a:pPr>
            <a:r>
              <a:rPr lang="en-US" sz="8000" dirty="0"/>
              <a:t>Sample Nited58: 	https://www.youtube.com/playlist?list=PLYv8A28PGRQypsAXOayJNgpWJ4uxj5nKN</a:t>
            </a:r>
            <a:br>
              <a:rPr lang="en-US" sz="9600" dirty="0"/>
            </a:br>
            <a:r>
              <a:rPr lang="en-US" sz="8000" dirty="0"/>
              <a:t>Design Modify : 	https://www.youtube.com/watch?v=6aLpo6XzSR4</a:t>
            </a:r>
            <a:br>
              <a:rPr lang="en-US" sz="8000" dirty="0"/>
            </a:br>
            <a:r>
              <a:rPr lang="en-US" sz="8000" dirty="0"/>
              <a:t>One shot Nited57 : 	https://www.youtube.com/watch?v=UhtzRgsl2n8</a:t>
            </a:r>
            <a:br>
              <a:rPr lang="en-US" sz="8000" dirty="0"/>
            </a:br>
            <a:r>
              <a:rPr lang="en-US" sz="8000" dirty="0"/>
              <a:t>One minute Nited58 : 	https://www.youtube.com/watch?v=pG2ehzxHi94</a:t>
            </a:r>
            <a:br>
              <a:rPr lang="en-US" sz="8000" dirty="0"/>
            </a:br>
            <a:r>
              <a:rPr lang="en-US" sz="8000" dirty="0"/>
              <a:t>Drama Busi58 : 	https://www.youtube.com/watch?v=J_adr1qwR_w</a:t>
            </a:r>
            <a:br>
              <a:rPr lang="en-US" sz="8000" dirty="0"/>
            </a:br>
            <a:r>
              <a:rPr lang="en-US" sz="8000" dirty="0"/>
              <a:t>All clip students : 	http://www.thaiall.com/vdoteach</a:t>
            </a:r>
          </a:p>
          <a:p>
            <a:pPr marL="0" indent="0" algn="ctr">
              <a:buNone/>
            </a:pPr>
            <a:endParaRPr lang="en-US" sz="9600" dirty="0"/>
          </a:p>
        </p:txBody>
      </p:sp>
    </p:spTree>
    <p:extLst>
      <p:ext uri="{BB962C8B-B14F-4D97-AF65-F5344CB8AC3E}">
        <p14:creationId xmlns:p14="http://schemas.microsoft.com/office/powerpoint/2010/main" val="210813348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#3</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132</a:t>
            </a:fld>
            <a:endParaRPr lang="th-TH"/>
          </a:p>
        </p:txBody>
      </p:sp>
      <p:sp>
        <p:nvSpPr>
          <p:cNvPr id="8" name="ตัวแทนเนื้อหา 6"/>
          <p:cNvSpPr>
            <a:spLocks noGrp="1"/>
          </p:cNvSpPr>
          <p:nvPr>
            <p:ph idx="1"/>
          </p:nvPr>
        </p:nvSpPr>
        <p:spPr>
          <a:xfrm>
            <a:off x="5444" y="908720"/>
            <a:ext cx="9138556" cy="5256584"/>
          </a:xfrm>
        </p:spPr>
        <p:txBody>
          <a:bodyPr>
            <a:normAutofit/>
          </a:bodyPr>
          <a:lstStyle/>
          <a:p>
            <a:pPr marL="0" indent="0">
              <a:buNone/>
            </a:pPr>
            <a:r>
              <a:rPr lang="en-US" sz="4600" b="1" dirty="0">
                <a:solidFill>
                  <a:srgbClr val="FF0000"/>
                </a:solidFill>
              </a:rPr>
              <a:t>Talk about activity at L3NR.org	Score 2%</a:t>
            </a:r>
          </a:p>
          <a:p>
            <a:pPr>
              <a:buFontTx/>
              <a:buChar char="-"/>
            </a:pPr>
            <a:r>
              <a:rPr lang="en-US" dirty="0"/>
              <a:t>Signup at L3NR.org </a:t>
            </a:r>
            <a:r>
              <a:rPr lang="th-TH" dirty="0"/>
              <a:t>เข้า </a:t>
            </a:r>
            <a:r>
              <a:rPr lang="en-US" dirty="0"/>
              <a:t>https://www.l3nr.org/home</a:t>
            </a:r>
          </a:p>
          <a:p>
            <a:pPr>
              <a:buFontTx/>
              <a:buChar char="-"/>
            </a:pPr>
            <a:r>
              <a:rPr lang="th-TH" dirty="0"/>
              <a:t>เข้า เมนูบาร์</a:t>
            </a:r>
            <a:r>
              <a:rPr lang="en-US" dirty="0"/>
              <a:t>, </a:t>
            </a:r>
            <a:r>
              <a:rPr lang="th-TH" dirty="0"/>
              <a:t>เขียน</a:t>
            </a:r>
            <a:r>
              <a:rPr lang="en-US" dirty="0"/>
              <a:t>, </a:t>
            </a:r>
            <a:r>
              <a:rPr lang="th-TH" dirty="0"/>
              <a:t>บันทึก</a:t>
            </a:r>
          </a:p>
          <a:p>
            <a:pPr>
              <a:buFontTx/>
              <a:buChar char="-"/>
            </a:pPr>
            <a:r>
              <a:rPr lang="th-TH" dirty="0"/>
              <a:t>ชื่อบันทึก</a:t>
            </a:r>
            <a:r>
              <a:rPr lang="en-US" dirty="0"/>
              <a:t>, </a:t>
            </a:r>
            <a:r>
              <a:rPr lang="th-TH" dirty="0"/>
              <a:t>เนื้อหา</a:t>
            </a:r>
            <a:r>
              <a:rPr lang="en-US" dirty="0"/>
              <a:t>, </a:t>
            </a:r>
            <a:r>
              <a:rPr lang="th-TH" dirty="0"/>
              <a:t>เพิ่มรูป</a:t>
            </a:r>
            <a:r>
              <a:rPr lang="en-US" dirty="0"/>
              <a:t> 10 </a:t>
            </a:r>
            <a:r>
              <a:rPr lang="th-TH" dirty="0"/>
              <a:t>ภาพ</a:t>
            </a:r>
            <a:r>
              <a:rPr lang="en-US" dirty="0"/>
              <a:t>, </a:t>
            </a:r>
            <a:r>
              <a:rPr lang="th-TH" dirty="0"/>
              <a:t>ใส่ลิงค์ที่มา </a:t>
            </a:r>
            <a:r>
              <a:rPr lang="en-US" dirty="0"/>
              <a:t>“</a:t>
            </a:r>
            <a:r>
              <a:rPr lang="th-TH" dirty="0"/>
              <a:t>แหล่งข้อมูล </a:t>
            </a:r>
            <a:r>
              <a:rPr lang="en-US" dirty="0"/>
              <a:t>…”</a:t>
            </a:r>
            <a:endParaRPr lang="th-TH" dirty="0"/>
          </a:p>
          <a:p>
            <a:pPr>
              <a:buFontTx/>
              <a:buChar char="-"/>
            </a:pPr>
            <a:r>
              <a:rPr lang="th-TH" dirty="0"/>
              <a:t>แชร์ลิงค์ใน </a:t>
            </a:r>
            <a:r>
              <a:rPr lang="en-US" dirty="0"/>
              <a:t>FB Group </a:t>
            </a:r>
            <a:r>
              <a:rPr lang="th-TH" dirty="0"/>
              <a:t>พร้อมรหัสและชื่อ</a:t>
            </a:r>
            <a:endParaRPr lang="en-US" dirty="0"/>
          </a:p>
          <a:p>
            <a:pPr>
              <a:buFontTx/>
              <a:buChar char="-"/>
            </a:pPr>
            <a:endParaRPr lang="en-US" dirty="0"/>
          </a:p>
        </p:txBody>
      </p:sp>
      <p:pic>
        <p:nvPicPr>
          <p:cNvPr id="2" name="Picture 1">
            <a:extLst>
              <a:ext uri="{FF2B5EF4-FFF2-40B4-BE49-F238E27FC236}">
                <a16:creationId xmlns:a16="http://schemas.microsoft.com/office/drawing/2014/main" id="{C60426F9-12B6-4620-B076-614BC7B86C75}"/>
              </a:ext>
            </a:extLst>
          </p:cNvPr>
          <p:cNvPicPr>
            <a:picLocks noChangeAspect="1"/>
          </p:cNvPicPr>
          <p:nvPr/>
        </p:nvPicPr>
        <p:blipFill>
          <a:blip r:embed="rId2"/>
          <a:stretch>
            <a:fillRect/>
          </a:stretch>
        </p:blipFill>
        <p:spPr>
          <a:xfrm>
            <a:off x="6287619" y="4033812"/>
            <a:ext cx="2554464" cy="2340800"/>
          </a:xfrm>
          <a:prstGeom prst="rect">
            <a:avLst/>
          </a:prstGeom>
        </p:spPr>
      </p:pic>
      <p:pic>
        <p:nvPicPr>
          <p:cNvPr id="3" name="Picture 2">
            <a:extLst>
              <a:ext uri="{FF2B5EF4-FFF2-40B4-BE49-F238E27FC236}">
                <a16:creationId xmlns:a16="http://schemas.microsoft.com/office/drawing/2014/main" id="{CA6778DA-8683-4F3E-938D-AC207339D637}"/>
              </a:ext>
            </a:extLst>
          </p:cNvPr>
          <p:cNvPicPr>
            <a:picLocks noChangeAspect="1"/>
          </p:cNvPicPr>
          <p:nvPr/>
        </p:nvPicPr>
        <p:blipFill>
          <a:blip r:embed="rId3"/>
          <a:stretch>
            <a:fillRect/>
          </a:stretch>
        </p:blipFill>
        <p:spPr>
          <a:xfrm>
            <a:off x="314519" y="4087338"/>
            <a:ext cx="3093405" cy="2287274"/>
          </a:xfrm>
          <a:prstGeom prst="rect">
            <a:avLst/>
          </a:prstGeom>
        </p:spPr>
      </p:pic>
      <p:pic>
        <p:nvPicPr>
          <p:cNvPr id="7" name="Picture 6">
            <a:extLst>
              <a:ext uri="{FF2B5EF4-FFF2-40B4-BE49-F238E27FC236}">
                <a16:creationId xmlns:a16="http://schemas.microsoft.com/office/drawing/2014/main" id="{36633610-C791-4FB0-A2A9-A37D59193375}"/>
              </a:ext>
            </a:extLst>
          </p:cNvPr>
          <p:cNvPicPr>
            <a:picLocks noChangeAspect="1"/>
          </p:cNvPicPr>
          <p:nvPr/>
        </p:nvPicPr>
        <p:blipFill>
          <a:blip r:embed="rId4"/>
          <a:stretch>
            <a:fillRect/>
          </a:stretch>
        </p:blipFill>
        <p:spPr>
          <a:xfrm>
            <a:off x="3587138" y="4033812"/>
            <a:ext cx="2521267" cy="2355856"/>
          </a:xfrm>
          <a:prstGeom prst="rect">
            <a:avLst/>
          </a:prstGeom>
        </p:spPr>
      </p:pic>
    </p:spTree>
    <p:extLst>
      <p:ext uri="{BB962C8B-B14F-4D97-AF65-F5344CB8AC3E}">
        <p14:creationId xmlns:p14="http://schemas.microsoft.com/office/powerpoint/2010/main" val="8423880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 4 (1/3)</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133</a:t>
            </a:fld>
            <a:endParaRPr lang="th-TH"/>
          </a:p>
        </p:txBody>
      </p:sp>
      <p:sp>
        <p:nvSpPr>
          <p:cNvPr id="8" name="ตัวแทนเนื้อหา 6"/>
          <p:cNvSpPr>
            <a:spLocks noGrp="1"/>
          </p:cNvSpPr>
          <p:nvPr>
            <p:ph idx="1"/>
          </p:nvPr>
        </p:nvSpPr>
        <p:spPr>
          <a:xfrm>
            <a:off x="5444" y="908720"/>
            <a:ext cx="9138556" cy="5328592"/>
          </a:xfrm>
        </p:spPr>
        <p:txBody>
          <a:bodyPr>
            <a:normAutofit fontScale="25000" lnSpcReduction="20000"/>
          </a:bodyPr>
          <a:lstStyle/>
          <a:p>
            <a:pPr marL="0" indent="0">
              <a:buNone/>
            </a:pPr>
            <a:r>
              <a:rPr lang="en-US" sz="11100" b="1" dirty="0">
                <a:solidFill>
                  <a:srgbClr val="FF0000"/>
                </a:solidFill>
              </a:rPr>
              <a:t>Library using 						Score 3%</a:t>
            </a:r>
          </a:p>
          <a:p>
            <a:pPr marL="0" indent="0">
              <a:buNone/>
            </a:pPr>
            <a:r>
              <a:rPr lang="en-US" sz="11100" b="1" dirty="0">
                <a:solidFill>
                  <a:srgbClr val="FF0000"/>
                </a:solidFill>
                <a:hlinkClick r:id="rId2"/>
              </a:rPr>
              <a:t>http://class.nation.ac.th/mod/assignment/view.php?id=534</a:t>
            </a:r>
            <a:r>
              <a:rPr lang="en-US" sz="11100" b="1" dirty="0">
                <a:solidFill>
                  <a:srgbClr val="FF0000"/>
                </a:solidFill>
              </a:rPr>
              <a:t> </a:t>
            </a:r>
          </a:p>
          <a:p>
            <a:pPr marL="0" indent="0">
              <a:buNone/>
            </a:pPr>
            <a:r>
              <a:rPr lang="en-US" sz="9600" dirty="0"/>
              <a:t>1. Visit the library on second floor in library building</a:t>
            </a:r>
          </a:p>
          <a:p>
            <a:pPr marL="0" indent="0">
              <a:buNone/>
            </a:pPr>
            <a:r>
              <a:rPr lang="en-US" sz="9600" dirty="0"/>
              <a:t>2. choose 2 topics that you interested.</a:t>
            </a:r>
          </a:p>
          <a:p>
            <a:pPr marL="0" indent="0">
              <a:buNone/>
            </a:pPr>
            <a:r>
              <a:rPr lang="en-US" sz="9600" dirty="0"/>
              <a:t>3. Use [</a:t>
            </a:r>
            <a:r>
              <a:rPr lang="en-US" sz="9600" b="1" i="1" dirty="0" err="1"/>
              <a:t>Senayan</a:t>
            </a:r>
            <a:r>
              <a:rPr lang="en-US" sz="9600" b="1" i="1" dirty="0"/>
              <a:t> System</a:t>
            </a:r>
            <a:r>
              <a:rPr lang="en-US" sz="9600" dirty="0"/>
              <a:t>] at </a:t>
            </a:r>
            <a:r>
              <a:rPr lang="en-US" sz="9600" dirty="0">
                <a:hlinkClick r:id="rId3"/>
              </a:rPr>
              <a:t>http://library.nation.ac.th/library</a:t>
            </a:r>
            <a:r>
              <a:rPr lang="en-US" sz="9600" dirty="0"/>
              <a:t> </a:t>
            </a:r>
          </a:p>
          <a:p>
            <a:pPr marL="0" indent="0">
              <a:buNone/>
            </a:pPr>
            <a:r>
              <a:rPr lang="en-US" sz="9600" dirty="0"/>
              <a:t>4. get 2 books in library, read it quickly.</a:t>
            </a:r>
          </a:p>
          <a:p>
            <a:pPr marL="0" indent="0">
              <a:buNone/>
            </a:pPr>
            <a:r>
              <a:rPr lang="en-US" sz="9600" dirty="0"/>
              <a:t>5. write conclusion from that books on paper : 2 pages (1pg/1bk)</a:t>
            </a:r>
          </a:p>
          <a:p>
            <a:pPr marL="0" indent="0">
              <a:buNone/>
            </a:pPr>
            <a:r>
              <a:rPr lang="en-US" sz="9600" dirty="0"/>
              <a:t>6. write name and id on the top of papers</a:t>
            </a:r>
          </a:p>
          <a:p>
            <a:pPr marL="0" indent="0">
              <a:buNone/>
            </a:pPr>
            <a:r>
              <a:rPr lang="en-US" sz="9600" dirty="0"/>
              <a:t>7. a photo that you were reading a book.</a:t>
            </a:r>
          </a:p>
          <a:p>
            <a:pPr marL="0" indent="0">
              <a:buNone/>
            </a:pPr>
            <a:r>
              <a:rPr lang="en-US" sz="9600" dirty="0"/>
              <a:t>8. take photo on those papers and zip all file to 1 file</a:t>
            </a:r>
          </a:p>
          <a:p>
            <a:pPr marL="0" indent="0">
              <a:buNone/>
            </a:pPr>
            <a:r>
              <a:rPr lang="en-US" sz="9600" dirty="0"/>
              <a:t>9. upload that file [yourid.zip] in e-learning</a:t>
            </a:r>
          </a:p>
          <a:p>
            <a:pPr marL="0" indent="0">
              <a:buNone/>
            </a:pPr>
            <a:endParaRPr lang="th-TH" sz="9600" dirty="0"/>
          </a:p>
        </p:txBody>
      </p:sp>
    </p:spTree>
    <p:extLst>
      <p:ext uri="{BB962C8B-B14F-4D97-AF65-F5344CB8AC3E}">
        <p14:creationId xmlns:p14="http://schemas.microsoft.com/office/powerpoint/2010/main" val="39549844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EADB-FFA0-4CD3-9BA0-BF71FCC61AF3}"/>
              </a:ext>
            </a:extLst>
          </p:cNvPr>
          <p:cNvSpPr>
            <a:spLocks noGrp="1"/>
          </p:cNvSpPr>
          <p:nvPr>
            <p:ph type="title"/>
          </p:nvPr>
        </p:nvSpPr>
        <p:spPr/>
        <p:txBody>
          <a:bodyPr/>
          <a:lstStyle/>
          <a:p>
            <a:r>
              <a:rPr lang="en-US" dirty="0"/>
              <a:t>Students with books in library (2/3)</a:t>
            </a:r>
            <a:endParaRPr lang="th-TH" dirty="0"/>
          </a:p>
        </p:txBody>
      </p:sp>
      <p:sp>
        <p:nvSpPr>
          <p:cNvPr id="4" name="Footer Placeholder 3">
            <a:extLst>
              <a:ext uri="{FF2B5EF4-FFF2-40B4-BE49-F238E27FC236}">
                <a16:creationId xmlns:a16="http://schemas.microsoft.com/office/drawing/2014/main" id="{6F6B0690-2009-4A75-981F-8DE00A658273}"/>
              </a:ext>
            </a:extLst>
          </p:cNvPr>
          <p:cNvSpPr>
            <a:spLocks noGrp="1"/>
          </p:cNvSpPr>
          <p:nvPr>
            <p:ph type="ftr" sz="quarter" idx="11"/>
          </p:nvPr>
        </p:nvSpPr>
        <p:spPr/>
        <p:txBody>
          <a:bodyPr/>
          <a:lstStyle/>
          <a:p>
            <a:endParaRPr lang="th-TH"/>
          </a:p>
        </p:txBody>
      </p:sp>
      <p:sp>
        <p:nvSpPr>
          <p:cNvPr id="5" name="Slide Number Placeholder 4">
            <a:extLst>
              <a:ext uri="{FF2B5EF4-FFF2-40B4-BE49-F238E27FC236}">
                <a16:creationId xmlns:a16="http://schemas.microsoft.com/office/drawing/2014/main" id="{A8CF84E7-F6B3-4A4E-A369-B4E1F9D7B9E6}"/>
              </a:ext>
            </a:extLst>
          </p:cNvPr>
          <p:cNvSpPr>
            <a:spLocks noGrp="1"/>
          </p:cNvSpPr>
          <p:nvPr>
            <p:ph type="sldNum" sz="quarter" idx="12"/>
          </p:nvPr>
        </p:nvSpPr>
        <p:spPr/>
        <p:txBody>
          <a:bodyPr/>
          <a:lstStyle/>
          <a:p>
            <a:fld id="{0AD3EF2D-5B8E-45E1-B3AA-9773B09818ED}" type="slidenum">
              <a:rPr lang="th-TH" smtClean="0"/>
              <a:t>134</a:t>
            </a:fld>
            <a:endParaRPr lang="th-TH"/>
          </a:p>
        </p:txBody>
      </p:sp>
      <p:pic>
        <p:nvPicPr>
          <p:cNvPr id="1026" name="Picture 2" descr="http://www.thaiall.com/readbookt/images/students_read_the_book_in_NTU_library.jpg">
            <a:extLst>
              <a:ext uri="{FF2B5EF4-FFF2-40B4-BE49-F238E27FC236}">
                <a16:creationId xmlns:a16="http://schemas.microsoft.com/office/drawing/2014/main" id="{FA06BDD1-82C6-4286-B75B-C69E06F88E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6070" y="908050"/>
            <a:ext cx="603662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9305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34D73-0E89-45D4-8F26-6142EA560C3C}"/>
              </a:ext>
            </a:extLst>
          </p:cNvPr>
          <p:cNvSpPr>
            <a:spLocks noGrp="1"/>
          </p:cNvSpPr>
          <p:nvPr>
            <p:ph type="title"/>
          </p:nvPr>
        </p:nvSpPr>
        <p:spPr/>
        <p:txBody>
          <a:bodyPr/>
          <a:lstStyle/>
          <a:p>
            <a:r>
              <a:rPr lang="en-US" dirty="0"/>
              <a:t>Sample of book conclusion (3/3)</a:t>
            </a:r>
            <a:endParaRPr lang="th-TH" dirty="0"/>
          </a:p>
        </p:txBody>
      </p:sp>
      <p:pic>
        <p:nvPicPr>
          <p:cNvPr id="6" name="Content Placeholder 5">
            <a:extLst>
              <a:ext uri="{FF2B5EF4-FFF2-40B4-BE49-F238E27FC236}">
                <a16:creationId xmlns:a16="http://schemas.microsoft.com/office/drawing/2014/main" id="{9402DD03-972B-40CC-8472-584B25226CEF}"/>
              </a:ext>
            </a:extLst>
          </p:cNvPr>
          <p:cNvPicPr>
            <a:picLocks noGrp="1" noChangeAspect="1"/>
          </p:cNvPicPr>
          <p:nvPr>
            <p:ph idx="1"/>
          </p:nvPr>
        </p:nvPicPr>
        <p:blipFill>
          <a:blip r:embed="rId2"/>
          <a:stretch>
            <a:fillRect/>
          </a:stretch>
        </p:blipFill>
        <p:spPr>
          <a:xfrm>
            <a:off x="323528" y="932578"/>
            <a:ext cx="8274553" cy="5925422"/>
          </a:xfrm>
          <a:prstGeom prst="rect">
            <a:avLst/>
          </a:prstGeom>
        </p:spPr>
      </p:pic>
      <p:sp>
        <p:nvSpPr>
          <p:cNvPr id="4" name="Footer Placeholder 3">
            <a:extLst>
              <a:ext uri="{FF2B5EF4-FFF2-40B4-BE49-F238E27FC236}">
                <a16:creationId xmlns:a16="http://schemas.microsoft.com/office/drawing/2014/main" id="{AE0AA526-75B9-4977-8584-D219A4E48EEE}"/>
              </a:ext>
            </a:extLst>
          </p:cNvPr>
          <p:cNvSpPr>
            <a:spLocks noGrp="1"/>
          </p:cNvSpPr>
          <p:nvPr>
            <p:ph type="ftr" sz="quarter" idx="11"/>
          </p:nvPr>
        </p:nvSpPr>
        <p:spPr/>
        <p:txBody>
          <a:bodyPr/>
          <a:lstStyle/>
          <a:p>
            <a:endParaRPr lang="th-TH"/>
          </a:p>
        </p:txBody>
      </p:sp>
      <p:sp>
        <p:nvSpPr>
          <p:cNvPr id="5" name="Slide Number Placeholder 4">
            <a:extLst>
              <a:ext uri="{FF2B5EF4-FFF2-40B4-BE49-F238E27FC236}">
                <a16:creationId xmlns:a16="http://schemas.microsoft.com/office/drawing/2014/main" id="{E79A849E-FED9-4CC1-AF1E-386D9B1CCB1B}"/>
              </a:ext>
            </a:extLst>
          </p:cNvPr>
          <p:cNvSpPr>
            <a:spLocks noGrp="1"/>
          </p:cNvSpPr>
          <p:nvPr>
            <p:ph type="sldNum" sz="quarter" idx="12"/>
          </p:nvPr>
        </p:nvSpPr>
        <p:spPr/>
        <p:txBody>
          <a:bodyPr/>
          <a:lstStyle/>
          <a:p>
            <a:fld id="{0AD3EF2D-5B8E-45E1-B3AA-9773B09818ED}" type="slidenum">
              <a:rPr lang="th-TH" smtClean="0"/>
              <a:t>135</a:t>
            </a:fld>
            <a:endParaRPr lang="th-TH"/>
          </a:p>
        </p:txBody>
      </p:sp>
    </p:spTree>
    <p:extLst>
      <p:ext uri="{BB962C8B-B14F-4D97-AF65-F5344CB8AC3E}">
        <p14:creationId xmlns:p14="http://schemas.microsoft.com/office/powerpoint/2010/main" val="39730732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136</a:t>
            </a:fld>
            <a:endParaRPr lang="th-TH"/>
          </a:p>
        </p:txBody>
      </p:sp>
      <p:sp>
        <p:nvSpPr>
          <p:cNvPr id="8" name="ตัวแทนเนื้อหา 6"/>
          <p:cNvSpPr>
            <a:spLocks noGrp="1"/>
          </p:cNvSpPr>
          <p:nvPr>
            <p:ph idx="1"/>
          </p:nvPr>
        </p:nvSpPr>
        <p:spPr>
          <a:xfrm>
            <a:off x="5444" y="908720"/>
            <a:ext cx="9138556" cy="5184576"/>
          </a:xfrm>
        </p:spPr>
        <p:txBody>
          <a:bodyPr>
            <a:normAutofit fontScale="32500" lnSpcReduction="20000"/>
          </a:bodyPr>
          <a:lstStyle/>
          <a:p>
            <a:pPr marL="0" indent="0">
              <a:buNone/>
            </a:pPr>
            <a:r>
              <a:rPr lang="en-US" sz="16000" b="1" dirty="0">
                <a:solidFill>
                  <a:srgbClr val="FF0000"/>
                </a:solidFill>
              </a:rPr>
              <a:t>Introduce yourself 			Score 2%</a:t>
            </a:r>
          </a:p>
          <a:p>
            <a:pPr marL="0" indent="0">
              <a:buNone/>
            </a:pPr>
            <a:r>
              <a:rPr lang="en-US" sz="9600" dirty="0"/>
              <a:t>Who am </a:t>
            </a:r>
            <a:r>
              <a:rPr lang="en-US" sz="9600" dirty="0" err="1"/>
              <a:t>i</a:t>
            </a:r>
            <a:r>
              <a:rPr lang="en-US" sz="9600" dirty="0"/>
              <a:t>?</a:t>
            </a:r>
          </a:p>
          <a:p>
            <a:pPr marL="0" indent="0">
              <a:buNone/>
            </a:pPr>
            <a:r>
              <a:rPr lang="en-US" sz="9600" dirty="0"/>
              <a:t>- introduce yourself in English-language on paper</a:t>
            </a:r>
          </a:p>
          <a:p>
            <a:pPr marL="0" indent="0">
              <a:buNone/>
            </a:pPr>
            <a:r>
              <a:rPr lang="en-US" sz="9600" dirty="0"/>
              <a:t>- take a photo on that paper by your smartphone</a:t>
            </a:r>
          </a:p>
          <a:p>
            <a:pPr marL="0" indent="0">
              <a:buNone/>
            </a:pPr>
            <a:r>
              <a:rPr lang="en-US" sz="9600" dirty="0"/>
              <a:t>- </a:t>
            </a:r>
            <a:r>
              <a:rPr lang="en-US" sz="9600" dirty="0">
                <a:solidFill>
                  <a:srgbClr val="FF0000"/>
                </a:solidFill>
              </a:rPr>
              <a:t>post in facebook.com group</a:t>
            </a:r>
          </a:p>
          <a:p>
            <a:pPr marL="0" indent="0">
              <a:buNone/>
            </a:pPr>
            <a:r>
              <a:rPr lang="en-US" sz="9600" dirty="0"/>
              <a:t>- Data have 5 parts</a:t>
            </a:r>
          </a:p>
          <a:p>
            <a:pPr marL="0" indent="0">
              <a:buNone/>
            </a:pPr>
            <a:r>
              <a:rPr lang="en-US" sz="9600" dirty="0"/>
              <a:t>	: Myself &amp; family, Career &amp; hobby, Interested, Friends, Wish</a:t>
            </a:r>
          </a:p>
          <a:p>
            <a:pPr marL="0" indent="0">
              <a:buNone/>
            </a:pPr>
            <a:r>
              <a:rPr lang="en-US" sz="9600" dirty="0"/>
              <a:t>- Present in </a:t>
            </a:r>
            <a:r>
              <a:rPr lang="en-US" sz="9600" dirty="0">
                <a:solidFill>
                  <a:srgbClr val="FF0000"/>
                </a:solidFill>
              </a:rPr>
              <a:t>class room </a:t>
            </a:r>
            <a:r>
              <a:rPr lang="en-US" sz="9600" dirty="0"/>
              <a:t>with your paper</a:t>
            </a:r>
          </a:p>
          <a:p>
            <a:pPr marL="0" indent="0">
              <a:buNone/>
            </a:pPr>
            <a:r>
              <a:rPr lang="en-US" sz="9600" dirty="0"/>
              <a:t>Sample : http://www.thaiall.com/blog/admin/4221/</a:t>
            </a:r>
            <a:endParaRPr lang="th-TH" sz="9600" dirty="0"/>
          </a:p>
        </p:txBody>
      </p:sp>
    </p:spTree>
    <p:extLst>
      <p:ext uri="{BB962C8B-B14F-4D97-AF65-F5344CB8AC3E}">
        <p14:creationId xmlns:p14="http://schemas.microsoft.com/office/powerpoint/2010/main" val="304386817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137</a:t>
            </a:fld>
            <a:endParaRPr lang="th-TH"/>
          </a:p>
        </p:txBody>
      </p:sp>
      <p:sp>
        <p:nvSpPr>
          <p:cNvPr id="8" name="ตัวแทนเนื้อหา 6"/>
          <p:cNvSpPr>
            <a:spLocks noGrp="1"/>
          </p:cNvSpPr>
          <p:nvPr>
            <p:ph idx="1"/>
          </p:nvPr>
        </p:nvSpPr>
        <p:spPr>
          <a:xfrm>
            <a:off x="5444" y="908720"/>
            <a:ext cx="9138556" cy="5256584"/>
          </a:xfrm>
        </p:spPr>
        <p:txBody>
          <a:bodyPr>
            <a:normAutofit fontScale="25000" lnSpcReduction="20000"/>
          </a:bodyPr>
          <a:lstStyle/>
          <a:p>
            <a:pPr marL="0" indent="0">
              <a:buNone/>
            </a:pPr>
            <a:r>
              <a:rPr lang="en-US" sz="12800" b="1" dirty="0">
                <a:solidFill>
                  <a:srgbClr val="FF0000"/>
                </a:solidFill>
              </a:rPr>
              <a:t>L3NR.ORG							Score 2%</a:t>
            </a:r>
          </a:p>
          <a:p>
            <a:pPr marL="0" indent="0">
              <a:buNone/>
            </a:pPr>
            <a:r>
              <a:rPr lang="en-US" sz="9600" dirty="0"/>
              <a:t>write </a:t>
            </a:r>
            <a:r>
              <a:rPr lang="en-US" sz="9600" b="1" dirty="0">
                <a:solidFill>
                  <a:srgbClr val="FF0000"/>
                </a:solidFill>
              </a:rPr>
              <a:t>memo</a:t>
            </a:r>
            <a:r>
              <a:rPr lang="th-TH" sz="9600" b="1" dirty="0">
                <a:solidFill>
                  <a:srgbClr val="FF0000"/>
                </a:solidFill>
              </a:rPr>
              <a:t> </a:t>
            </a:r>
            <a:r>
              <a:rPr lang="en-US" sz="9600" b="1" dirty="0">
                <a:solidFill>
                  <a:srgbClr val="FF0000"/>
                </a:solidFill>
              </a:rPr>
              <a:t>(</a:t>
            </a:r>
            <a:r>
              <a:rPr lang="th-TH" sz="9600" b="1" dirty="0">
                <a:solidFill>
                  <a:srgbClr val="FF0000"/>
                </a:solidFill>
              </a:rPr>
              <a:t>บันทึก</a:t>
            </a:r>
            <a:r>
              <a:rPr lang="en-US" sz="9600" b="1" dirty="0">
                <a:solidFill>
                  <a:srgbClr val="FF0000"/>
                </a:solidFill>
              </a:rPr>
              <a:t>)</a:t>
            </a:r>
            <a:r>
              <a:rPr lang="en-US" sz="9600" dirty="0"/>
              <a:t> that relate to your career or your </a:t>
            </a:r>
            <a:r>
              <a:rPr lang="en-US" sz="9600" dirty="0" err="1"/>
              <a:t>favour</a:t>
            </a:r>
            <a:endParaRPr lang="en-US" sz="9600" dirty="0"/>
          </a:p>
          <a:p>
            <a:pPr marL="0" indent="0">
              <a:buNone/>
            </a:pPr>
            <a:r>
              <a:rPr lang="en-US" sz="9600" dirty="0"/>
              <a:t>- </a:t>
            </a:r>
            <a:r>
              <a:rPr lang="en-US" sz="9600" b="1" dirty="0">
                <a:solidFill>
                  <a:srgbClr val="FF0000"/>
                </a:solidFill>
              </a:rPr>
              <a:t>Register (</a:t>
            </a:r>
            <a:r>
              <a:rPr lang="th-TH" sz="9600" b="1" dirty="0">
                <a:solidFill>
                  <a:srgbClr val="FF0000"/>
                </a:solidFill>
              </a:rPr>
              <a:t>สมัครสมาชิก</a:t>
            </a:r>
            <a:r>
              <a:rPr lang="en-US" sz="9600" b="1" dirty="0">
                <a:solidFill>
                  <a:srgbClr val="FF0000"/>
                </a:solidFill>
              </a:rPr>
              <a:t>)</a:t>
            </a:r>
            <a:r>
              <a:rPr lang="en-US" sz="9600" dirty="0"/>
              <a:t> in l3nr.org or learnsers.in.th for </a:t>
            </a:r>
            <a:r>
              <a:rPr lang="en-US" sz="9600" b="1" dirty="0">
                <a:solidFill>
                  <a:srgbClr val="FF0000"/>
                </a:solidFill>
              </a:rPr>
              <a:t>new user (</a:t>
            </a:r>
            <a:r>
              <a:rPr lang="th-TH" sz="9600" b="1" dirty="0">
                <a:solidFill>
                  <a:srgbClr val="FF0000"/>
                </a:solidFill>
              </a:rPr>
              <a:t>ผู้ใช้รายใหม่</a:t>
            </a:r>
            <a:r>
              <a:rPr lang="en-US" sz="9600" b="1" dirty="0">
                <a:solidFill>
                  <a:srgbClr val="FF0000"/>
                </a:solidFill>
              </a:rPr>
              <a:t>)</a:t>
            </a:r>
          </a:p>
          <a:p>
            <a:pPr marL="0" indent="0">
              <a:buNone/>
            </a:pPr>
            <a:r>
              <a:rPr lang="en-US" sz="9600" dirty="0"/>
              <a:t>- create </a:t>
            </a:r>
            <a:r>
              <a:rPr lang="en-US" sz="9600" b="1" dirty="0">
                <a:solidFill>
                  <a:srgbClr val="FF0000"/>
                </a:solidFill>
              </a:rPr>
              <a:t>class (</a:t>
            </a:r>
            <a:r>
              <a:rPr lang="th-TH" sz="9600" b="1" dirty="0">
                <a:solidFill>
                  <a:srgbClr val="FF0000"/>
                </a:solidFill>
              </a:rPr>
              <a:t>ชั้นเรียน)</a:t>
            </a:r>
          </a:p>
          <a:p>
            <a:pPr marL="0" indent="0">
              <a:buNone/>
            </a:pPr>
            <a:r>
              <a:rPr lang="th-TH" sz="9600" dirty="0"/>
              <a:t>- </a:t>
            </a:r>
            <a:r>
              <a:rPr lang="en-US" sz="9600" dirty="0"/>
              <a:t>Process </a:t>
            </a:r>
            <a:r>
              <a:rPr lang="th-TH" sz="9600" dirty="0"/>
              <a:t>1)</a:t>
            </a:r>
            <a:r>
              <a:rPr lang="en-US" sz="9600" dirty="0"/>
              <a:t> search 2) copy &amp; paste 3) make reference for 10 articles</a:t>
            </a:r>
          </a:p>
          <a:p>
            <a:pPr marL="0" indent="0">
              <a:buNone/>
            </a:pPr>
            <a:r>
              <a:rPr lang="en-US" sz="9600" dirty="0"/>
              <a:t> 	Sample: Reference from http://www.thaiall.com/me/burin.jpg</a:t>
            </a:r>
          </a:p>
          <a:p>
            <a:pPr marL="0" indent="0">
              <a:buNone/>
            </a:pPr>
            <a:r>
              <a:rPr lang="en-US" sz="9600" dirty="0"/>
              <a:t>- have no.1 - 10 in articles </a:t>
            </a:r>
          </a:p>
          <a:p>
            <a:pPr marL="0" indent="0">
              <a:buNone/>
            </a:pPr>
            <a:r>
              <a:rPr lang="en-US" sz="9600" dirty="0"/>
              <a:t>- share link of</a:t>
            </a:r>
            <a:r>
              <a:rPr lang="en-US" sz="9600" b="1" dirty="0">
                <a:solidFill>
                  <a:srgbClr val="FF0000"/>
                </a:solidFill>
              </a:rPr>
              <a:t> class </a:t>
            </a:r>
            <a:r>
              <a:rPr lang="en-US" sz="9600" dirty="0"/>
              <a:t>in fb group</a:t>
            </a:r>
          </a:p>
          <a:p>
            <a:pPr marL="400050" lvl="2" indent="0">
              <a:buNone/>
            </a:pPr>
            <a:r>
              <a:rPr lang="en-US" sz="8800" dirty="0"/>
              <a:t>https://www.l3nr.org/c/journalist#/posts	</a:t>
            </a:r>
            <a:r>
              <a:rPr lang="th-TH" sz="8800" dirty="0"/>
              <a:t>10 ผู้ประกาศข่าวที่น่าสนใจ</a:t>
            </a:r>
          </a:p>
          <a:p>
            <a:pPr marL="400050" lvl="2" indent="0">
              <a:buNone/>
            </a:pPr>
            <a:r>
              <a:rPr lang="en-US" sz="8800" dirty="0"/>
              <a:t>https://www.l3nr.org/c/New11#/posts</a:t>
            </a:r>
            <a:r>
              <a:rPr lang="th-TH" sz="8800" dirty="0"/>
              <a:t>		10 เมืองน่าเที่ยว</a:t>
            </a:r>
          </a:p>
          <a:p>
            <a:pPr marL="400050" lvl="2" indent="0">
              <a:buNone/>
            </a:pPr>
            <a:r>
              <a:rPr lang="en-US" sz="9200" dirty="0"/>
              <a:t>https://www.l3nr.org/u/thaiall</a:t>
            </a:r>
          </a:p>
          <a:p>
            <a:pPr marL="400050" lvl="1" indent="0">
              <a:buNone/>
            </a:pPr>
            <a:r>
              <a:rPr lang="en-US" sz="9200" dirty="0"/>
              <a:t>https://www.l3nr.org/u/burin_ruj</a:t>
            </a:r>
          </a:p>
          <a:p>
            <a:pPr marL="400050" lvl="1" indent="0">
              <a:buNone/>
            </a:pPr>
            <a:r>
              <a:rPr lang="en-US" sz="9200" dirty="0"/>
              <a:t>https://www.l3nr.org/c/tech101</a:t>
            </a:r>
          </a:p>
          <a:p>
            <a:pPr marL="400050" lvl="1" indent="0">
              <a:buNone/>
            </a:pPr>
            <a:r>
              <a:rPr lang="en-US" sz="9200" dirty="0"/>
              <a:t>https://www.l3nr.org/u/thaiabc</a:t>
            </a:r>
          </a:p>
        </p:txBody>
      </p:sp>
    </p:spTree>
    <p:extLst>
      <p:ext uri="{BB962C8B-B14F-4D97-AF65-F5344CB8AC3E}">
        <p14:creationId xmlns:p14="http://schemas.microsoft.com/office/powerpoint/2010/main" val="6111465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138</a:t>
            </a:fld>
            <a:endParaRPr lang="th-TH"/>
          </a:p>
        </p:txBody>
      </p:sp>
      <p:sp>
        <p:nvSpPr>
          <p:cNvPr id="8" name="ตัวแทนเนื้อหา 6"/>
          <p:cNvSpPr>
            <a:spLocks noGrp="1"/>
          </p:cNvSpPr>
          <p:nvPr>
            <p:ph idx="1"/>
          </p:nvPr>
        </p:nvSpPr>
        <p:spPr/>
        <p:txBody>
          <a:bodyPr>
            <a:normAutofit/>
          </a:bodyPr>
          <a:lstStyle/>
          <a:p>
            <a:pPr marL="0" indent="0">
              <a:buNone/>
            </a:pPr>
            <a:r>
              <a:rPr lang="en-US" b="1" dirty="0">
                <a:solidFill>
                  <a:srgbClr val="FF0000"/>
                </a:solidFill>
              </a:rPr>
              <a:t>Type of IS							Score 2%</a:t>
            </a:r>
          </a:p>
          <a:p>
            <a:pPr marL="0" indent="0">
              <a:buNone/>
            </a:pPr>
            <a:r>
              <a:rPr lang="en-US" b="1" dirty="0"/>
              <a:t>- information system have 6 types : ESS, MIS, DSS, KMS, TPS, OAS </a:t>
            </a:r>
          </a:p>
          <a:p>
            <a:pPr marL="0" indent="0">
              <a:buNone/>
            </a:pPr>
            <a:r>
              <a:rPr lang="en-US" b="1" dirty="0"/>
              <a:t>- choose 3 types that you understand</a:t>
            </a:r>
          </a:p>
          <a:p>
            <a:pPr marL="0" indent="0">
              <a:buNone/>
            </a:pPr>
            <a:r>
              <a:rPr lang="en-US" b="1" dirty="0"/>
              <a:t>- write conclusion of 3 types by your hand on 1 paper page.</a:t>
            </a:r>
          </a:p>
          <a:p>
            <a:pPr marL="0" indent="0">
              <a:buNone/>
            </a:pPr>
            <a:r>
              <a:rPr lang="en-US" b="1" dirty="0"/>
              <a:t>- take a photo on that paper (your id &amp; name in </a:t>
            </a:r>
            <a:r>
              <a:rPr lang="en-US" b="1" dirty="0" err="1"/>
              <a:t>english</a:t>
            </a:r>
            <a:r>
              <a:rPr lang="en-US" b="1" dirty="0"/>
              <a:t>)</a:t>
            </a:r>
          </a:p>
          <a:p>
            <a:pPr marL="0" indent="0">
              <a:buNone/>
            </a:pPr>
            <a:r>
              <a:rPr lang="en-US" b="1" dirty="0"/>
              <a:t>- upload to yammer group or e-learning</a:t>
            </a:r>
          </a:p>
        </p:txBody>
      </p:sp>
    </p:spTree>
    <p:extLst>
      <p:ext uri="{BB962C8B-B14F-4D97-AF65-F5344CB8AC3E}">
        <p14:creationId xmlns:p14="http://schemas.microsoft.com/office/powerpoint/2010/main" val="20029350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139</a:t>
            </a:fld>
            <a:endParaRPr lang="th-TH"/>
          </a:p>
        </p:txBody>
      </p:sp>
      <p:sp>
        <p:nvSpPr>
          <p:cNvPr id="8" name="ตัวแทนเนื้อหา 6"/>
          <p:cNvSpPr>
            <a:spLocks noGrp="1"/>
          </p:cNvSpPr>
          <p:nvPr>
            <p:ph idx="1"/>
          </p:nvPr>
        </p:nvSpPr>
        <p:spPr/>
        <p:txBody>
          <a:bodyPr>
            <a:normAutofit/>
          </a:bodyPr>
          <a:lstStyle/>
          <a:p>
            <a:pPr marL="0" indent="0">
              <a:buNone/>
            </a:pPr>
            <a:r>
              <a:rPr lang="en-US" sz="3600" b="1" dirty="0">
                <a:solidFill>
                  <a:srgbClr val="FF0000"/>
                </a:solidFill>
              </a:rPr>
              <a:t>Application name						Score 1%</a:t>
            </a:r>
          </a:p>
          <a:p>
            <a:pPr marL="0" indent="0">
              <a:buNone/>
            </a:pPr>
            <a:r>
              <a:rPr lang="en-US" sz="3600" dirty="0"/>
              <a:t>- search name of application from google.com</a:t>
            </a:r>
          </a:p>
          <a:p>
            <a:pPr marL="0" indent="0">
              <a:buNone/>
            </a:pPr>
            <a:r>
              <a:rPr lang="en-US" sz="3600" dirty="0"/>
              <a:t>- in </a:t>
            </a:r>
            <a:r>
              <a:rPr lang="en-US" sz="3600" dirty="0" err="1"/>
              <a:t>thai</a:t>
            </a:r>
            <a:r>
              <a:rPr lang="en-US" sz="3600" dirty="0"/>
              <a:t>, you write the application name and benefit on paper</a:t>
            </a:r>
          </a:p>
          <a:p>
            <a:pPr marL="0" indent="0">
              <a:buNone/>
            </a:pPr>
            <a:r>
              <a:rPr lang="en-US" sz="3600" dirty="0"/>
              <a:t>- at least, it have 5 application for windows and 5 for mobile</a:t>
            </a:r>
          </a:p>
          <a:p>
            <a:pPr marL="0" indent="0">
              <a:buNone/>
            </a:pPr>
            <a:r>
              <a:rPr lang="en-US" sz="3600" dirty="0"/>
              <a:t>- in 1 paper page</a:t>
            </a:r>
          </a:p>
          <a:p>
            <a:pPr marL="0" indent="0">
              <a:buNone/>
            </a:pPr>
            <a:r>
              <a:rPr lang="en-US" sz="3600" dirty="0"/>
              <a:t>- take a photo on that paper and upload in e-learning</a:t>
            </a:r>
            <a:endParaRPr lang="th-TH" sz="3600" dirty="0"/>
          </a:p>
        </p:txBody>
      </p:sp>
    </p:spTree>
    <p:extLst>
      <p:ext uri="{BB962C8B-B14F-4D97-AF65-F5344CB8AC3E}">
        <p14:creationId xmlns:p14="http://schemas.microsoft.com/office/powerpoint/2010/main" val="6463444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a:xfrm>
            <a:off x="0" y="0"/>
            <a:ext cx="9144000" cy="404664"/>
          </a:xfrm>
        </p:spPr>
        <p:txBody>
          <a:bodyPr>
            <a:normAutofit fontScale="90000"/>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140</a:t>
            </a:fld>
            <a:endParaRPr lang="th-TH"/>
          </a:p>
        </p:txBody>
      </p:sp>
      <p:sp>
        <p:nvSpPr>
          <p:cNvPr id="8" name="ตัวแทนเนื้อหา 6"/>
          <p:cNvSpPr>
            <a:spLocks noGrp="1"/>
          </p:cNvSpPr>
          <p:nvPr>
            <p:ph idx="1"/>
          </p:nvPr>
        </p:nvSpPr>
        <p:spPr>
          <a:xfrm>
            <a:off x="5444" y="404664"/>
            <a:ext cx="9138556" cy="6192688"/>
          </a:xfrm>
        </p:spPr>
        <p:txBody>
          <a:bodyPr>
            <a:noAutofit/>
          </a:bodyPr>
          <a:lstStyle/>
          <a:p>
            <a:pPr marL="0" indent="0">
              <a:buNone/>
            </a:pPr>
            <a:r>
              <a:rPr lang="en-US" sz="2800" b="1" dirty="0">
                <a:solidFill>
                  <a:srgbClr val="FF0000"/>
                </a:solidFill>
              </a:rPr>
              <a:t>Brochure of movie, concert, singer, show or ...			Score 1%</a:t>
            </a:r>
          </a:p>
          <a:p>
            <a:pPr marL="0" indent="0">
              <a:buNone/>
            </a:pPr>
            <a:r>
              <a:rPr lang="en-US" sz="2400" b="1" dirty="0"/>
              <a:t>1. Choose a topic and search in google.com for data and picture</a:t>
            </a:r>
          </a:p>
          <a:p>
            <a:pPr marL="0" indent="0">
              <a:buNone/>
            </a:pPr>
            <a:r>
              <a:rPr lang="en-US" sz="2400" b="1" dirty="0"/>
              <a:t>2. Use Microsoft word and set paper orientation to landscape layout</a:t>
            </a:r>
          </a:p>
          <a:p>
            <a:pPr marL="0" indent="0">
              <a:buNone/>
            </a:pPr>
            <a:r>
              <a:rPr lang="en-US" sz="2400" b="1" dirty="0"/>
              <a:t>3. Use column to split in 6 columns </a:t>
            </a:r>
          </a:p>
          <a:p>
            <a:pPr marL="0" indent="0">
              <a:buNone/>
            </a:pPr>
            <a:r>
              <a:rPr lang="en-US" sz="2400" b="1" dirty="0"/>
              <a:t>4. Change background with picture by paint</a:t>
            </a:r>
          </a:p>
          <a:p>
            <a:pPr marL="0" indent="0">
              <a:buNone/>
            </a:pPr>
            <a:r>
              <a:rPr lang="en-US" sz="2400" b="1" dirty="0"/>
              <a:t>5. Use photo in first column and rotate for wide page</a:t>
            </a:r>
          </a:p>
          <a:p>
            <a:pPr marL="0" indent="0">
              <a:buNone/>
            </a:pPr>
            <a:r>
              <a:rPr lang="en-US" sz="2400" b="1" dirty="0"/>
              <a:t>6. put data in document and set </a:t>
            </a:r>
            <a:r>
              <a:rPr lang="en-US" sz="2400" b="1" dirty="0" err="1"/>
              <a:t>thai</a:t>
            </a:r>
            <a:r>
              <a:rPr lang="en-US" sz="2400" b="1" dirty="0"/>
              <a:t>-justify</a:t>
            </a:r>
          </a:p>
          <a:p>
            <a:pPr marL="0" indent="0">
              <a:buNone/>
            </a:pPr>
            <a:r>
              <a:rPr lang="en-US" sz="2400" b="1" dirty="0"/>
              <a:t>7. Copy photo from social media &amp; paste picture in word</a:t>
            </a:r>
          </a:p>
          <a:p>
            <a:pPr marL="0" indent="0">
              <a:buNone/>
            </a:pPr>
            <a:r>
              <a:rPr lang="en-US" sz="2400" b="1" dirty="0"/>
              <a:t>8. use text justify for all column</a:t>
            </a:r>
          </a:p>
          <a:p>
            <a:pPr marL="0" indent="0">
              <a:buNone/>
            </a:pPr>
            <a:r>
              <a:rPr lang="en-US" sz="2400" b="1" dirty="0"/>
              <a:t>9. Save as in pdf format</a:t>
            </a:r>
          </a:p>
          <a:p>
            <a:pPr marL="0" indent="0">
              <a:buNone/>
            </a:pPr>
            <a:r>
              <a:rPr lang="en-US" sz="2400" b="1" dirty="0"/>
              <a:t>10. Upload in facebook.com group</a:t>
            </a:r>
          </a:p>
          <a:p>
            <a:pPr marL="0" indent="0">
              <a:buNone/>
            </a:pPr>
            <a:r>
              <a:rPr lang="en-US" sz="2400" b="1" dirty="0"/>
              <a:t>11. Last column have your photo, name and id </a:t>
            </a:r>
          </a:p>
          <a:p>
            <a:pPr marL="0" indent="0">
              <a:buNone/>
            </a:pPr>
            <a:r>
              <a:rPr lang="en-US" sz="2000" dirty="0"/>
              <a:t>Appendix 1 . http://www.thaiall.com/office/a4_3parts.doc</a:t>
            </a:r>
          </a:p>
          <a:p>
            <a:pPr marL="0" indent="0">
              <a:buNone/>
            </a:pPr>
            <a:r>
              <a:rPr lang="en-US" sz="2000" dirty="0"/>
              <a:t>Appendix 2 . http://it.nation.ac.th/anuchit/PDFCreator-1_5_0_setup.zip</a:t>
            </a:r>
          </a:p>
        </p:txBody>
      </p:sp>
    </p:spTree>
    <p:extLst>
      <p:ext uri="{BB962C8B-B14F-4D97-AF65-F5344CB8AC3E}">
        <p14:creationId xmlns:p14="http://schemas.microsoft.com/office/powerpoint/2010/main" val="14796670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141</a:t>
            </a:fld>
            <a:endParaRPr lang="th-TH"/>
          </a:p>
        </p:txBody>
      </p:sp>
      <p:sp>
        <p:nvSpPr>
          <p:cNvPr id="8" name="ตัวแทนเนื้อหา 6"/>
          <p:cNvSpPr>
            <a:spLocks noGrp="1"/>
          </p:cNvSpPr>
          <p:nvPr>
            <p:ph idx="1"/>
          </p:nvPr>
        </p:nvSpPr>
        <p:spPr>
          <a:xfrm>
            <a:off x="5444" y="908720"/>
            <a:ext cx="9138556" cy="5584155"/>
          </a:xfrm>
        </p:spPr>
        <p:txBody>
          <a:bodyPr>
            <a:normAutofit fontScale="25000" lnSpcReduction="20000"/>
          </a:bodyPr>
          <a:lstStyle/>
          <a:p>
            <a:pPr marL="0" indent="0">
              <a:buNone/>
            </a:pPr>
            <a:r>
              <a:rPr lang="en-US" sz="11200" b="1" dirty="0">
                <a:solidFill>
                  <a:srgbClr val="FF0000"/>
                </a:solidFill>
              </a:rPr>
              <a:t>Write 4 webpages by MS Word  					Score 3%</a:t>
            </a:r>
          </a:p>
          <a:p>
            <a:pPr marL="0" indent="0">
              <a:buNone/>
            </a:pPr>
            <a:r>
              <a:rPr lang="en-US" sz="14400" b="1" dirty="0"/>
              <a:t>1. create webpage and save as .html</a:t>
            </a:r>
          </a:p>
          <a:p>
            <a:pPr marL="0" indent="0">
              <a:buNone/>
            </a:pPr>
            <a:r>
              <a:rPr lang="en-US" sz="14400" b="1" dirty="0"/>
              <a:t>2. post image, background, link (table)</a:t>
            </a:r>
          </a:p>
          <a:p>
            <a:pPr marL="0" indent="0">
              <a:buNone/>
            </a:pPr>
            <a:r>
              <a:rPr lang="en-US" sz="14400" b="1" dirty="0"/>
              <a:t>3. have index.html , singer.htm, aboutme.htm , friends.htm</a:t>
            </a:r>
          </a:p>
          <a:p>
            <a:pPr marL="0" indent="0">
              <a:buNone/>
            </a:pPr>
            <a:r>
              <a:rPr lang="en-US" sz="14400" b="1" dirty="0"/>
              <a:t>4. test in your computer</a:t>
            </a:r>
          </a:p>
          <a:p>
            <a:pPr marL="0" indent="0">
              <a:buNone/>
            </a:pPr>
            <a:r>
              <a:rPr lang="en-US" sz="14400" b="1" dirty="0"/>
              <a:t>5. upload in http://www.thainame.net/ntu </a:t>
            </a:r>
          </a:p>
          <a:p>
            <a:pPr marL="0" indent="0">
              <a:buNone/>
            </a:pPr>
            <a:r>
              <a:rPr lang="en-US" sz="14400" b="1" dirty="0"/>
              <a:t>6. share link in fb group</a:t>
            </a:r>
          </a:p>
          <a:p>
            <a:pPr marL="0" indent="0">
              <a:buNone/>
            </a:pPr>
            <a:r>
              <a:rPr lang="en-US" sz="14400" b="1" dirty="0"/>
              <a:t>7. criteria </a:t>
            </a:r>
          </a:p>
          <a:p>
            <a:pPr marL="400050" lvl="1" indent="0">
              <a:buNone/>
            </a:pPr>
            <a:r>
              <a:rPr lang="en-US" sz="9600" dirty="0"/>
              <a:t>1) your photo 2) four pages 3) background 4) link all pages 5) movie, concert, singer or show</a:t>
            </a:r>
          </a:p>
          <a:p>
            <a:pPr marL="0" indent="0">
              <a:buNone/>
            </a:pPr>
            <a:endParaRPr lang="en-US" sz="11200" dirty="0"/>
          </a:p>
          <a:p>
            <a:pPr marL="0" indent="0">
              <a:buNone/>
            </a:pPr>
            <a:r>
              <a:rPr lang="en-US" sz="11200" dirty="0"/>
              <a:t>Slide : http://www.thaiall.com/office/wordpage/</a:t>
            </a:r>
          </a:p>
        </p:txBody>
      </p:sp>
    </p:spTree>
    <p:extLst>
      <p:ext uri="{BB962C8B-B14F-4D97-AF65-F5344CB8AC3E}">
        <p14:creationId xmlns:p14="http://schemas.microsoft.com/office/powerpoint/2010/main" val="37325562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142</a:t>
            </a:fld>
            <a:endParaRPr lang="th-TH"/>
          </a:p>
        </p:txBody>
      </p:sp>
      <p:sp>
        <p:nvSpPr>
          <p:cNvPr id="8" name="ตัวแทนเนื้อหา 6"/>
          <p:cNvSpPr>
            <a:spLocks noGrp="1"/>
          </p:cNvSpPr>
          <p:nvPr>
            <p:ph idx="1"/>
          </p:nvPr>
        </p:nvSpPr>
        <p:spPr>
          <a:xfrm>
            <a:off x="5444" y="908720"/>
            <a:ext cx="9138556" cy="5328592"/>
          </a:xfrm>
        </p:spPr>
        <p:txBody>
          <a:bodyPr>
            <a:normAutofit fontScale="32500" lnSpcReduction="20000"/>
          </a:bodyPr>
          <a:lstStyle/>
          <a:p>
            <a:pPr marL="0" indent="0">
              <a:buNone/>
            </a:pPr>
            <a:r>
              <a:rPr lang="en-US" sz="9600" b="1" dirty="0">
                <a:solidFill>
                  <a:srgbClr val="FF0000"/>
                </a:solidFill>
              </a:rPr>
              <a:t>Use shape to draw your face 				Score 2%</a:t>
            </a:r>
          </a:p>
          <a:p>
            <a:pPr marL="0" indent="0">
              <a:buNone/>
            </a:pPr>
            <a:r>
              <a:rPr lang="en-US" sz="11100" dirty="0"/>
              <a:t>1. Use curve line to draw your face by </a:t>
            </a:r>
            <a:r>
              <a:rPr lang="en-US" sz="11100" dirty="0" err="1"/>
              <a:t>powerpoint</a:t>
            </a:r>
            <a:endParaRPr lang="en-US" sz="11100" dirty="0"/>
          </a:p>
          <a:p>
            <a:pPr marL="0" indent="0">
              <a:buNone/>
            </a:pPr>
            <a:r>
              <a:rPr lang="en-US" sz="11100" dirty="0"/>
              <a:t>2. Use curve line to draw your friend face or cartoon</a:t>
            </a:r>
          </a:p>
          <a:p>
            <a:pPr marL="0" indent="0">
              <a:buNone/>
            </a:pPr>
            <a:r>
              <a:rPr lang="en-US" sz="11100" dirty="0"/>
              <a:t>3. Have 2 picture in 1 slides</a:t>
            </a:r>
          </a:p>
          <a:p>
            <a:pPr marL="0" indent="0">
              <a:buNone/>
            </a:pPr>
            <a:r>
              <a:rPr lang="en-US" sz="11100" dirty="0"/>
              <a:t>4. Save as in jpg format</a:t>
            </a:r>
          </a:p>
          <a:p>
            <a:pPr marL="0" indent="0">
              <a:buNone/>
            </a:pPr>
            <a:r>
              <a:rPr lang="en-US" sz="11100" dirty="0"/>
              <a:t>5. Upload in fb group</a:t>
            </a:r>
          </a:p>
          <a:p>
            <a:pPr marL="0" indent="0">
              <a:buNone/>
            </a:pPr>
            <a:r>
              <a:rPr lang="en-US" sz="11100" dirty="0"/>
              <a:t>6. Quality of picture is main criteria to get 2%</a:t>
            </a:r>
          </a:p>
          <a:p>
            <a:pPr marL="0" indent="0">
              <a:buNone/>
            </a:pPr>
            <a:endParaRPr lang="en-US" sz="9600" dirty="0"/>
          </a:p>
          <a:p>
            <a:pPr marL="0" indent="0">
              <a:buNone/>
            </a:pPr>
            <a:r>
              <a:rPr lang="en-US" sz="9600" dirty="0"/>
              <a:t>Link : http://www.thaiall.com/office/doraemon_2007.pptx</a:t>
            </a:r>
            <a:endParaRPr lang="th-TH" sz="9600" dirty="0"/>
          </a:p>
        </p:txBody>
      </p:sp>
      <p:pic>
        <p:nvPicPr>
          <p:cNvPr id="2" name="Picture 1"/>
          <p:cNvPicPr>
            <a:picLocks noChangeAspect="1"/>
          </p:cNvPicPr>
          <p:nvPr/>
        </p:nvPicPr>
        <p:blipFill>
          <a:blip r:embed="rId2"/>
          <a:stretch>
            <a:fillRect/>
          </a:stretch>
        </p:blipFill>
        <p:spPr>
          <a:xfrm>
            <a:off x="6691426" y="2420888"/>
            <a:ext cx="2220526" cy="2448272"/>
          </a:xfrm>
          <a:prstGeom prst="rect">
            <a:avLst/>
          </a:prstGeom>
        </p:spPr>
      </p:pic>
    </p:spTree>
    <p:extLst>
      <p:ext uri="{BB962C8B-B14F-4D97-AF65-F5344CB8AC3E}">
        <p14:creationId xmlns:p14="http://schemas.microsoft.com/office/powerpoint/2010/main" val="34398119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Assignment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143</a:t>
            </a:fld>
            <a:endParaRPr lang="th-TH"/>
          </a:p>
        </p:txBody>
      </p:sp>
      <p:sp>
        <p:nvSpPr>
          <p:cNvPr id="8" name="ตัวแทนเนื้อหา 6"/>
          <p:cNvSpPr>
            <a:spLocks noGrp="1"/>
          </p:cNvSpPr>
          <p:nvPr>
            <p:ph idx="1"/>
          </p:nvPr>
        </p:nvSpPr>
        <p:spPr>
          <a:xfrm>
            <a:off x="5444" y="908720"/>
            <a:ext cx="9138556" cy="5184576"/>
          </a:xfrm>
        </p:spPr>
        <p:txBody>
          <a:bodyPr>
            <a:normAutofit fontScale="40000" lnSpcReduction="20000"/>
          </a:bodyPr>
          <a:lstStyle/>
          <a:p>
            <a:pPr marL="0" indent="0">
              <a:buNone/>
            </a:pPr>
            <a:r>
              <a:rPr lang="en-US" sz="9600" b="1" dirty="0">
                <a:solidFill>
                  <a:srgbClr val="FF0000"/>
                </a:solidFill>
              </a:rPr>
              <a:t>Present facebook.com statistic 			Score 3%</a:t>
            </a:r>
          </a:p>
          <a:p>
            <a:pPr marL="0" indent="0">
              <a:buNone/>
            </a:pPr>
            <a:r>
              <a:rPr lang="en-US" sz="9600" dirty="0"/>
              <a:t>- use search engine to find for social media statistic</a:t>
            </a:r>
          </a:p>
          <a:p>
            <a:pPr marL="0" indent="0">
              <a:buNone/>
            </a:pPr>
            <a:r>
              <a:rPr lang="en-US" sz="9600" dirty="0"/>
              <a:t>- learn it and post in facebook.com</a:t>
            </a:r>
          </a:p>
          <a:p>
            <a:pPr marL="0" indent="0">
              <a:buNone/>
            </a:pPr>
            <a:r>
              <a:rPr lang="en-US" sz="9600" dirty="0"/>
              <a:t>- not same with your friends</a:t>
            </a:r>
          </a:p>
          <a:p>
            <a:pPr marL="0" indent="0">
              <a:buNone/>
            </a:pPr>
            <a:r>
              <a:rPr lang="en-US" sz="9600" dirty="0"/>
              <a:t>- first come, first serve</a:t>
            </a:r>
          </a:p>
          <a:p>
            <a:pPr marL="0" indent="0">
              <a:buNone/>
            </a:pPr>
            <a:r>
              <a:rPr lang="en-US" sz="9600" dirty="0"/>
              <a:t>- present about 1 minute</a:t>
            </a:r>
          </a:p>
          <a:p>
            <a:pPr marL="0" indent="0">
              <a:buNone/>
            </a:pPr>
            <a:r>
              <a:rPr lang="en-US" sz="9600" dirty="0"/>
              <a:t>- print 1 paper with the description and send to me</a:t>
            </a:r>
          </a:p>
          <a:p>
            <a:pPr marL="0" indent="0">
              <a:buNone/>
            </a:pPr>
            <a:endParaRPr lang="th-TH" sz="9600" dirty="0"/>
          </a:p>
        </p:txBody>
      </p:sp>
    </p:spTree>
    <p:extLst>
      <p:ext uri="{BB962C8B-B14F-4D97-AF65-F5344CB8AC3E}">
        <p14:creationId xmlns:p14="http://schemas.microsoft.com/office/powerpoint/2010/main" val="15768347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144</a:t>
            </a:fld>
            <a:endParaRPr lang="th-TH"/>
          </a:p>
        </p:txBody>
      </p:sp>
      <p:sp>
        <p:nvSpPr>
          <p:cNvPr id="7" name="ตัวแทนเนื้อหา 6"/>
          <p:cNvSpPr>
            <a:spLocks noGrp="1"/>
          </p:cNvSpPr>
          <p:nvPr>
            <p:ph idx="1"/>
          </p:nvPr>
        </p:nvSpPr>
        <p:spPr>
          <a:xfrm>
            <a:off x="0" y="908720"/>
            <a:ext cx="9144000" cy="5184576"/>
          </a:xfrm>
        </p:spPr>
        <p:txBody>
          <a:bodyPr>
            <a:normAutofit fontScale="92500" lnSpcReduction="10000"/>
          </a:bodyPr>
          <a:lstStyle/>
          <a:p>
            <a:pPr>
              <a:buFontTx/>
              <a:buChar char="-"/>
            </a:pPr>
            <a:r>
              <a:rPr lang="en-US" sz="5400" dirty="0"/>
              <a:t>Introduce yourself in class</a:t>
            </a:r>
          </a:p>
          <a:p>
            <a:pPr>
              <a:buFontTx/>
              <a:buChar char="-"/>
            </a:pPr>
            <a:r>
              <a:rPr lang="en-US" sz="5400" dirty="0"/>
              <a:t>What is your name and id ?</a:t>
            </a:r>
          </a:p>
          <a:p>
            <a:pPr>
              <a:buFontTx/>
              <a:buChar char="-"/>
            </a:pPr>
            <a:r>
              <a:rPr lang="en-US" sz="5400" dirty="0"/>
              <a:t>Where do you come from ?</a:t>
            </a:r>
          </a:p>
          <a:p>
            <a:pPr>
              <a:buFontTx/>
              <a:buChar char="-"/>
            </a:pPr>
            <a:r>
              <a:rPr lang="en-US" sz="5400" dirty="0"/>
              <a:t>Current Address in </a:t>
            </a:r>
            <a:r>
              <a:rPr lang="en-US" sz="5400" dirty="0" err="1"/>
              <a:t>Lampang</a:t>
            </a:r>
            <a:endParaRPr lang="en-US" sz="5400" dirty="0"/>
          </a:p>
          <a:p>
            <a:pPr>
              <a:buFontTx/>
              <a:buChar char="-"/>
            </a:pPr>
            <a:r>
              <a:rPr lang="en-US" sz="5400" dirty="0"/>
              <a:t>School</a:t>
            </a:r>
          </a:p>
          <a:p>
            <a:pPr>
              <a:buFontTx/>
              <a:buChar char="-"/>
            </a:pPr>
            <a:r>
              <a:rPr lang="en-US" sz="5400" dirty="0"/>
              <a:t>Born to be … or What is your dream?</a:t>
            </a:r>
            <a:endParaRPr lang="th-TH" sz="5400" dirty="0"/>
          </a:p>
        </p:txBody>
      </p:sp>
      <p:pic>
        <p:nvPicPr>
          <p:cNvPr id="2" name="รูปภาพ 1"/>
          <p:cNvPicPr>
            <a:picLocks noChangeAspect="1"/>
          </p:cNvPicPr>
          <p:nvPr/>
        </p:nvPicPr>
        <p:blipFill>
          <a:blip r:embed="rId3"/>
          <a:stretch>
            <a:fillRect/>
          </a:stretch>
        </p:blipFill>
        <p:spPr>
          <a:xfrm>
            <a:off x="6300192" y="2333106"/>
            <a:ext cx="2583772" cy="2330722"/>
          </a:xfrm>
          <a:prstGeom prst="rect">
            <a:avLst/>
          </a:prstGeom>
        </p:spPr>
      </p:pic>
      <p:sp>
        <p:nvSpPr>
          <p:cNvPr id="3" name="สี่เหลี่ยมผืนผ้า 2"/>
          <p:cNvSpPr/>
          <p:nvPr/>
        </p:nvSpPr>
        <p:spPr>
          <a:xfrm>
            <a:off x="5364088" y="4869160"/>
            <a:ext cx="3779912" cy="307777"/>
          </a:xfrm>
          <a:prstGeom prst="rect">
            <a:avLst/>
          </a:prstGeom>
        </p:spPr>
        <p:txBody>
          <a:bodyPr wrap="square">
            <a:spAutoFit/>
          </a:bodyPr>
          <a:lstStyle/>
          <a:p>
            <a:r>
              <a:rPr lang="th-TH" sz="1400" dirty="0"/>
              <a:t>https://www.youtube.com/watch?v=21j_OCNLuYg</a:t>
            </a:r>
          </a:p>
        </p:txBody>
      </p:sp>
    </p:spTree>
    <p:extLst>
      <p:ext uri="{BB962C8B-B14F-4D97-AF65-F5344CB8AC3E}">
        <p14:creationId xmlns:p14="http://schemas.microsoft.com/office/powerpoint/2010/main" val="18811269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145</a:t>
            </a:fld>
            <a:endParaRPr lang="th-TH"/>
          </a:p>
        </p:txBody>
      </p:sp>
      <p:sp>
        <p:nvSpPr>
          <p:cNvPr id="7" name="ตัวแทนเนื้อหา 6"/>
          <p:cNvSpPr>
            <a:spLocks noGrp="1"/>
          </p:cNvSpPr>
          <p:nvPr>
            <p:ph idx="1"/>
          </p:nvPr>
        </p:nvSpPr>
        <p:spPr>
          <a:xfrm>
            <a:off x="0" y="908720"/>
            <a:ext cx="9144000" cy="5256584"/>
          </a:xfrm>
        </p:spPr>
        <p:txBody>
          <a:bodyPr>
            <a:normAutofit fontScale="92500" lnSpcReduction="10000"/>
          </a:bodyPr>
          <a:lstStyle/>
          <a:p>
            <a:pPr>
              <a:buFontTx/>
              <a:buChar char="-"/>
            </a:pPr>
            <a:r>
              <a:rPr lang="en-US" dirty="0"/>
              <a:t>Join group</a:t>
            </a:r>
          </a:p>
          <a:p>
            <a:pPr lvl="1">
              <a:buFontTx/>
              <a:buChar char="-"/>
            </a:pPr>
            <a:r>
              <a:rPr lang="en-US" dirty="0"/>
              <a:t>Facebook group of this subject</a:t>
            </a:r>
          </a:p>
          <a:p>
            <a:pPr lvl="2">
              <a:buFontTx/>
              <a:buChar char="-"/>
            </a:pPr>
            <a:endParaRPr lang="en-US" dirty="0"/>
          </a:p>
          <a:p>
            <a:pPr lvl="1">
              <a:buFontTx/>
              <a:buChar char="-"/>
            </a:pPr>
            <a:r>
              <a:rPr lang="en-US" dirty="0"/>
              <a:t>Facebook group of Nation University</a:t>
            </a:r>
          </a:p>
          <a:p>
            <a:pPr lvl="2">
              <a:buFontTx/>
              <a:buChar char="-"/>
            </a:pPr>
            <a:r>
              <a:rPr lang="en-US" u="sng" dirty="0">
                <a:hlinkClick r:id="rId2"/>
              </a:rPr>
              <a:t>https://www.facebook.com/groups/nationu</a:t>
            </a:r>
            <a:endParaRPr lang="en-US" dirty="0"/>
          </a:p>
          <a:p>
            <a:pPr lvl="1">
              <a:buFontTx/>
              <a:buChar char="-"/>
            </a:pPr>
            <a:r>
              <a:rPr lang="en-US" dirty="0"/>
              <a:t>Facebook Page</a:t>
            </a:r>
          </a:p>
          <a:p>
            <a:pPr lvl="2">
              <a:buFontTx/>
              <a:buChar char="-"/>
            </a:pPr>
            <a:r>
              <a:rPr lang="en-US" dirty="0">
                <a:hlinkClick r:id="rId3"/>
              </a:rPr>
              <a:t>https://www.facebook.com/NationUNews</a:t>
            </a:r>
            <a:r>
              <a:rPr lang="en-US" dirty="0"/>
              <a:t> </a:t>
            </a:r>
          </a:p>
          <a:p>
            <a:pPr lvl="1">
              <a:buFontTx/>
              <a:buChar char="-"/>
            </a:pPr>
            <a:r>
              <a:rPr lang="en-US" dirty="0"/>
              <a:t>Line group</a:t>
            </a:r>
          </a:p>
          <a:p>
            <a:pPr lvl="2">
              <a:buFontTx/>
              <a:buChar char="-"/>
            </a:pPr>
            <a:endParaRPr lang="en-US" dirty="0"/>
          </a:p>
          <a:p>
            <a:pPr lvl="1">
              <a:buFontTx/>
              <a:buChar char="-"/>
            </a:pPr>
            <a:r>
              <a:rPr lang="en-US" dirty="0"/>
              <a:t>E-learning</a:t>
            </a:r>
          </a:p>
          <a:p>
            <a:pPr lvl="2">
              <a:buFontTx/>
              <a:buChar char="-"/>
            </a:pPr>
            <a:r>
              <a:rPr lang="en-US" dirty="0">
                <a:hlinkClick r:id="rId4"/>
              </a:rPr>
              <a:t>http://class.nation.ac.th/course/view.php?id=33</a:t>
            </a:r>
            <a:r>
              <a:rPr lang="en-US" dirty="0"/>
              <a:t> </a:t>
            </a:r>
          </a:p>
          <a:p>
            <a:pPr lvl="1">
              <a:buFontTx/>
              <a:buChar char="-"/>
            </a:pPr>
            <a:r>
              <a:rPr lang="en-US" dirty="0"/>
              <a:t>Yammer group</a:t>
            </a:r>
          </a:p>
          <a:p>
            <a:pPr lvl="2">
              <a:buFontTx/>
              <a:buChar char="-"/>
            </a:pPr>
            <a:endParaRPr lang="en-US" dirty="0"/>
          </a:p>
        </p:txBody>
      </p:sp>
      <p:sp>
        <p:nvSpPr>
          <p:cNvPr id="2" name="สี่เหลี่ยมผืนผ้า 1"/>
          <p:cNvSpPr/>
          <p:nvPr/>
        </p:nvSpPr>
        <p:spPr>
          <a:xfrm>
            <a:off x="5510630" y="1340768"/>
            <a:ext cx="3453858" cy="561179"/>
          </a:xfrm>
          <a:prstGeom prst="rect">
            <a:avLst/>
          </a:prstGeom>
        </p:spPr>
        <p:txBody>
          <a:bodyPr wrap="square">
            <a:spAutoFit/>
          </a:bodyPr>
          <a:lstStyle/>
          <a:p>
            <a:pPr indent="457200" algn="ctr">
              <a:lnSpc>
                <a:spcPct val="115000"/>
              </a:lnSpc>
              <a:spcAft>
                <a:spcPts val="0"/>
              </a:spcAft>
            </a:pPr>
            <a:r>
              <a:rPr lang="en-US" b="1" dirty="0">
                <a:solidFill>
                  <a:srgbClr val="FF0000"/>
                </a:solidFill>
                <a:latin typeface="TH SarabunPSK" panose="020B0500040200020003" pitchFamily="34" charset="-34"/>
                <a:ea typeface="Times New Roman" panose="02020603050405020304" pitchFamily="18" charset="0"/>
                <a:cs typeface="Cordia New" panose="020B0304020202020204" pitchFamily="34" charset="-34"/>
              </a:rPr>
              <a:t>pongin@nation.ac.th</a:t>
            </a:r>
            <a:endParaRPr lang="en-US" sz="1000" dirty="0">
              <a:effectLst/>
              <a:latin typeface="Calibri" panose="020F0502020204030204" pitchFamily="34" charset="0"/>
              <a:ea typeface="Times New Roman" panose="02020603050405020304" pitchFamily="18" charset="0"/>
              <a:cs typeface="Cordia New" panose="020B0304020202020204" pitchFamily="34" charset="-34"/>
            </a:endParaRPr>
          </a:p>
        </p:txBody>
      </p:sp>
      <p:pic>
        <p:nvPicPr>
          <p:cNvPr id="3" name="รูปภาพ 2"/>
          <p:cNvPicPr>
            <a:picLocks noChangeAspect="1"/>
          </p:cNvPicPr>
          <p:nvPr/>
        </p:nvPicPr>
        <p:blipFill>
          <a:blip r:embed="rId5"/>
          <a:stretch>
            <a:fillRect/>
          </a:stretch>
        </p:blipFill>
        <p:spPr>
          <a:xfrm>
            <a:off x="5990946" y="1915980"/>
            <a:ext cx="2948266" cy="2737156"/>
          </a:xfrm>
          <a:prstGeom prst="rect">
            <a:avLst/>
          </a:prstGeom>
        </p:spPr>
      </p:pic>
      <p:sp>
        <p:nvSpPr>
          <p:cNvPr id="8" name="สี่เหลี่ยมผืนผ้า 7"/>
          <p:cNvSpPr/>
          <p:nvPr/>
        </p:nvSpPr>
        <p:spPr>
          <a:xfrm>
            <a:off x="5738150" y="998397"/>
            <a:ext cx="3453858" cy="561179"/>
          </a:xfrm>
          <a:prstGeom prst="rect">
            <a:avLst/>
          </a:prstGeom>
        </p:spPr>
        <p:txBody>
          <a:bodyPr wrap="square">
            <a:spAutoFit/>
          </a:bodyPr>
          <a:lstStyle/>
          <a:p>
            <a:pPr indent="457200">
              <a:lnSpc>
                <a:spcPct val="115000"/>
              </a:lnSpc>
              <a:spcAft>
                <a:spcPts val="0"/>
              </a:spcAft>
            </a:pPr>
            <a:r>
              <a:rPr lang="en-US" b="1" dirty="0">
                <a:solidFill>
                  <a:srgbClr val="FF0000"/>
                </a:solidFill>
                <a:latin typeface="TH SarabunPSK" panose="020B0500040200020003" pitchFamily="34" charset="-34"/>
                <a:ea typeface="Times New Roman" panose="02020603050405020304" pitchFamily="18" charset="0"/>
                <a:cs typeface="Cordia New" panose="020B0304020202020204" pitchFamily="34" charset="-34"/>
              </a:rPr>
              <a:t>burin_ruj@nation.ac.th</a:t>
            </a:r>
            <a:endParaRPr lang="en-US" sz="1000" dirty="0">
              <a:effectLst/>
              <a:latin typeface="Calibri" panose="020F0502020204030204" pitchFamily="34" charset="0"/>
              <a:ea typeface="Times New Roman" panose="02020603050405020304" pitchFamily="18" charset="0"/>
              <a:cs typeface="Cordia New" panose="020B0304020202020204" pitchFamily="34" charset="-34"/>
            </a:endParaRPr>
          </a:p>
        </p:txBody>
      </p:sp>
      <p:sp>
        <p:nvSpPr>
          <p:cNvPr id="9" name="สี่เหลี่ยมผืนผ้า 8"/>
          <p:cNvSpPr/>
          <p:nvPr/>
        </p:nvSpPr>
        <p:spPr>
          <a:xfrm>
            <a:off x="1259632" y="5805870"/>
            <a:ext cx="3209533" cy="523220"/>
          </a:xfrm>
          <a:prstGeom prst="rect">
            <a:avLst/>
          </a:prstGeom>
        </p:spPr>
        <p:txBody>
          <a:bodyPr wrap="none">
            <a:spAutoFit/>
          </a:bodyPr>
          <a:lstStyle/>
          <a:p>
            <a:r>
              <a:rPr lang="en-US" b="1" dirty="0">
                <a:latin typeface="TH SarabunPSK" panose="020B0500040200020003" pitchFamily="34" charset="-34"/>
                <a:ea typeface="Times New Roman" panose="02020603050405020304" pitchFamily="18" charset="0"/>
              </a:rPr>
              <a:t>burin_ruj@std.nation.ac.th</a:t>
            </a:r>
            <a:endParaRPr lang="th-TH" dirty="0"/>
          </a:p>
        </p:txBody>
      </p:sp>
    </p:spTree>
    <p:extLst>
      <p:ext uri="{BB962C8B-B14F-4D97-AF65-F5344CB8AC3E}">
        <p14:creationId xmlns:p14="http://schemas.microsoft.com/office/powerpoint/2010/main" val="41207823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146</a:t>
            </a:fld>
            <a:endParaRPr lang="th-TH"/>
          </a:p>
        </p:txBody>
      </p:sp>
      <p:sp>
        <p:nvSpPr>
          <p:cNvPr id="7" name="ตัวแทนเนื้อหา 6"/>
          <p:cNvSpPr>
            <a:spLocks noGrp="1"/>
          </p:cNvSpPr>
          <p:nvPr>
            <p:ph idx="1"/>
          </p:nvPr>
        </p:nvSpPr>
        <p:spPr/>
        <p:txBody>
          <a:bodyPr>
            <a:normAutofit/>
          </a:bodyPr>
          <a:lstStyle/>
          <a:p>
            <a:pPr marL="0" indent="0">
              <a:buNone/>
            </a:pPr>
            <a:r>
              <a:rPr lang="en-US" sz="3600" dirty="0"/>
              <a:t>- use your smartphone</a:t>
            </a:r>
          </a:p>
          <a:p>
            <a:pPr marL="0" indent="0">
              <a:buNone/>
            </a:pPr>
            <a:r>
              <a:rPr lang="en-US" sz="3600" dirty="0"/>
              <a:t>- take your photo with paper that write facebook.com account</a:t>
            </a:r>
            <a:br>
              <a:rPr lang="en-US" sz="8000" dirty="0"/>
            </a:br>
            <a:r>
              <a:rPr lang="en-US" sz="3600" dirty="0"/>
              <a:t>- post in yammer.com group</a:t>
            </a:r>
            <a:br>
              <a:rPr lang="en-US" sz="3600" dirty="0"/>
            </a:br>
            <a:r>
              <a:rPr lang="en-US" sz="3600" dirty="0"/>
              <a:t>- post in line group</a:t>
            </a:r>
          </a:p>
        </p:txBody>
      </p:sp>
    </p:spTree>
    <p:extLst>
      <p:ext uri="{BB962C8B-B14F-4D97-AF65-F5344CB8AC3E}">
        <p14:creationId xmlns:p14="http://schemas.microsoft.com/office/powerpoint/2010/main" val="28010128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147</a:t>
            </a:fld>
            <a:endParaRPr lang="th-TH"/>
          </a:p>
        </p:txBody>
      </p:sp>
      <p:sp>
        <p:nvSpPr>
          <p:cNvPr id="7" name="ตัวแทนเนื้อหา 6"/>
          <p:cNvSpPr>
            <a:spLocks noGrp="1"/>
          </p:cNvSpPr>
          <p:nvPr>
            <p:ph idx="1"/>
          </p:nvPr>
        </p:nvSpPr>
        <p:spPr/>
        <p:txBody>
          <a:bodyPr>
            <a:normAutofit/>
          </a:bodyPr>
          <a:lstStyle/>
          <a:p>
            <a:pPr marL="0" indent="0">
              <a:buNone/>
            </a:pPr>
            <a:r>
              <a:rPr lang="en-US" dirty="0"/>
              <a:t>- Search device data that relate with the communication in google.com</a:t>
            </a:r>
          </a:p>
          <a:p>
            <a:pPr marL="0" indent="0">
              <a:buNone/>
            </a:pPr>
            <a:r>
              <a:rPr lang="en-US" dirty="0"/>
              <a:t>- Use Microsoft paint to retouch</a:t>
            </a:r>
          </a:p>
          <a:p>
            <a:pPr marL="0" indent="0">
              <a:buNone/>
            </a:pPr>
            <a:r>
              <a:rPr lang="en-US" dirty="0"/>
              <a:t>- Post device picture and explain about it in fb group</a:t>
            </a:r>
          </a:p>
          <a:p>
            <a:pPr marL="0" indent="0">
              <a:buNone/>
            </a:pPr>
            <a:r>
              <a:rPr lang="en-US" dirty="0"/>
              <a:t>- Have name and id and </a:t>
            </a:r>
            <a:r>
              <a:rPr lang="en-US" dirty="0" err="1"/>
              <a:t>url</a:t>
            </a:r>
            <a:r>
              <a:rPr lang="en-US" dirty="0"/>
              <a:t> of that device in bottom of picture</a:t>
            </a:r>
          </a:p>
          <a:p>
            <a:pPr marL="0" indent="0">
              <a:buNone/>
            </a:pPr>
            <a:endParaRPr lang="en-US" dirty="0"/>
          </a:p>
          <a:p>
            <a:pPr marL="0" indent="0">
              <a:buNone/>
            </a:pPr>
            <a:r>
              <a:rPr lang="en-US" dirty="0"/>
              <a:t>URL = Universal Resource Locator </a:t>
            </a:r>
            <a:r>
              <a:rPr lang="th-TH" dirty="0"/>
              <a:t>หรือ </a:t>
            </a:r>
            <a:r>
              <a:rPr lang="en-US" dirty="0"/>
              <a:t>Uniform Resource Locator</a:t>
            </a:r>
          </a:p>
        </p:txBody>
      </p:sp>
    </p:spTree>
    <p:extLst>
      <p:ext uri="{BB962C8B-B14F-4D97-AF65-F5344CB8AC3E}">
        <p14:creationId xmlns:p14="http://schemas.microsoft.com/office/powerpoint/2010/main" val="10438899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148</a:t>
            </a:fld>
            <a:endParaRPr lang="th-TH"/>
          </a:p>
        </p:txBody>
      </p:sp>
      <p:sp>
        <p:nvSpPr>
          <p:cNvPr id="7" name="ตัวแทนเนื้อหา 6"/>
          <p:cNvSpPr>
            <a:spLocks noGrp="1"/>
          </p:cNvSpPr>
          <p:nvPr>
            <p:ph idx="1"/>
          </p:nvPr>
        </p:nvSpPr>
        <p:spPr/>
        <p:txBody>
          <a:bodyPr>
            <a:noAutofit/>
          </a:bodyPr>
          <a:lstStyle/>
          <a:p>
            <a:pPr marL="0" indent="0">
              <a:buNone/>
            </a:pPr>
            <a:r>
              <a:rPr lang="en-US" sz="3600" dirty="0"/>
              <a:t>- Brochure of 4 friends and you in 6 column</a:t>
            </a:r>
          </a:p>
          <a:p>
            <a:pPr marL="0" indent="0">
              <a:buNone/>
            </a:pPr>
            <a:r>
              <a:rPr lang="en-US" sz="3600" dirty="0"/>
              <a:t>- Have photos of all friends and you</a:t>
            </a:r>
          </a:p>
          <a:p>
            <a:pPr marL="0" indent="0">
              <a:buNone/>
            </a:pPr>
            <a:r>
              <a:rPr lang="en-US" sz="3600" dirty="0"/>
              <a:t>- Have detail : food, address, car, hair, hobby about your friend</a:t>
            </a:r>
          </a:p>
          <a:p>
            <a:pPr marL="0" indent="0">
              <a:buNone/>
            </a:pPr>
            <a:r>
              <a:rPr lang="en-US" sz="3600" dirty="0"/>
              <a:t>- Capture by snapping tool &amp; save as in </a:t>
            </a:r>
            <a:r>
              <a:rPr lang="en-US" sz="3600" dirty="0" err="1"/>
              <a:t>png</a:t>
            </a:r>
            <a:endParaRPr lang="en-US" sz="3600" dirty="0"/>
          </a:p>
          <a:p>
            <a:pPr marL="0" indent="0">
              <a:buNone/>
            </a:pPr>
            <a:r>
              <a:rPr lang="en-US" sz="3600" dirty="0"/>
              <a:t>- Upload picture in my </a:t>
            </a:r>
            <a:r>
              <a:rPr lang="en-US" sz="3600" dirty="0" err="1"/>
              <a:t>facebook</a:t>
            </a:r>
            <a:r>
              <a:rPr lang="en-US" sz="3600" dirty="0"/>
              <a:t> post.</a:t>
            </a:r>
            <a:endParaRPr lang="th-TH" sz="3600" dirty="0"/>
          </a:p>
        </p:txBody>
      </p:sp>
    </p:spTree>
    <p:extLst>
      <p:ext uri="{BB962C8B-B14F-4D97-AF65-F5344CB8AC3E}">
        <p14:creationId xmlns:p14="http://schemas.microsoft.com/office/powerpoint/2010/main" val="206357540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149</a:t>
            </a:fld>
            <a:endParaRPr lang="th-TH"/>
          </a:p>
        </p:txBody>
      </p:sp>
      <p:sp>
        <p:nvSpPr>
          <p:cNvPr id="7" name="ตัวแทนเนื้อหา 6"/>
          <p:cNvSpPr>
            <a:spLocks noGrp="1"/>
          </p:cNvSpPr>
          <p:nvPr>
            <p:ph idx="1"/>
          </p:nvPr>
        </p:nvSpPr>
        <p:spPr>
          <a:xfrm>
            <a:off x="0" y="908720"/>
            <a:ext cx="9144000" cy="5688632"/>
          </a:xfrm>
        </p:spPr>
        <p:txBody>
          <a:bodyPr>
            <a:normAutofit fontScale="25000" lnSpcReduction="20000"/>
          </a:bodyPr>
          <a:lstStyle/>
          <a:p>
            <a:pPr marL="0" indent="0">
              <a:buNone/>
            </a:pPr>
            <a:r>
              <a:rPr lang="en-US" sz="12800" dirty="0"/>
              <a:t>Video clip by MS </a:t>
            </a:r>
            <a:r>
              <a:rPr lang="en-US" sz="12800" dirty="0" err="1"/>
              <a:t>Powerpoint</a:t>
            </a:r>
            <a:endParaRPr lang="en-US" sz="12800" dirty="0"/>
          </a:p>
          <a:p>
            <a:pPr marL="0" indent="0">
              <a:buNone/>
            </a:pPr>
            <a:r>
              <a:rPr lang="en-US" sz="12800" dirty="0"/>
              <a:t>1. Create actor in a slide</a:t>
            </a:r>
          </a:p>
          <a:p>
            <a:pPr marL="0" indent="0">
              <a:buNone/>
            </a:pPr>
            <a:r>
              <a:rPr lang="en-US" sz="12800" dirty="0"/>
              <a:t>2. put animation on actor from left to right</a:t>
            </a:r>
          </a:p>
          <a:p>
            <a:pPr marL="0" indent="0">
              <a:buNone/>
            </a:pPr>
            <a:r>
              <a:rPr lang="en-US" sz="12800" dirty="0"/>
              <a:t>3. create story and scene</a:t>
            </a:r>
          </a:p>
          <a:p>
            <a:pPr marL="0" indent="0">
              <a:buNone/>
            </a:pPr>
            <a:r>
              <a:rPr lang="en-US" sz="12800" dirty="0"/>
              <a:t>4. Total slide = 4 slides</a:t>
            </a:r>
          </a:p>
          <a:p>
            <a:pPr marL="0" indent="0">
              <a:buNone/>
            </a:pPr>
            <a:r>
              <a:rPr lang="en-US" sz="12800" dirty="0"/>
              <a:t>5. Save as .</a:t>
            </a:r>
            <a:r>
              <a:rPr lang="en-US" sz="12800" dirty="0" err="1"/>
              <a:t>wmv</a:t>
            </a:r>
            <a:r>
              <a:rPr lang="en-US" sz="12800" dirty="0"/>
              <a:t> (Windows Media Video)</a:t>
            </a:r>
          </a:p>
          <a:p>
            <a:pPr marL="0" indent="0">
              <a:buNone/>
            </a:pPr>
            <a:r>
              <a:rPr lang="en-US" sz="12800" dirty="0"/>
              <a:t>6. Insert Audio file</a:t>
            </a:r>
          </a:p>
          <a:p>
            <a:pPr marL="0" indent="0">
              <a:buNone/>
            </a:pPr>
            <a:r>
              <a:rPr lang="en-US" sz="12800" dirty="0"/>
              <a:t>7. Upload in youtube.com</a:t>
            </a:r>
          </a:p>
          <a:p>
            <a:pPr marL="0" indent="0">
              <a:buNone/>
            </a:pPr>
            <a:r>
              <a:rPr lang="en-US" sz="12800" dirty="0"/>
              <a:t>8. Share link to fb group</a:t>
            </a:r>
          </a:p>
          <a:p>
            <a:pPr marL="0" indent="0">
              <a:buNone/>
            </a:pPr>
            <a:r>
              <a:rPr lang="en-US" sz="9600" dirty="0"/>
              <a:t>Clip woman : https://www.youtube.com/watch?v=ash42yCSv74</a:t>
            </a:r>
          </a:p>
          <a:p>
            <a:pPr marL="0" indent="0">
              <a:buNone/>
            </a:pPr>
            <a:r>
              <a:rPr lang="en-US" sz="9600" dirty="0"/>
              <a:t>Clip Burin : http://www.youtube.com/watch?v=Ab9XGYcsbOM</a:t>
            </a:r>
          </a:p>
          <a:p>
            <a:pPr marL="0" indent="0">
              <a:buNone/>
            </a:pPr>
            <a:r>
              <a:rPr lang="en-US" sz="9600" dirty="0"/>
              <a:t>Clip fish : http://www.youtube.com/watch?v=7KpVJxAv1RQ</a:t>
            </a:r>
            <a:endParaRPr lang="th-TH" sz="9600" dirty="0"/>
          </a:p>
        </p:txBody>
      </p:sp>
    </p:spTree>
    <p:extLst>
      <p:ext uri="{BB962C8B-B14F-4D97-AF65-F5344CB8AC3E}">
        <p14:creationId xmlns:p14="http://schemas.microsoft.com/office/powerpoint/2010/main" val="73295381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Activity # Stage at L3NR.org</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150</a:t>
            </a:fld>
            <a:endParaRPr lang="th-TH"/>
          </a:p>
        </p:txBody>
      </p:sp>
      <p:sp>
        <p:nvSpPr>
          <p:cNvPr id="7" name="ตัวแทนเนื้อหา 6"/>
          <p:cNvSpPr>
            <a:spLocks noGrp="1"/>
          </p:cNvSpPr>
          <p:nvPr>
            <p:ph idx="1"/>
          </p:nvPr>
        </p:nvSpPr>
        <p:spPr>
          <a:xfrm>
            <a:off x="0" y="908720"/>
            <a:ext cx="9144000" cy="5949280"/>
          </a:xfrm>
        </p:spPr>
        <p:txBody>
          <a:bodyPr>
            <a:normAutofit fontScale="40000" lnSpcReduction="20000"/>
          </a:bodyPr>
          <a:lstStyle/>
          <a:p>
            <a:pPr marL="0" indent="0">
              <a:buNone/>
            </a:pPr>
            <a:r>
              <a:rPr lang="en-US" sz="9600" dirty="0"/>
              <a:t>- L3NR.org or </a:t>
            </a:r>
            <a:r>
              <a:rPr lang="en-US" sz="9600" dirty="0">
                <a:solidFill>
                  <a:srgbClr val="FF0000"/>
                </a:solidFill>
              </a:rPr>
              <a:t>Learners.in.th</a:t>
            </a:r>
          </a:p>
          <a:p>
            <a:pPr marL="400050" lvl="1" indent="0">
              <a:buNone/>
            </a:pPr>
            <a:r>
              <a:rPr lang="en-US" sz="9200" dirty="0"/>
              <a:t>- upload your photo</a:t>
            </a:r>
          </a:p>
          <a:p>
            <a:pPr marL="400050" lvl="1" indent="0">
              <a:buNone/>
            </a:pPr>
            <a:r>
              <a:rPr lang="en-US" sz="9200" dirty="0"/>
              <a:t>- give heart to memo of friends</a:t>
            </a:r>
          </a:p>
          <a:p>
            <a:pPr marL="400050" lvl="1" indent="0">
              <a:buNone/>
            </a:pPr>
            <a:r>
              <a:rPr lang="en-US" sz="9200" dirty="0"/>
              <a:t>- create class: dream to be </a:t>
            </a:r>
          </a:p>
          <a:p>
            <a:pPr marL="400050" lvl="1" indent="0">
              <a:buNone/>
            </a:pPr>
            <a:r>
              <a:rPr lang="en-US" sz="9200" dirty="0"/>
              <a:t>- create memo : introduce yourself </a:t>
            </a:r>
          </a:p>
          <a:p>
            <a:pPr marL="400050" lvl="1" indent="0">
              <a:buNone/>
            </a:pPr>
            <a:r>
              <a:rPr lang="en-US" sz="9200" dirty="0"/>
              <a:t>- share class in </a:t>
            </a:r>
            <a:r>
              <a:rPr lang="en-US" sz="9200" dirty="0" err="1"/>
              <a:t>facebook</a:t>
            </a:r>
            <a:r>
              <a:rPr lang="en-US" sz="9200" dirty="0"/>
              <a:t> group</a:t>
            </a:r>
          </a:p>
          <a:p>
            <a:pPr marL="400050" lvl="1" indent="0">
              <a:buNone/>
            </a:pPr>
            <a:r>
              <a:rPr lang="en-US" sz="9200" dirty="0"/>
              <a:t>https://www.l3nr.org/u/burin_ruj</a:t>
            </a:r>
          </a:p>
          <a:p>
            <a:pPr marL="400050" lvl="1" indent="0">
              <a:buNone/>
            </a:pPr>
            <a:r>
              <a:rPr lang="en-US" sz="9200" dirty="0"/>
              <a:t>https://www.l3nr.org/c/tech101</a:t>
            </a:r>
          </a:p>
          <a:p>
            <a:pPr marL="400050" lvl="1" indent="0">
              <a:buNone/>
            </a:pPr>
            <a:r>
              <a:rPr lang="en-US" sz="9200" dirty="0"/>
              <a:t>https://www.l3nr.org/u/thaiabc</a:t>
            </a:r>
          </a:p>
          <a:p>
            <a:pPr marL="400050" lvl="1" indent="0">
              <a:buNone/>
            </a:pPr>
            <a:r>
              <a:rPr lang="en-US" sz="9200" dirty="0"/>
              <a:t>https://www.l3nr.org/u/thaiall</a:t>
            </a:r>
          </a:p>
          <a:p>
            <a:pPr marL="400050" lvl="1" indent="0">
              <a:buNone/>
            </a:pPr>
            <a:endParaRPr lang="en-US" sz="9200" dirty="0"/>
          </a:p>
        </p:txBody>
      </p:sp>
    </p:spTree>
    <p:extLst>
      <p:ext uri="{BB962C8B-B14F-4D97-AF65-F5344CB8AC3E}">
        <p14:creationId xmlns:p14="http://schemas.microsoft.com/office/powerpoint/2010/main" val="8426858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QUIZ</a:t>
            </a:r>
            <a:endParaRPr lang="th-TH" dirty="0"/>
          </a:p>
        </p:txBody>
      </p:sp>
      <p:sp>
        <p:nvSpPr>
          <p:cNvPr id="7" name="ตัวแทนเนื้อหา 6"/>
          <p:cNvSpPr>
            <a:spLocks noGrp="1"/>
          </p:cNvSpPr>
          <p:nvPr>
            <p:ph idx="1"/>
          </p:nvPr>
        </p:nvSpPr>
        <p:spPr/>
        <p:txBody>
          <a:bodyPr>
            <a:normAutofit/>
          </a:bodyPr>
          <a:lstStyle/>
          <a:p>
            <a:pPr marL="514350" indent="-514350">
              <a:buFont typeface="+mj-lt"/>
              <a:buAutoNum type="arabicPeriod"/>
            </a:pPr>
            <a:r>
              <a:rPr lang="en-US" sz="4400" dirty="0"/>
              <a:t>E-Mail</a:t>
            </a:r>
          </a:p>
          <a:p>
            <a:pPr marL="514350" indent="-514350">
              <a:buFont typeface="+mj-lt"/>
              <a:buAutoNum type="arabicPeriod"/>
            </a:pPr>
            <a:r>
              <a:rPr lang="en-US" sz="4400" dirty="0"/>
              <a:t>Windows</a:t>
            </a:r>
          </a:p>
          <a:p>
            <a:pPr marL="514350" indent="-514350">
              <a:buFont typeface="+mj-lt"/>
              <a:buAutoNum type="arabicPeriod"/>
            </a:pPr>
            <a:r>
              <a:rPr lang="en-US" sz="4400" dirty="0"/>
              <a:t>Network</a:t>
            </a:r>
          </a:p>
          <a:p>
            <a:pPr marL="514350" indent="-514350">
              <a:buFont typeface="+mj-lt"/>
              <a:buAutoNum type="arabicPeriod"/>
            </a:pPr>
            <a:r>
              <a:rPr lang="en-US" sz="4400" dirty="0"/>
              <a:t>Social Media</a:t>
            </a:r>
          </a:p>
          <a:p>
            <a:pPr marL="514350" indent="-514350">
              <a:buFont typeface="+mj-lt"/>
              <a:buAutoNum type="arabicPeriod"/>
            </a:pPr>
            <a:r>
              <a:rPr lang="en-US" sz="4400" dirty="0"/>
              <a:t>Microsoft Word</a:t>
            </a:r>
            <a:endParaRPr lang="th-TH" sz="4400"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151</a:t>
            </a:fld>
            <a:endParaRPr lang="th-TH"/>
          </a:p>
        </p:txBody>
      </p:sp>
    </p:spTree>
    <p:extLst>
      <p:ext uri="{BB962C8B-B14F-4D97-AF65-F5344CB8AC3E}">
        <p14:creationId xmlns:p14="http://schemas.microsoft.com/office/powerpoint/2010/main" val="143326686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1. Email quiz</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152</a:t>
            </a:fld>
            <a:endParaRPr lang="th-TH"/>
          </a:p>
        </p:txBody>
      </p:sp>
      <p:sp>
        <p:nvSpPr>
          <p:cNvPr id="8" name="ตัวแทนเนื้อหา 6"/>
          <p:cNvSpPr>
            <a:spLocks noGrp="1"/>
          </p:cNvSpPr>
          <p:nvPr>
            <p:ph idx="1"/>
          </p:nvPr>
        </p:nvSpPr>
        <p:spPr>
          <a:xfrm>
            <a:off x="5444" y="908720"/>
            <a:ext cx="9138556" cy="5472608"/>
          </a:xfrm>
        </p:spPr>
        <p:txBody>
          <a:bodyPr>
            <a:noAutofit/>
          </a:bodyPr>
          <a:lstStyle/>
          <a:p>
            <a:pPr marL="0" indent="0">
              <a:buNone/>
            </a:pPr>
            <a:r>
              <a:rPr lang="th-TH" sz="2700" b="1" dirty="0"/>
              <a:t>1. ได้รับอีเมลจากคนที่ไม่รู้จัก ต้องทำอย่างไรดีนะ</a:t>
            </a:r>
          </a:p>
          <a:p>
            <a:pPr marL="0" indent="0">
              <a:buNone/>
            </a:pPr>
            <a:r>
              <a:rPr lang="th-TH" sz="2700" b="1" dirty="0"/>
              <a:t>2. สมุดที่อยู่ หรือ รายการติดต่อในระบบอีเมล คืออะไร</a:t>
            </a:r>
          </a:p>
          <a:p>
            <a:pPr marL="0" indent="0">
              <a:buNone/>
            </a:pPr>
            <a:r>
              <a:rPr lang="th-TH" sz="2700" b="1" dirty="0"/>
              <a:t>3. ได้รับอีเมลวันศุกร์ แต่ต้องทำงานตามรายละเอียดในอีเมลวันจันทร์ ต้องทำอย่างไรกับอีเมลนั้น</a:t>
            </a:r>
          </a:p>
          <a:p>
            <a:pPr marL="0" indent="0">
              <a:buNone/>
            </a:pPr>
            <a:r>
              <a:rPr lang="th-TH" sz="2700" b="1" dirty="0"/>
              <a:t>4. มีอีเมลที่ต้องการจัดเก็บไว้ในที่จัดเก็บเป็นเรื่องเป็นราว ต้องทำอย่างไรนะ</a:t>
            </a:r>
          </a:p>
          <a:p>
            <a:pPr marL="0" indent="0">
              <a:buNone/>
            </a:pPr>
            <a:r>
              <a:rPr lang="th-TH" sz="2700" b="1" dirty="0"/>
              <a:t>5. ถ้าแนบแฟ้มขนาดใหญ่ไปกับอีเมล จะทำให้ผู้รับดาวน์โหลดนาน หากเชื่อมต่อเน็ตความเร็วต่ำ</a:t>
            </a:r>
          </a:p>
          <a:p>
            <a:pPr marL="0" indent="0">
              <a:buNone/>
            </a:pPr>
            <a:r>
              <a:rPr lang="th-TH" sz="2700" b="1" dirty="0"/>
              <a:t>6. อะไรที่เรียกว่าจังค์เมล์</a:t>
            </a:r>
          </a:p>
          <a:p>
            <a:pPr marL="0" indent="0">
              <a:buNone/>
            </a:pPr>
            <a:r>
              <a:rPr lang="th-TH" sz="2700" b="1" dirty="0"/>
              <a:t>7. หลังเขียนอีเมลฉบับหนึ่ง ควรจะทำอย่างไรก่อนกดปุ่มส่งอีเมล</a:t>
            </a:r>
          </a:p>
          <a:p>
            <a:pPr marL="0" indent="0">
              <a:buNone/>
            </a:pPr>
            <a:r>
              <a:rPr lang="th-TH" sz="2700" b="1" dirty="0"/>
              <a:t>8. ถ้าได้รับอีเมล แล้วคลิ๊ป </a:t>
            </a:r>
            <a:r>
              <a:rPr lang="en-US" sz="2700" b="1" dirty="0"/>
              <a:t>Reply to All </a:t>
            </a:r>
            <a:r>
              <a:rPr lang="th-TH" sz="2700" b="1" dirty="0"/>
              <a:t>จะเกิดเหตุการณ์อะไรขึ้น</a:t>
            </a:r>
          </a:p>
          <a:p>
            <a:pPr marL="0" indent="0">
              <a:buNone/>
            </a:pPr>
            <a:r>
              <a:rPr lang="th-TH" sz="2700" b="1" dirty="0"/>
              <a:t>9. เมื่อเปิดอีเมลเพื่อส่ง จะพบคำว่า </a:t>
            </a:r>
            <a:r>
              <a:rPr lang="en-US" sz="2700" b="1" dirty="0"/>
              <a:t>CC: </a:t>
            </a:r>
            <a:r>
              <a:rPr lang="th-TH" sz="2700" b="1" dirty="0"/>
              <a:t>บริการนี้หมายถึงอะไร</a:t>
            </a:r>
          </a:p>
          <a:p>
            <a:pPr marL="0" indent="0">
              <a:buNone/>
            </a:pPr>
            <a:r>
              <a:rPr lang="th-TH" sz="2700" b="1" dirty="0"/>
              <a:t>10. การเขียนอีเมลที่ถูกต้อง มีรูปแบบอย่างไร</a:t>
            </a:r>
          </a:p>
          <a:p>
            <a:pPr marL="0" indent="0">
              <a:buNone/>
            </a:pPr>
            <a:endParaRPr lang="th-TH" sz="2700" b="1" dirty="0"/>
          </a:p>
        </p:txBody>
      </p:sp>
    </p:spTree>
    <p:extLst>
      <p:ext uri="{BB962C8B-B14F-4D97-AF65-F5344CB8AC3E}">
        <p14:creationId xmlns:p14="http://schemas.microsoft.com/office/powerpoint/2010/main" val="286033396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2. Windows quiz</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153</a:t>
            </a:fld>
            <a:endParaRPr lang="th-TH"/>
          </a:p>
        </p:txBody>
      </p:sp>
      <p:sp>
        <p:nvSpPr>
          <p:cNvPr id="8" name="ตัวแทนเนื้อหา 6"/>
          <p:cNvSpPr>
            <a:spLocks noGrp="1"/>
          </p:cNvSpPr>
          <p:nvPr>
            <p:ph idx="1"/>
          </p:nvPr>
        </p:nvSpPr>
        <p:spPr>
          <a:xfrm>
            <a:off x="5444" y="908720"/>
            <a:ext cx="9138556" cy="5949280"/>
          </a:xfrm>
        </p:spPr>
        <p:txBody>
          <a:bodyPr>
            <a:noAutofit/>
          </a:bodyPr>
          <a:lstStyle/>
          <a:p>
            <a:pPr marL="0" indent="0">
              <a:buNone/>
            </a:pPr>
            <a:r>
              <a:rPr lang="th-TH" b="1" dirty="0"/>
              <a:t>1. ใครเป็นผู้ร่วมก่อตั้งคนสำคัญของบริษัทไมโครซอฟต์</a:t>
            </a:r>
          </a:p>
          <a:p>
            <a:pPr marL="0" indent="0">
              <a:buNone/>
            </a:pPr>
            <a:r>
              <a:rPr lang="th-TH" b="1" dirty="0"/>
              <a:t>2. ใน </a:t>
            </a:r>
            <a:r>
              <a:rPr lang="en-US" b="1" dirty="0"/>
              <a:t>Libraries </a:t>
            </a:r>
            <a:r>
              <a:rPr lang="th-TH" b="1" dirty="0"/>
              <a:t>บนวินโดว์มีแฟ้มลักษณะใดบ้าง</a:t>
            </a:r>
          </a:p>
          <a:p>
            <a:pPr marL="0" indent="0">
              <a:buNone/>
            </a:pPr>
            <a:r>
              <a:rPr lang="th-TH" b="1" dirty="0"/>
              <a:t>3. อะไรอยู่ด้านบนสุดของหน้าต่างไดอาล็อก</a:t>
            </a:r>
          </a:p>
          <a:p>
            <a:pPr marL="0" indent="0">
              <a:buNone/>
            </a:pPr>
            <a:r>
              <a:rPr lang="th-TH" b="1" dirty="0"/>
              <a:t>4. คลิ๊กขวาบนพื้นจอภาพที่ว่าง ๆ จะเกิดอะไรขึ้น</a:t>
            </a:r>
          </a:p>
          <a:p>
            <a:pPr marL="0" indent="0">
              <a:buNone/>
            </a:pPr>
            <a:r>
              <a:rPr lang="th-TH" b="1" dirty="0"/>
              <a:t>5. บริการแบบใดมีขึ้นเพื่อสั่ง </a:t>
            </a:r>
            <a:r>
              <a:rPr lang="en-US" b="1" dirty="0"/>
              <a:t>Terminate program</a:t>
            </a:r>
          </a:p>
          <a:p>
            <a:pPr marL="0" indent="0">
              <a:buNone/>
            </a:pPr>
            <a:r>
              <a:rPr lang="th-TH" b="1" dirty="0"/>
              <a:t>6. โดยทั่วไป เวลาของเครื่องคอมพิวเตอร์จะแสดงที่ส่วนใดของ </a:t>
            </a:r>
            <a:r>
              <a:rPr lang="en-US" b="1" dirty="0"/>
              <a:t>Taskbar</a:t>
            </a:r>
          </a:p>
          <a:p>
            <a:pPr marL="0" indent="0">
              <a:buNone/>
            </a:pPr>
            <a:r>
              <a:rPr lang="th-TH" b="1" dirty="0"/>
              <a:t>7. รายการคำสั่งหรือตัวเลือกมักจะแสดงที่ส่วนใด</a:t>
            </a:r>
          </a:p>
          <a:p>
            <a:pPr marL="0" indent="0">
              <a:buNone/>
            </a:pPr>
            <a:r>
              <a:rPr lang="th-TH" b="1" dirty="0"/>
              <a:t>8. ชื่อของวินโดว์รุ่นล่าสุดชื่ออะไร</a:t>
            </a:r>
          </a:p>
          <a:p>
            <a:pPr marL="0" indent="0">
              <a:buNone/>
            </a:pPr>
            <a:r>
              <a:rPr lang="th-TH" b="1" dirty="0"/>
              <a:t>9. โปรแกรมในไมโครซอฟต์ออฟฟิตมีโปรแกรมอะไรบ้าง</a:t>
            </a:r>
          </a:p>
          <a:p>
            <a:pPr marL="0" indent="0">
              <a:buNone/>
            </a:pPr>
            <a:r>
              <a:rPr lang="th-TH" b="1" dirty="0"/>
              <a:t>10. อะไรคือหน้าที่ของ </a:t>
            </a:r>
            <a:r>
              <a:rPr lang="en-US" b="1" dirty="0"/>
              <a:t>Aero Peek</a:t>
            </a:r>
          </a:p>
        </p:txBody>
      </p:sp>
    </p:spTree>
    <p:extLst>
      <p:ext uri="{BB962C8B-B14F-4D97-AF65-F5344CB8AC3E}">
        <p14:creationId xmlns:p14="http://schemas.microsoft.com/office/powerpoint/2010/main" val="364578954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3. Network quiz</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154</a:t>
            </a:fld>
            <a:endParaRPr lang="th-TH"/>
          </a:p>
        </p:txBody>
      </p:sp>
      <p:sp>
        <p:nvSpPr>
          <p:cNvPr id="8" name="ตัวแทนเนื้อหา 6"/>
          <p:cNvSpPr>
            <a:spLocks noGrp="1"/>
          </p:cNvSpPr>
          <p:nvPr>
            <p:ph idx="1"/>
          </p:nvPr>
        </p:nvSpPr>
        <p:spPr>
          <a:xfrm>
            <a:off x="5444" y="908720"/>
            <a:ext cx="9138556" cy="5949280"/>
          </a:xfrm>
        </p:spPr>
        <p:txBody>
          <a:bodyPr>
            <a:noAutofit/>
          </a:bodyPr>
          <a:lstStyle/>
          <a:p>
            <a:pPr marL="0" indent="0">
              <a:buNone/>
            </a:pPr>
            <a:r>
              <a:rPr lang="th-TH" b="1" dirty="0"/>
              <a:t>1. อะไรคือลักษณะของ </a:t>
            </a:r>
            <a:r>
              <a:rPr lang="en-US" b="1" dirty="0"/>
              <a:t>Hybrid topology</a:t>
            </a:r>
          </a:p>
          <a:p>
            <a:pPr marL="0" indent="0">
              <a:buNone/>
            </a:pPr>
            <a:r>
              <a:rPr lang="th-TH" b="1" dirty="0"/>
              <a:t>2. มีเว็บไซต์ใดให้บริการคลาวด์สตอเรจน์</a:t>
            </a:r>
          </a:p>
          <a:p>
            <a:pPr marL="0" indent="0">
              <a:buNone/>
            </a:pPr>
            <a:r>
              <a:rPr lang="th-TH" b="1" dirty="0"/>
              <a:t>3. ไอพีแอดเดรสมีลักษณะอย่างไร</a:t>
            </a:r>
          </a:p>
          <a:p>
            <a:pPr marL="0" indent="0">
              <a:buNone/>
            </a:pPr>
            <a:r>
              <a:rPr lang="th-TH" b="1" dirty="0"/>
              <a:t>4. อะไรที่เรียกว่าเน็ตเวอร์คโทโปโลจี</a:t>
            </a:r>
          </a:p>
          <a:p>
            <a:pPr marL="0" indent="0">
              <a:buNone/>
            </a:pPr>
            <a:r>
              <a:rPr lang="th-TH" b="1" dirty="0"/>
              <a:t>5. ลักษณะของโทโปโลจีแบบริงค์ เป็นอย่างไร</a:t>
            </a:r>
          </a:p>
          <a:p>
            <a:pPr marL="0" indent="0">
              <a:buNone/>
            </a:pPr>
            <a:r>
              <a:rPr lang="th-TH" b="1" dirty="0"/>
              <a:t>6. ลักษณะของโทโปโลจีแบบดาว เป็นอย่างไร</a:t>
            </a:r>
          </a:p>
          <a:p>
            <a:pPr marL="0" indent="0">
              <a:buNone/>
            </a:pPr>
            <a:r>
              <a:rPr lang="th-TH" b="1" dirty="0"/>
              <a:t>7. โดเมนเนมมีลักษณะเป็นอย่างไร</a:t>
            </a:r>
          </a:p>
          <a:p>
            <a:pPr marL="0" indent="0">
              <a:buNone/>
            </a:pPr>
            <a:r>
              <a:rPr lang="th-TH" b="1" dirty="0"/>
              <a:t>8. ชื่อโปรโตคอลมีชื่อใดบ้างที่น่าสนใจ</a:t>
            </a:r>
          </a:p>
          <a:p>
            <a:pPr marL="0" indent="0">
              <a:buNone/>
            </a:pPr>
            <a:r>
              <a:rPr lang="th-TH" b="1" dirty="0"/>
              <a:t>9. ลักษณะของโทโปโลจีแบบบัส เป็นอย่างไร</a:t>
            </a:r>
          </a:p>
          <a:p>
            <a:pPr marL="0" indent="0">
              <a:buNone/>
            </a:pPr>
            <a:r>
              <a:rPr lang="th-TH" b="1" dirty="0"/>
              <a:t>10. เว็บไซต์ใดเป็นเว็บไซต์สื่อสังคม</a:t>
            </a:r>
          </a:p>
        </p:txBody>
      </p:sp>
    </p:spTree>
    <p:extLst>
      <p:ext uri="{BB962C8B-B14F-4D97-AF65-F5344CB8AC3E}">
        <p14:creationId xmlns:p14="http://schemas.microsoft.com/office/powerpoint/2010/main" val="67105863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4. Social media quiz</a:t>
            </a:r>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155</a:t>
            </a:fld>
            <a:endParaRPr lang="th-TH"/>
          </a:p>
        </p:txBody>
      </p:sp>
      <p:sp>
        <p:nvSpPr>
          <p:cNvPr id="8" name="ตัวแทนเนื้อหา 6"/>
          <p:cNvSpPr>
            <a:spLocks noGrp="1"/>
          </p:cNvSpPr>
          <p:nvPr>
            <p:ph idx="1"/>
          </p:nvPr>
        </p:nvSpPr>
        <p:spPr>
          <a:xfrm>
            <a:off x="5444" y="908720"/>
            <a:ext cx="9138556" cy="5949280"/>
          </a:xfrm>
        </p:spPr>
        <p:txBody>
          <a:bodyPr>
            <a:noAutofit/>
          </a:bodyPr>
          <a:lstStyle/>
          <a:p>
            <a:pPr marL="0" indent="0">
              <a:buNone/>
            </a:pPr>
            <a:r>
              <a:rPr lang="th-TH" b="1" dirty="0"/>
              <a:t>1. บริการของเว็บไซต์ใดบริการวีดีโอแบบเวลาจริง</a:t>
            </a:r>
          </a:p>
          <a:p>
            <a:pPr marL="0" indent="0">
              <a:buNone/>
            </a:pPr>
            <a:r>
              <a:rPr lang="th-TH" b="1" dirty="0"/>
              <a:t>2. เว็บไซต์โฟสแควร์ให้บริการเกี่ยวกับอะไร</a:t>
            </a:r>
          </a:p>
          <a:p>
            <a:pPr marL="0" indent="0">
              <a:buNone/>
            </a:pPr>
            <a:r>
              <a:rPr lang="th-TH" b="1" dirty="0"/>
              <a:t>3. บริการของเว็บไซต์ยูทูปมีอะไรบ้าง</a:t>
            </a:r>
          </a:p>
          <a:p>
            <a:pPr marL="0" indent="0">
              <a:buNone/>
            </a:pPr>
            <a:r>
              <a:rPr lang="th-TH" b="1" dirty="0"/>
              <a:t>4. เว็บไซต์แยมเมอร์บริการอะไรได้บ้าง</a:t>
            </a:r>
          </a:p>
          <a:p>
            <a:pPr marL="0" indent="0">
              <a:buNone/>
            </a:pPr>
            <a:r>
              <a:rPr lang="th-TH" b="1" dirty="0"/>
              <a:t>5. สื่อสังคมมีความสามารถอะไรบ้าง</a:t>
            </a:r>
          </a:p>
          <a:p>
            <a:pPr marL="0" indent="0">
              <a:buNone/>
            </a:pPr>
            <a:r>
              <a:rPr lang="th-TH" b="1" dirty="0"/>
              <a:t>6. การเชื่อมต่อกับสื่อสังคมต้องมีอะไรเข้ามาเกี่ยวข้อง</a:t>
            </a:r>
          </a:p>
          <a:p>
            <a:pPr marL="0" indent="0">
              <a:buNone/>
            </a:pPr>
            <a:r>
              <a:rPr lang="th-TH" b="1" dirty="0"/>
              <a:t>7. เว็บไซต์เฟสบุ๊คมีบริการอะไรบ้าง</a:t>
            </a:r>
          </a:p>
          <a:p>
            <a:pPr marL="0" indent="0">
              <a:buNone/>
            </a:pPr>
            <a:r>
              <a:rPr lang="th-TH" b="1" dirty="0"/>
              <a:t>8. บัญชีแบบใดที่มักถูกใช้เป็นชื่อผู้ใช้ในเครือข่ายสังคม</a:t>
            </a:r>
          </a:p>
          <a:p>
            <a:pPr marL="0" indent="0">
              <a:buNone/>
            </a:pPr>
            <a:r>
              <a:rPr lang="th-TH" b="1" dirty="0"/>
              <a:t>9. ในสื่อสังคมมักมีกิจกรรมแบบใด</a:t>
            </a:r>
          </a:p>
          <a:p>
            <a:pPr marL="0" indent="0">
              <a:buNone/>
            </a:pPr>
            <a:r>
              <a:rPr lang="th-TH" b="1" dirty="0"/>
              <a:t>10. เมื่อการออกจากเว็บไซต์เฟสบุ๊คควรทำอย่างไร</a:t>
            </a:r>
          </a:p>
        </p:txBody>
      </p:sp>
    </p:spTree>
    <p:extLst>
      <p:ext uri="{BB962C8B-B14F-4D97-AF65-F5344CB8AC3E}">
        <p14:creationId xmlns:p14="http://schemas.microsoft.com/office/powerpoint/2010/main" val="24722141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5. Microsoft quiz</a:t>
            </a:r>
            <a:endParaRPr lang="th-TH" dirty="0"/>
          </a:p>
        </p:txBody>
      </p:sp>
      <p:sp>
        <p:nvSpPr>
          <p:cNvPr id="7" name="ตัวแทนเนื้อหา 6"/>
          <p:cNvSpPr>
            <a:spLocks noGrp="1"/>
          </p:cNvSpPr>
          <p:nvPr>
            <p:ph idx="1"/>
          </p:nvPr>
        </p:nvSpPr>
        <p:spPr>
          <a:xfrm>
            <a:off x="5444" y="908720"/>
            <a:ext cx="9138556" cy="5584155"/>
          </a:xfrm>
        </p:spPr>
        <p:txBody>
          <a:bodyPr>
            <a:noAutofit/>
          </a:bodyPr>
          <a:lstStyle/>
          <a:p>
            <a:pPr marL="0" indent="0">
              <a:buNone/>
            </a:pPr>
            <a:r>
              <a:rPr lang="th-TH" sz="2800" b="1" dirty="0"/>
              <a:t>1. ต้องการเปลี่ยนข้อความหลายคำในไมโครซอฟต์เวิร์ดต้องทำอย่างไร</a:t>
            </a:r>
          </a:p>
          <a:p>
            <a:pPr marL="0" indent="0">
              <a:buNone/>
            </a:pPr>
            <a:r>
              <a:rPr lang="th-TH" sz="2800" b="1" dirty="0"/>
              <a:t>2. ในไมโครซอฟต์เวิร์ด กิจกรรมใดที่เรียกว่าการแก้ไขอยู่ภายในโปรแกรมนั้น</a:t>
            </a:r>
          </a:p>
          <a:p>
            <a:pPr marL="0" indent="0">
              <a:buNone/>
            </a:pPr>
            <a:r>
              <a:rPr lang="th-TH" sz="2800" b="1" dirty="0"/>
              <a:t>3. ฟอนต์ใดมักถูกเรียกใช้บ่อยในโปรแกรมไมโครซอฟต์เวิร์ด</a:t>
            </a:r>
          </a:p>
          <a:p>
            <a:pPr marL="0" indent="0">
              <a:buNone/>
            </a:pPr>
            <a:r>
              <a:rPr lang="th-TH" sz="2800" b="1" dirty="0"/>
              <a:t>4. เมื่อเขียนบทความที่ไม่เกิน 300 คำในโปรแกรมไมโครซอฟต์เวิร์ด มีวิธีใดช่วยเหลือหรือไม่</a:t>
            </a:r>
          </a:p>
          <a:p>
            <a:pPr marL="0" indent="0">
              <a:buNone/>
            </a:pPr>
            <a:r>
              <a:rPr lang="th-TH" sz="2800" b="1" dirty="0"/>
              <a:t>5. ในไมโครซอฟต์เวิร์ดมีรูปแบบตัวอักษรแบบใดบ้าง</a:t>
            </a:r>
          </a:p>
          <a:p>
            <a:pPr marL="0" indent="0">
              <a:buNone/>
            </a:pPr>
            <a:r>
              <a:rPr lang="th-TH" sz="2800" b="1" dirty="0"/>
              <a:t>6. ในไมโครซอฟต์เวิร์ด มีตัวเลือกใดเปลี่ยนการวางแนวจากแนวตั้งเป็นแนวนอน</a:t>
            </a:r>
          </a:p>
          <a:p>
            <a:pPr marL="0" indent="0">
              <a:buNone/>
            </a:pPr>
            <a:r>
              <a:rPr lang="th-TH" sz="2800" b="1" dirty="0"/>
              <a:t>7. ไมโครซอฟต์เวิร์ดทำอะไรได้บ้าง</a:t>
            </a:r>
          </a:p>
          <a:p>
            <a:pPr marL="0" indent="0">
              <a:buNone/>
            </a:pPr>
            <a:r>
              <a:rPr lang="th-TH" sz="2800" b="1" dirty="0"/>
              <a:t>8. การปรับทิศทางตัวอักษรด้วย </a:t>
            </a:r>
            <a:r>
              <a:rPr lang="en-US" sz="2800" b="1" dirty="0"/>
              <a:t>Text alignment </a:t>
            </a:r>
            <a:r>
              <a:rPr lang="th-TH" sz="2800" b="1" dirty="0"/>
              <a:t>มีแบบใดบ้าง</a:t>
            </a:r>
          </a:p>
          <a:p>
            <a:pPr marL="0" indent="0">
              <a:buNone/>
            </a:pPr>
            <a:r>
              <a:rPr lang="th-TH" sz="2800" b="1" dirty="0"/>
              <a:t>9. เมื่อสั่งตรวจคำผิดในไมโครซอฟต์เวิร์ด แล้วพบคำที่ไม่มีในพจนานุกรม ต้องทำอย่างไร</a:t>
            </a:r>
          </a:p>
          <a:p>
            <a:pPr marL="0" indent="0">
              <a:buNone/>
            </a:pPr>
            <a:r>
              <a:rPr lang="th-TH" sz="2800" b="1" dirty="0"/>
              <a:t>10. ในไมโครซอฟต์เวิร์ด ถ้าเผลอพิมพ์ผิดไปสิบคำหนึ่ง แล้วอยากกลับไปแก้ไข ต้องทำอย่างไร</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156</a:t>
            </a:fld>
            <a:endParaRPr lang="th-TH"/>
          </a:p>
        </p:txBody>
      </p:sp>
    </p:spTree>
    <p:extLst>
      <p:ext uri="{BB962C8B-B14F-4D97-AF65-F5344CB8AC3E}">
        <p14:creationId xmlns:p14="http://schemas.microsoft.com/office/powerpoint/2010/main" val="82084677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Group Assignment (1/3)</a:t>
            </a:r>
            <a:endParaRPr lang="th-TH" dirty="0"/>
          </a:p>
        </p:txBody>
      </p:sp>
      <p:sp>
        <p:nvSpPr>
          <p:cNvPr id="7" name="ตัวแทนเนื้อหา 6"/>
          <p:cNvSpPr>
            <a:spLocks noGrp="1"/>
          </p:cNvSpPr>
          <p:nvPr>
            <p:ph idx="1"/>
          </p:nvPr>
        </p:nvSpPr>
        <p:spPr>
          <a:xfrm>
            <a:off x="0" y="908720"/>
            <a:ext cx="9144000" cy="5949280"/>
          </a:xfrm>
        </p:spPr>
        <p:txBody>
          <a:bodyPr>
            <a:noAutofit/>
          </a:bodyPr>
          <a:lstStyle/>
          <a:p>
            <a:pPr marL="0" indent="0">
              <a:spcBef>
                <a:spcPts val="0"/>
              </a:spcBef>
              <a:buNone/>
            </a:pPr>
            <a:r>
              <a:rPr lang="en-US" b="1" dirty="0"/>
              <a:t>Topic : </a:t>
            </a:r>
            <a:r>
              <a:rPr lang="en-US" b="1" dirty="0">
                <a:solidFill>
                  <a:srgbClr val="FF0000"/>
                </a:solidFill>
              </a:rPr>
              <a:t>Inspiration to write a book</a:t>
            </a:r>
            <a:r>
              <a:rPr lang="en-US" sz="2800" b="1" dirty="0">
                <a:solidFill>
                  <a:srgbClr val="FF0000"/>
                </a:solidFill>
              </a:rPr>
              <a:t>  				</a:t>
            </a:r>
            <a:r>
              <a:rPr lang="en-US" sz="2800" b="1" dirty="0"/>
              <a:t>Score 21%</a:t>
            </a:r>
          </a:p>
          <a:p>
            <a:pPr marL="0" indent="0">
              <a:spcBef>
                <a:spcPts val="0"/>
              </a:spcBef>
              <a:buNone/>
            </a:pPr>
            <a:r>
              <a:rPr lang="en-US" sz="2000" b="1" dirty="0"/>
              <a:t>1. Group preparation</a:t>
            </a:r>
          </a:p>
          <a:p>
            <a:pPr marL="400050" lvl="1" indent="0">
              <a:spcBef>
                <a:spcPts val="0"/>
              </a:spcBef>
              <a:buNone/>
            </a:pPr>
            <a:r>
              <a:rPr lang="en-US" sz="1600" b="1" dirty="0"/>
              <a:t>- A Team has about 5 students</a:t>
            </a:r>
          </a:p>
          <a:p>
            <a:pPr marL="400050" lvl="1" indent="0">
              <a:spcBef>
                <a:spcPts val="0"/>
              </a:spcBef>
              <a:buNone/>
            </a:pPr>
            <a:r>
              <a:rPr lang="en-US" sz="1600" b="1" dirty="0"/>
              <a:t>- Topic of </a:t>
            </a:r>
            <a:r>
              <a:rPr lang="en-US" sz="1600" b="1" dirty="0">
                <a:solidFill>
                  <a:srgbClr val="FF0000"/>
                </a:solidFill>
              </a:rPr>
              <a:t>Inspiration to write a book</a:t>
            </a:r>
          </a:p>
          <a:p>
            <a:pPr marL="400050" lvl="1" indent="0">
              <a:spcBef>
                <a:spcPts val="0"/>
              </a:spcBef>
              <a:buNone/>
            </a:pPr>
            <a:r>
              <a:rPr lang="en-US" sz="1600" b="1" dirty="0"/>
              <a:t>Sample: </a:t>
            </a:r>
            <a:r>
              <a:rPr lang="en-US" sz="1600" b="1" dirty="0">
                <a:hlinkClick r:id="rId2"/>
              </a:rPr>
              <a:t>https://www.facebook.com/AmazingThailand/videos/10155466159880699/</a:t>
            </a:r>
            <a:r>
              <a:rPr lang="en-US" sz="1600" b="1" dirty="0"/>
              <a:t>  </a:t>
            </a:r>
          </a:p>
          <a:p>
            <a:pPr marL="0" indent="0">
              <a:spcBef>
                <a:spcPts val="0"/>
              </a:spcBef>
              <a:buNone/>
            </a:pPr>
            <a:r>
              <a:rPr lang="en-US" sz="2000" b="1" dirty="0"/>
              <a:t>2. Video clip details</a:t>
            </a:r>
          </a:p>
          <a:p>
            <a:pPr marL="400050" lvl="1" indent="0">
              <a:spcBef>
                <a:spcPts val="0"/>
              </a:spcBef>
              <a:buNone/>
            </a:pPr>
            <a:r>
              <a:rPr lang="en-US" sz="1600" b="1" dirty="0"/>
              <a:t>- Duration 5 – 10 minutes</a:t>
            </a:r>
          </a:p>
          <a:p>
            <a:pPr marL="400050" lvl="1" indent="0">
              <a:spcBef>
                <a:spcPts val="0"/>
              </a:spcBef>
              <a:buNone/>
            </a:pPr>
            <a:r>
              <a:rPr lang="en-US" sz="1600" b="1" dirty="0"/>
              <a:t>- Clip Component : 1) title 2) story and 3) credit</a:t>
            </a:r>
          </a:p>
          <a:p>
            <a:pPr marL="400050" lvl="1" indent="0">
              <a:spcBef>
                <a:spcPts val="0"/>
              </a:spcBef>
              <a:buNone/>
            </a:pPr>
            <a:r>
              <a:rPr lang="en-US" sz="1600" b="1" dirty="0"/>
              <a:t>- </a:t>
            </a:r>
            <a:r>
              <a:rPr lang="en-US" sz="1600" b="1" dirty="0" err="1"/>
              <a:t>Merody</a:t>
            </a:r>
            <a:r>
              <a:rPr lang="en-US" sz="1600" b="1" dirty="0"/>
              <a:t> &amp; Singing by member in team but can invite the guest</a:t>
            </a:r>
          </a:p>
          <a:p>
            <a:pPr marL="400050" lvl="1" indent="0">
              <a:spcBef>
                <a:spcPts val="0"/>
              </a:spcBef>
              <a:buNone/>
            </a:pPr>
            <a:r>
              <a:rPr lang="en-US" sz="1600" b="1" dirty="0"/>
              <a:t>- All members is in the clip at least 10 seconds.</a:t>
            </a:r>
          </a:p>
          <a:p>
            <a:pPr marL="400050" lvl="1" indent="0">
              <a:spcBef>
                <a:spcPts val="0"/>
              </a:spcBef>
              <a:buNone/>
            </a:pPr>
            <a:r>
              <a:rPr lang="en-US" sz="1600" b="1" dirty="0"/>
              <a:t>- Must be uploaded to youtube.com and post link in facebook.com group</a:t>
            </a:r>
          </a:p>
          <a:p>
            <a:pPr marL="400050" lvl="1" indent="0">
              <a:spcBef>
                <a:spcPts val="0"/>
              </a:spcBef>
              <a:buNone/>
            </a:pPr>
            <a:r>
              <a:rPr lang="en-US" sz="1600" b="1" dirty="0"/>
              <a:t>- Make </a:t>
            </a:r>
            <a:r>
              <a:rPr lang="en-US" sz="1600" b="1" dirty="0" err="1"/>
              <a:t>Powerpoint</a:t>
            </a:r>
            <a:r>
              <a:rPr lang="en-US" sz="1600" b="1" dirty="0"/>
              <a:t> to present story in the class (paper + CD)</a:t>
            </a:r>
          </a:p>
          <a:p>
            <a:pPr marL="0" indent="0">
              <a:spcBef>
                <a:spcPts val="0"/>
              </a:spcBef>
              <a:buNone/>
            </a:pPr>
            <a:r>
              <a:rPr lang="en-US" sz="2000" b="1" dirty="0"/>
              <a:t>3. Criteria in Clip</a:t>
            </a:r>
          </a:p>
          <a:p>
            <a:pPr marL="400050" lvl="1" indent="0">
              <a:spcBef>
                <a:spcPts val="0"/>
              </a:spcBef>
              <a:buNone/>
            </a:pPr>
            <a:r>
              <a:rPr lang="en-US" sz="1600" b="1" dirty="0"/>
              <a:t>- Step by Step</a:t>
            </a:r>
          </a:p>
          <a:p>
            <a:pPr marL="400050" lvl="1" indent="0">
              <a:spcBef>
                <a:spcPts val="0"/>
              </a:spcBef>
              <a:buNone/>
            </a:pPr>
            <a:r>
              <a:rPr lang="en-US" sz="1600" b="1" dirty="0"/>
              <a:t>- Technique: zoom-in, zoom-out, focus change, color, light, scene switching, speed,</a:t>
            </a:r>
          </a:p>
          <a:p>
            <a:pPr marL="400050" lvl="1" indent="0">
              <a:spcBef>
                <a:spcPts val="0"/>
              </a:spcBef>
              <a:buNone/>
            </a:pPr>
            <a:r>
              <a:rPr lang="en-US" sz="1600" b="1" dirty="0"/>
              <a:t>craft, stop motion, bird’s-eye view, follow step, costume, accessories, effect, transition, external clip </a:t>
            </a:r>
          </a:p>
          <a:p>
            <a:pPr marL="400050" lvl="1" indent="0">
              <a:spcBef>
                <a:spcPts val="0"/>
              </a:spcBef>
              <a:buNone/>
            </a:pPr>
            <a:r>
              <a:rPr lang="en-US" sz="1600" b="1" dirty="0"/>
              <a:t>A beautiful dream : </a:t>
            </a:r>
            <a:r>
              <a:rPr lang="en-US" sz="1600" b="1" dirty="0">
                <a:hlinkClick r:id="rId3"/>
              </a:rPr>
              <a:t>https://www.youtube.com/watch?v=9iCmWr2K6tw</a:t>
            </a:r>
            <a:r>
              <a:rPr lang="en-US" sz="1600" b="1" dirty="0"/>
              <a:t>   (NTU clip 2551)	</a:t>
            </a:r>
          </a:p>
          <a:p>
            <a:pPr marL="400050" lvl="1" indent="0">
              <a:spcBef>
                <a:spcPts val="0"/>
              </a:spcBef>
              <a:buNone/>
            </a:pPr>
            <a:r>
              <a:rPr lang="en-US" sz="1600" b="1" dirty="0"/>
              <a:t>- Light and sound</a:t>
            </a:r>
          </a:p>
          <a:p>
            <a:pPr marL="400050" lvl="1" indent="0">
              <a:spcBef>
                <a:spcPts val="0"/>
              </a:spcBef>
              <a:buNone/>
            </a:pPr>
            <a:r>
              <a:rPr lang="en-US" sz="1600" b="1" dirty="0"/>
              <a:t>- Climax and Conclusion of “Inspiration to write a book”</a:t>
            </a:r>
          </a:p>
          <a:p>
            <a:pPr marL="400050" lvl="1" indent="0" algn="ctr">
              <a:spcBef>
                <a:spcPts val="0"/>
              </a:spcBef>
              <a:buNone/>
            </a:pPr>
            <a:r>
              <a:rPr lang="en-US" sz="1600" b="1" dirty="0">
                <a:hlinkClick r:id="rId4"/>
              </a:rPr>
              <a:t>http://www.thaiall.com/handbill/clip_assignment.docx</a:t>
            </a:r>
            <a:r>
              <a:rPr lang="en-US" sz="1600" b="1" dirty="0"/>
              <a:t> </a:t>
            </a:r>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157</a:t>
            </a:fld>
            <a:endParaRPr lang="th-TH"/>
          </a:p>
        </p:txBody>
      </p:sp>
      <p:sp>
        <p:nvSpPr>
          <p:cNvPr id="2" name="สี่เหลี่ยมผืนผ้า 1"/>
          <p:cNvSpPr/>
          <p:nvPr/>
        </p:nvSpPr>
        <p:spPr>
          <a:xfrm>
            <a:off x="4283968" y="2492896"/>
            <a:ext cx="4640512" cy="800219"/>
          </a:xfrm>
          <a:prstGeom prst="rect">
            <a:avLst/>
          </a:prstGeom>
          <a:solidFill>
            <a:schemeClr val="bg1"/>
          </a:solidFill>
        </p:spPr>
        <p:txBody>
          <a:bodyPr wrap="square">
            <a:spAutoFit/>
          </a:bodyPr>
          <a:lstStyle/>
          <a:p>
            <a:pPr>
              <a:lnSpc>
                <a:spcPct val="115000"/>
              </a:lnSpc>
              <a:spcAft>
                <a:spcPts val="0"/>
              </a:spcAft>
            </a:pPr>
            <a:r>
              <a:rPr lang="th-TH" sz="2000" b="1" dirty="0">
                <a:latin typeface="TH Chakra Petch" panose="02000506000000020004" pitchFamily="2" charset="-34"/>
                <a:ea typeface="Times New Roman" panose="02020603050405020304" pitchFamily="18" charset="0"/>
                <a:cs typeface="TH Chakra Petch" panose="02000506000000020004" pitchFamily="2" charset="-34"/>
              </a:rPr>
              <a:t>ผลงานของนิเทศศาสตร์ กับ </a:t>
            </a:r>
            <a:r>
              <a:rPr lang="th-TH" sz="2000" b="1" dirty="0" err="1">
                <a:latin typeface="TH Chakra Petch" panose="02000506000000020004" pitchFamily="2" charset="-34"/>
                <a:ea typeface="Times New Roman" panose="02020603050405020304" pitchFamily="18" charset="0"/>
                <a:cs typeface="TH Chakra Petch" panose="02000506000000020004" pitchFamily="2" charset="-34"/>
              </a:rPr>
              <a:t>กฟผ</a:t>
            </a:r>
            <a:r>
              <a:rPr lang="th-TH" sz="2000" b="1" dirty="0">
                <a:latin typeface="TH Chakra Petch" panose="02000506000000020004" pitchFamily="2" charset="-34"/>
                <a:ea typeface="Times New Roman" panose="02020603050405020304" pitchFamily="18" charset="0"/>
                <a:cs typeface="TH Chakra Petch" panose="02000506000000020004" pitchFamily="2" charset="-34"/>
              </a:rPr>
              <a:t>.</a:t>
            </a:r>
            <a:endParaRPr lang="en-US" sz="2000" b="1" dirty="0">
              <a:latin typeface="TH Chakra Petch" panose="02000506000000020004" pitchFamily="2" charset="-34"/>
              <a:ea typeface="Times New Roman" panose="02020603050405020304" pitchFamily="18" charset="0"/>
              <a:cs typeface="TH Chakra Petch" panose="02000506000000020004" pitchFamily="2" charset="-34"/>
            </a:endParaRPr>
          </a:p>
          <a:p>
            <a:pPr>
              <a:lnSpc>
                <a:spcPct val="115000"/>
              </a:lnSpc>
              <a:spcAft>
                <a:spcPts val="0"/>
              </a:spcAft>
            </a:pPr>
            <a:r>
              <a:rPr lang="en-US"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https://www.youtube.com/watch?v=_</a:t>
            </a:r>
            <a:r>
              <a:rPr lang="th-TH"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6</a:t>
            </a:r>
            <a:r>
              <a:rPr lang="en-US" sz="2000" b="1" dirty="0" err="1">
                <a:latin typeface="TH Chakra Petch" panose="02000506000000020004" pitchFamily="2" charset="-34"/>
                <a:ea typeface="Times New Roman" panose="02020603050405020304" pitchFamily="18" charset="0"/>
                <a:cs typeface="TH Chakra Petch" panose="02000506000000020004" pitchFamily="2" charset="-34"/>
                <a:hlinkClick r:id="rId5"/>
              </a:rPr>
              <a:t>Rrr</a:t>
            </a:r>
            <a:r>
              <a:rPr lang="th-TH"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9</a:t>
            </a:r>
            <a:r>
              <a:rPr lang="en-US"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e</a:t>
            </a:r>
            <a:r>
              <a:rPr lang="th-TH"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55</a:t>
            </a:r>
            <a:r>
              <a:rPr lang="en-US" sz="2000" b="1" dirty="0">
                <a:latin typeface="TH Chakra Petch" panose="02000506000000020004" pitchFamily="2" charset="-34"/>
                <a:ea typeface="Times New Roman" panose="02020603050405020304" pitchFamily="18" charset="0"/>
                <a:cs typeface="TH Chakra Petch" panose="02000506000000020004" pitchFamily="2" charset="-34"/>
                <a:hlinkClick r:id="rId5"/>
              </a:rPr>
              <a:t>JI</a:t>
            </a:r>
            <a:r>
              <a:rPr lang="en-US" sz="2000" b="1" dirty="0">
                <a:latin typeface="TH Chakra Petch" panose="02000506000000020004" pitchFamily="2" charset="-34"/>
                <a:ea typeface="Times New Roman" panose="02020603050405020304" pitchFamily="18" charset="0"/>
                <a:cs typeface="TH Chakra Petch" panose="02000506000000020004" pitchFamily="2" charset="-34"/>
              </a:rPr>
              <a:t> </a:t>
            </a:r>
            <a:endParaRPr lang="en-US" sz="1000" dirty="0">
              <a:effectLst/>
              <a:latin typeface="TH Chakra Petch" panose="02000506000000020004" pitchFamily="2" charset="-34"/>
              <a:ea typeface="Times New Roman" panose="02020603050405020304" pitchFamily="18" charset="0"/>
              <a:cs typeface="TH Chakra Petch" panose="02000506000000020004" pitchFamily="2" charset="-34"/>
            </a:endParaRPr>
          </a:p>
        </p:txBody>
      </p:sp>
    </p:spTree>
    <p:extLst>
      <p:ext uri="{BB962C8B-B14F-4D97-AF65-F5344CB8AC3E}">
        <p14:creationId xmlns:p14="http://schemas.microsoft.com/office/powerpoint/2010/main" val="157162763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Assignment (2/3)</a:t>
            </a:r>
            <a:endParaRPr lang="th-TH" dirty="0"/>
          </a:p>
        </p:txBody>
      </p:sp>
      <p:sp>
        <p:nvSpPr>
          <p:cNvPr id="3" name="Content Placeholder 2"/>
          <p:cNvSpPr>
            <a:spLocks noGrp="1"/>
          </p:cNvSpPr>
          <p:nvPr>
            <p:ph idx="1"/>
          </p:nvPr>
        </p:nvSpPr>
        <p:spPr>
          <a:xfrm>
            <a:off x="0" y="908720"/>
            <a:ext cx="9144000" cy="5688632"/>
          </a:xfrm>
        </p:spPr>
        <p:txBody>
          <a:bodyPr>
            <a:normAutofit fontScale="92500" lnSpcReduction="10000"/>
          </a:bodyPr>
          <a:lstStyle/>
          <a:p>
            <a:pPr marL="0" indent="0">
              <a:buNone/>
            </a:pPr>
            <a:r>
              <a:rPr lang="en-US" b="1" dirty="0"/>
              <a:t>4</a:t>
            </a:r>
            <a:r>
              <a:rPr lang="th-TH" b="1" dirty="0"/>
              <a:t>. </a:t>
            </a:r>
            <a:r>
              <a:rPr lang="en-US" b="1" dirty="0"/>
              <a:t>Present with PPTX</a:t>
            </a:r>
            <a:endParaRPr lang="en-US" dirty="0"/>
          </a:p>
          <a:p>
            <a:pPr marL="0" indent="0">
              <a:buNone/>
            </a:pPr>
            <a:r>
              <a:rPr lang="th-TH" dirty="0"/>
              <a:t>- </a:t>
            </a:r>
            <a:r>
              <a:rPr lang="en-US" dirty="0"/>
              <a:t>Introduce the group members</a:t>
            </a:r>
          </a:p>
          <a:p>
            <a:pPr marL="0" indent="0">
              <a:buNone/>
            </a:pPr>
            <a:r>
              <a:rPr lang="th-TH" dirty="0"/>
              <a:t>- </a:t>
            </a:r>
            <a:r>
              <a:rPr lang="en-US" dirty="0"/>
              <a:t>Objectives and story conclusion</a:t>
            </a:r>
          </a:p>
          <a:p>
            <a:pPr marL="0" indent="0">
              <a:buNone/>
            </a:pPr>
            <a:r>
              <a:rPr lang="th-TH" dirty="0"/>
              <a:t>- </a:t>
            </a:r>
            <a:r>
              <a:rPr lang="en-US" dirty="0"/>
              <a:t>Story board</a:t>
            </a:r>
            <a:r>
              <a:rPr lang="th-TH" dirty="0"/>
              <a:t> </a:t>
            </a:r>
            <a:r>
              <a:rPr lang="en-US" dirty="0"/>
              <a:t>of </a:t>
            </a:r>
            <a:r>
              <a:rPr lang="th-TH" dirty="0"/>
              <a:t>“</a:t>
            </a:r>
            <a:r>
              <a:rPr lang="en-US" dirty="0"/>
              <a:t>Inspiration to write a book</a:t>
            </a:r>
            <a:r>
              <a:rPr lang="th-TH" dirty="0"/>
              <a:t>”</a:t>
            </a:r>
            <a:br>
              <a:rPr lang="en-US" dirty="0"/>
            </a:br>
            <a:r>
              <a:rPr lang="th-TH" dirty="0"/>
              <a:t>- </a:t>
            </a:r>
            <a:r>
              <a:rPr lang="en-US" dirty="0"/>
              <a:t>Working step</a:t>
            </a:r>
            <a:br>
              <a:rPr lang="en-US" dirty="0"/>
            </a:br>
            <a:r>
              <a:rPr lang="th-TH" dirty="0"/>
              <a:t>-</a:t>
            </a:r>
            <a:r>
              <a:rPr lang="en-US" dirty="0"/>
              <a:t> Technique </a:t>
            </a:r>
            <a:br>
              <a:rPr lang="en-US" dirty="0"/>
            </a:br>
            <a:r>
              <a:rPr lang="th-TH" dirty="0"/>
              <a:t>- </a:t>
            </a:r>
            <a:r>
              <a:rPr lang="en-US" dirty="0"/>
              <a:t>Climax </a:t>
            </a:r>
          </a:p>
          <a:p>
            <a:pPr marL="0" indent="0">
              <a:buNone/>
            </a:pPr>
            <a:r>
              <a:rPr lang="th-TH" dirty="0"/>
              <a:t>- </a:t>
            </a:r>
            <a:r>
              <a:rPr lang="en-US" dirty="0"/>
              <a:t>Organization chart and role for all members</a:t>
            </a:r>
          </a:p>
          <a:p>
            <a:pPr marL="0" indent="0">
              <a:buNone/>
            </a:pPr>
            <a:r>
              <a:rPr lang="th-TH" dirty="0"/>
              <a:t>- </a:t>
            </a:r>
            <a:r>
              <a:rPr lang="en-US" dirty="0"/>
              <a:t>Evaluation by graph in 5 scale rating </a:t>
            </a:r>
            <a:br>
              <a:rPr lang="en-US" dirty="0"/>
            </a:br>
            <a:r>
              <a:rPr lang="th-TH" dirty="0"/>
              <a:t> </a:t>
            </a:r>
            <a:r>
              <a:rPr lang="en-US" dirty="0"/>
              <a:t>	</a:t>
            </a:r>
            <a:r>
              <a:rPr lang="th-TH" dirty="0"/>
              <a:t>: </a:t>
            </a:r>
            <a:r>
              <a:rPr lang="en-US" dirty="0"/>
              <a:t>story, actor, image, sound, technique, creative, and all of it</a:t>
            </a:r>
            <a:r>
              <a:rPr lang="th-TH" dirty="0"/>
              <a:t>.</a:t>
            </a:r>
            <a:endParaRPr lang="en-US" dirty="0"/>
          </a:p>
          <a:p>
            <a:pPr marL="0" indent="0">
              <a:buNone/>
            </a:pPr>
            <a:r>
              <a:rPr lang="th-TH" dirty="0"/>
              <a:t>- </a:t>
            </a:r>
            <a:r>
              <a:rPr lang="en-US" dirty="0"/>
              <a:t>Last slide for the acceptation from audiences opinion</a:t>
            </a:r>
          </a:p>
          <a:p>
            <a:pPr marL="0" indent="0" algn="ctr">
              <a:buNone/>
            </a:pPr>
            <a:r>
              <a:rPr lang="en-US" dirty="0">
                <a:hlinkClick r:id="rId2"/>
              </a:rPr>
              <a:t>http://www.thaiall.com/handbill/clip_assignment.docx</a:t>
            </a:r>
            <a:endParaRPr lang="en-US" dirty="0"/>
          </a:p>
          <a:p>
            <a:pPr marL="0" indent="0">
              <a:buNone/>
            </a:pPr>
            <a:endParaRPr lang="th-TH" dirty="0"/>
          </a:p>
        </p:txBody>
      </p:sp>
      <p:sp>
        <p:nvSpPr>
          <p:cNvPr id="4" name="Footer Placeholder 3"/>
          <p:cNvSpPr>
            <a:spLocks noGrp="1"/>
          </p:cNvSpPr>
          <p:nvPr>
            <p:ph type="ftr" sz="quarter" idx="11"/>
          </p:nvPr>
        </p:nvSpPr>
        <p:spPr/>
        <p:txBody>
          <a:bodyPr/>
          <a:lstStyle/>
          <a:p>
            <a:endParaRPr lang="th-TH"/>
          </a:p>
        </p:txBody>
      </p:sp>
      <p:sp>
        <p:nvSpPr>
          <p:cNvPr id="5" name="Slide Number Placeholder 4"/>
          <p:cNvSpPr>
            <a:spLocks noGrp="1"/>
          </p:cNvSpPr>
          <p:nvPr>
            <p:ph type="sldNum" sz="quarter" idx="12"/>
          </p:nvPr>
        </p:nvSpPr>
        <p:spPr/>
        <p:txBody>
          <a:bodyPr/>
          <a:lstStyle/>
          <a:p>
            <a:fld id="{B90633BE-A03D-4EA1-AAE1-1C5131E4BFD3}" type="slidenum">
              <a:rPr lang="th-TH" smtClean="0"/>
              <a:t>158</a:t>
            </a:fld>
            <a:endParaRPr lang="th-TH"/>
          </a:p>
        </p:txBody>
      </p:sp>
    </p:spTree>
    <p:extLst>
      <p:ext uri="{BB962C8B-B14F-4D97-AF65-F5344CB8AC3E}">
        <p14:creationId xmlns:p14="http://schemas.microsoft.com/office/powerpoint/2010/main" val="237957851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516C4-0D59-41F9-9D54-F3A9284D0304}"/>
              </a:ext>
            </a:extLst>
          </p:cNvPr>
          <p:cNvSpPr>
            <a:spLocks noGrp="1"/>
          </p:cNvSpPr>
          <p:nvPr>
            <p:ph type="title"/>
          </p:nvPr>
        </p:nvSpPr>
        <p:spPr/>
        <p:txBody>
          <a:bodyPr/>
          <a:lstStyle/>
          <a:p>
            <a:r>
              <a:rPr lang="en-US" dirty="0"/>
              <a:t>Group Assignment (3/3)</a:t>
            </a:r>
            <a:endParaRPr lang="th-TH" dirty="0"/>
          </a:p>
        </p:txBody>
      </p:sp>
      <p:sp>
        <p:nvSpPr>
          <p:cNvPr id="3" name="Content Placeholder 2">
            <a:extLst>
              <a:ext uri="{FF2B5EF4-FFF2-40B4-BE49-F238E27FC236}">
                <a16:creationId xmlns:a16="http://schemas.microsoft.com/office/drawing/2014/main" id="{8E20797A-A4C7-40DB-8C24-3BCB9485802F}"/>
              </a:ext>
            </a:extLst>
          </p:cNvPr>
          <p:cNvSpPr>
            <a:spLocks noGrp="1"/>
          </p:cNvSpPr>
          <p:nvPr>
            <p:ph idx="1"/>
          </p:nvPr>
        </p:nvSpPr>
        <p:spPr/>
        <p:txBody>
          <a:bodyPr/>
          <a:lstStyle/>
          <a:p>
            <a:r>
              <a:rPr lang="en-US" sz="2400" dirty="0"/>
              <a:t>Story board </a:t>
            </a:r>
            <a:r>
              <a:rPr lang="en-US" sz="2400" dirty="0">
                <a:hlinkClick r:id="rId2"/>
              </a:rPr>
              <a:t>https://www.facebook.com/pg/thaiall/photos/?tab=album&amp;album_id=10154493780022272</a:t>
            </a:r>
            <a:endParaRPr lang="en-US" sz="2400" dirty="0"/>
          </a:p>
          <a:p>
            <a:r>
              <a:rPr lang="th-TH" sz="2000" dirty="0"/>
              <a:t>ตัวอย่าง</a:t>
            </a:r>
            <a:r>
              <a:rPr lang="en-US" sz="2000" dirty="0"/>
              <a:t> Teaser </a:t>
            </a:r>
            <a:r>
              <a:rPr lang="th-TH" sz="2000" dirty="0"/>
              <a:t>นักศึกษา</a:t>
            </a:r>
            <a:r>
              <a:rPr lang="en-US" sz="2000" dirty="0">
                <a:hlinkClick r:id="rId3"/>
              </a:rPr>
              <a:t>https://www.youtube.com/watch?v=6l6xGvKg0KY&amp;list=PLYv8A28PGRQx07CFY9z00oiMWuFUoesn1&amp;index=12</a:t>
            </a:r>
            <a:endParaRPr lang="en-US" sz="2000" dirty="0"/>
          </a:p>
          <a:p>
            <a:r>
              <a:rPr lang="en-US" sz="2000" dirty="0">
                <a:hlinkClick r:id="rId4"/>
              </a:rPr>
              <a:t>https://www.youtube.com/watch?v=YcW3QZliTuo</a:t>
            </a:r>
            <a:r>
              <a:rPr lang="en-US" sz="2000" dirty="0"/>
              <a:t> (</a:t>
            </a:r>
            <a:r>
              <a:rPr lang="th-TH" sz="2000" dirty="0"/>
              <a:t>ท้ายคลิ๊ปมี แรงบันดาลใจในการเขียนหนังสือ</a:t>
            </a:r>
            <a:r>
              <a:rPr lang="en-US" sz="2000" dirty="0"/>
              <a:t>)</a:t>
            </a:r>
          </a:p>
          <a:p>
            <a:r>
              <a:rPr lang="en-US" sz="2000" dirty="0"/>
              <a:t>Teaser </a:t>
            </a:r>
            <a:r>
              <a:rPr lang="th-TH" sz="2000" dirty="0"/>
              <a:t>หัวข้อ </a:t>
            </a:r>
            <a:r>
              <a:rPr lang="en-US" sz="2000" dirty="0"/>
              <a:t>32 .. 2 </a:t>
            </a:r>
            <a:r>
              <a:rPr lang="th-TH" sz="2000" dirty="0"/>
              <a:t>นาที</a:t>
            </a:r>
            <a:br>
              <a:rPr lang="en-US" sz="2000" dirty="0"/>
            </a:br>
            <a:r>
              <a:rPr lang="en-US" sz="2000" dirty="0">
                <a:hlinkClick r:id="rId5"/>
              </a:rPr>
              <a:t>http://www.thaiall.com/vdoteach</a:t>
            </a:r>
            <a:endParaRPr lang="en-US" sz="2000" dirty="0"/>
          </a:p>
          <a:p>
            <a:endParaRPr lang="en-US" sz="2000" dirty="0"/>
          </a:p>
          <a:p>
            <a:endParaRPr lang="th-TH" dirty="0"/>
          </a:p>
        </p:txBody>
      </p:sp>
      <p:sp>
        <p:nvSpPr>
          <p:cNvPr id="4" name="Footer Placeholder 3">
            <a:extLst>
              <a:ext uri="{FF2B5EF4-FFF2-40B4-BE49-F238E27FC236}">
                <a16:creationId xmlns:a16="http://schemas.microsoft.com/office/drawing/2014/main" id="{E784A3AD-6DC1-4C9A-8194-5889FFC316BD}"/>
              </a:ext>
            </a:extLst>
          </p:cNvPr>
          <p:cNvSpPr>
            <a:spLocks noGrp="1"/>
          </p:cNvSpPr>
          <p:nvPr>
            <p:ph type="ftr" sz="quarter" idx="11"/>
          </p:nvPr>
        </p:nvSpPr>
        <p:spPr/>
        <p:txBody>
          <a:bodyPr/>
          <a:lstStyle/>
          <a:p>
            <a:endParaRPr lang="th-TH"/>
          </a:p>
        </p:txBody>
      </p:sp>
      <p:sp>
        <p:nvSpPr>
          <p:cNvPr id="5" name="Slide Number Placeholder 4">
            <a:extLst>
              <a:ext uri="{FF2B5EF4-FFF2-40B4-BE49-F238E27FC236}">
                <a16:creationId xmlns:a16="http://schemas.microsoft.com/office/drawing/2014/main" id="{B72B2342-4FD4-4838-9496-B520359CB76E}"/>
              </a:ext>
            </a:extLst>
          </p:cNvPr>
          <p:cNvSpPr>
            <a:spLocks noGrp="1"/>
          </p:cNvSpPr>
          <p:nvPr>
            <p:ph type="sldNum" sz="quarter" idx="12"/>
          </p:nvPr>
        </p:nvSpPr>
        <p:spPr/>
        <p:txBody>
          <a:bodyPr/>
          <a:lstStyle/>
          <a:p>
            <a:fld id="{B90633BE-A03D-4EA1-AAE1-1C5131E4BFD3}" type="slidenum">
              <a:rPr lang="th-TH" smtClean="0"/>
              <a:t>159</a:t>
            </a:fld>
            <a:endParaRPr lang="th-TH"/>
          </a:p>
        </p:txBody>
      </p:sp>
      <p:pic>
        <p:nvPicPr>
          <p:cNvPr id="6" name="Picture 5">
            <a:extLst>
              <a:ext uri="{FF2B5EF4-FFF2-40B4-BE49-F238E27FC236}">
                <a16:creationId xmlns:a16="http://schemas.microsoft.com/office/drawing/2014/main" id="{43BA825C-C920-4D54-80D5-6D64A8D6B286}"/>
              </a:ext>
            </a:extLst>
          </p:cNvPr>
          <p:cNvPicPr>
            <a:picLocks noChangeAspect="1"/>
          </p:cNvPicPr>
          <p:nvPr/>
        </p:nvPicPr>
        <p:blipFill>
          <a:blip r:embed="rId6"/>
          <a:stretch>
            <a:fillRect/>
          </a:stretch>
        </p:blipFill>
        <p:spPr>
          <a:xfrm>
            <a:off x="1259632" y="3462528"/>
            <a:ext cx="7075040" cy="3240360"/>
          </a:xfrm>
          <a:prstGeom prst="rect">
            <a:avLst/>
          </a:prstGeom>
        </p:spPr>
      </p:pic>
    </p:spTree>
    <p:extLst>
      <p:ext uri="{BB962C8B-B14F-4D97-AF65-F5344CB8AC3E}">
        <p14:creationId xmlns:p14="http://schemas.microsoft.com/office/powerpoint/2010/main" val="401378015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Addition Slides (1/2)</a:t>
            </a:r>
            <a:endParaRPr lang="th-TH" dirty="0"/>
          </a:p>
        </p:txBody>
      </p:sp>
      <p:sp>
        <p:nvSpPr>
          <p:cNvPr id="7" name="ตัวแทนเนื้อหา 6"/>
          <p:cNvSpPr>
            <a:spLocks noGrp="1"/>
          </p:cNvSpPr>
          <p:nvPr>
            <p:ph idx="1"/>
          </p:nvPr>
        </p:nvSpPr>
        <p:spPr>
          <a:xfrm>
            <a:off x="5444" y="908720"/>
            <a:ext cx="9138556" cy="5832648"/>
          </a:xfrm>
        </p:spPr>
        <p:txBody>
          <a:bodyPr>
            <a:normAutofit fontScale="70000" lnSpcReduction="20000"/>
          </a:bodyPr>
          <a:lstStyle/>
          <a:p>
            <a:pPr marL="0" indent="0">
              <a:buNone/>
            </a:pPr>
            <a:r>
              <a:rPr lang="en-US" dirty="0"/>
              <a:t>1. evolution of computer</a:t>
            </a:r>
            <a:br>
              <a:rPr lang="en-US" sz="9600" dirty="0"/>
            </a:br>
            <a:r>
              <a:rPr lang="en-US" dirty="0">
                <a:hlinkClick r:id="rId2"/>
              </a:rPr>
              <a:t>http://www.thaiall.com/pptx/computer_evolution.pptx</a:t>
            </a:r>
            <a:br>
              <a:rPr lang="en-US" sz="9600" dirty="0"/>
            </a:br>
            <a:r>
              <a:rPr lang="en-US" dirty="0"/>
              <a:t>2. information technology</a:t>
            </a:r>
            <a:br>
              <a:rPr lang="en-US" sz="9600" dirty="0"/>
            </a:br>
            <a:r>
              <a:rPr lang="en-US" dirty="0">
                <a:hlinkClick r:id="rId3"/>
              </a:rPr>
              <a:t>http://www.thaiall.com/pptx/information_technology.pptx</a:t>
            </a:r>
            <a:br>
              <a:rPr lang="en-US" sz="9600" dirty="0"/>
            </a:br>
            <a:r>
              <a:rPr lang="en-US" dirty="0"/>
              <a:t>3. information system</a:t>
            </a:r>
            <a:br>
              <a:rPr lang="en-US" sz="9600" dirty="0"/>
            </a:br>
            <a:r>
              <a:rPr lang="en-US" dirty="0">
                <a:hlinkClick r:id="rId4"/>
              </a:rPr>
              <a:t>http://www.thaiall.com/pptx/information_system.pptx</a:t>
            </a:r>
            <a:br>
              <a:rPr lang="en-US" sz="9600" dirty="0"/>
            </a:br>
            <a:r>
              <a:rPr lang="en-US" dirty="0"/>
              <a:t>4. data and information</a:t>
            </a:r>
            <a:br>
              <a:rPr lang="en-US" sz="9600" dirty="0"/>
            </a:br>
            <a:r>
              <a:rPr lang="en-US" dirty="0">
                <a:hlinkClick r:id="rId5"/>
              </a:rPr>
              <a:t>http://www.thaiall.com/pptx/data_and_information.pptx</a:t>
            </a:r>
            <a:br>
              <a:rPr lang="en-US" sz="9600" dirty="0"/>
            </a:br>
            <a:r>
              <a:rPr lang="en-US" dirty="0"/>
              <a:t>5. </a:t>
            </a:r>
            <a:r>
              <a:rPr lang="en-US" dirty="0" err="1"/>
              <a:t>cloud_storage</a:t>
            </a:r>
            <a:br>
              <a:rPr lang="en-US" sz="9600" dirty="0"/>
            </a:br>
            <a:r>
              <a:rPr lang="en-US" dirty="0">
                <a:hlinkClick r:id="rId6"/>
              </a:rPr>
              <a:t>http://www.thaiall.com/pptx/cloud_storage.pptx</a:t>
            </a:r>
            <a:br>
              <a:rPr lang="en-US" sz="9600" dirty="0"/>
            </a:br>
            <a:r>
              <a:rPr lang="en-US" dirty="0">
                <a:hlinkClick r:id="rId7"/>
              </a:rPr>
              <a:t>http://www.thaiall.com/blog/burin/6366/</a:t>
            </a:r>
            <a:br>
              <a:rPr lang="en-US" sz="9600" dirty="0"/>
            </a:br>
            <a:r>
              <a:rPr lang="en-US" dirty="0"/>
              <a:t>6. e-marketing (learning from pawoot.com)</a:t>
            </a:r>
            <a:br>
              <a:rPr lang="en-US" sz="9600" dirty="0"/>
            </a:br>
            <a:r>
              <a:rPr lang="en-US" dirty="0">
                <a:hlinkClick r:id="rId8"/>
              </a:rPr>
              <a:t>http://www.thaiall.com/pptx/e-marketing.pptx</a:t>
            </a:r>
            <a:br>
              <a:rPr lang="en-US" sz="9600" dirty="0"/>
            </a:br>
            <a:r>
              <a:rPr lang="en-US" dirty="0"/>
              <a:t>7. Operating System</a:t>
            </a:r>
            <a:br>
              <a:rPr lang="en-US" sz="9600" dirty="0"/>
            </a:br>
            <a:r>
              <a:rPr lang="en-US" dirty="0">
                <a:hlinkClick r:id="rId9"/>
              </a:rPr>
              <a:t>http://www.thaiall.com/assembly/cpsc213_os.ppt</a:t>
            </a:r>
            <a:br>
              <a:rPr lang="en-US" sz="9600" dirty="0"/>
            </a:br>
            <a:r>
              <a:rPr lang="en-US" dirty="0"/>
              <a:t>8. Microsoft Windows</a:t>
            </a:r>
            <a:br>
              <a:rPr lang="en-US" sz="9600" dirty="0"/>
            </a:br>
            <a:r>
              <a:rPr lang="en-US" dirty="0">
                <a:hlinkClick r:id="rId10"/>
              </a:rPr>
              <a:t>http://www.thaiall.com/pptx/microsoft_windows.pptx</a:t>
            </a:r>
            <a:br>
              <a:rPr lang="en-US" sz="9600" dirty="0"/>
            </a:br>
            <a:r>
              <a:rPr lang="en-US" dirty="0"/>
              <a:t>9. DOS = Disk Operating System</a:t>
            </a:r>
            <a:br>
              <a:rPr lang="en-US" sz="9600" dirty="0"/>
            </a:br>
            <a:r>
              <a:rPr lang="en-US" dirty="0">
                <a:hlinkClick r:id="rId11"/>
              </a:rPr>
              <a:t>http://www.thaiall.com/assembly/cpsc213_command.ppt</a:t>
            </a:r>
            <a:endParaRPr lang="th-TH" sz="9600"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160</a:t>
            </a:fld>
            <a:endParaRPr lang="th-TH"/>
          </a:p>
        </p:txBody>
      </p:sp>
    </p:spTree>
    <p:extLst>
      <p:ext uri="{BB962C8B-B14F-4D97-AF65-F5344CB8AC3E}">
        <p14:creationId xmlns:p14="http://schemas.microsoft.com/office/powerpoint/2010/main" val="352161758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ชื่อเรื่อง 5"/>
          <p:cNvSpPr>
            <a:spLocks noGrp="1"/>
          </p:cNvSpPr>
          <p:nvPr>
            <p:ph type="title"/>
          </p:nvPr>
        </p:nvSpPr>
        <p:spPr/>
        <p:txBody>
          <a:bodyPr/>
          <a:lstStyle/>
          <a:p>
            <a:r>
              <a:rPr lang="en-US" dirty="0"/>
              <a:t>Addition Slides (2/2)</a:t>
            </a:r>
            <a:endParaRPr lang="th-TH" dirty="0"/>
          </a:p>
        </p:txBody>
      </p:sp>
      <p:sp>
        <p:nvSpPr>
          <p:cNvPr id="7" name="ตัวแทนเนื้อหา 6"/>
          <p:cNvSpPr>
            <a:spLocks noGrp="1"/>
          </p:cNvSpPr>
          <p:nvPr>
            <p:ph idx="1"/>
          </p:nvPr>
        </p:nvSpPr>
        <p:spPr>
          <a:xfrm>
            <a:off x="5444" y="908720"/>
            <a:ext cx="9138556" cy="5832648"/>
          </a:xfrm>
        </p:spPr>
        <p:txBody>
          <a:bodyPr>
            <a:normAutofit fontScale="92500" lnSpcReduction="20000"/>
          </a:bodyPr>
          <a:lstStyle/>
          <a:p>
            <a:pPr marL="0" indent="0">
              <a:buNone/>
            </a:pPr>
            <a:r>
              <a:rPr lang="en-US" dirty="0"/>
              <a:t>10. </a:t>
            </a:r>
            <a:r>
              <a:rPr lang="en-US" dirty="0" err="1"/>
              <a:t>network_topology</a:t>
            </a:r>
            <a:br>
              <a:rPr lang="en-US" sz="9600" dirty="0"/>
            </a:br>
            <a:r>
              <a:rPr lang="en-US" dirty="0">
                <a:hlinkClick r:id="rId2"/>
              </a:rPr>
              <a:t>http://www.thaiall.com/pptx/network_topology.pptx</a:t>
            </a:r>
            <a:br>
              <a:rPr lang="en-US" sz="9600" dirty="0"/>
            </a:br>
            <a:r>
              <a:rPr lang="en-US" dirty="0"/>
              <a:t>11. Social Media</a:t>
            </a:r>
            <a:br>
              <a:rPr lang="en-US" sz="9600" dirty="0"/>
            </a:br>
            <a:r>
              <a:rPr lang="en-US" dirty="0">
                <a:hlinkClick r:id="rId3"/>
              </a:rPr>
              <a:t>http://www.thaiall.com/pptx/social_media.pptx</a:t>
            </a:r>
            <a:br>
              <a:rPr lang="en-US" sz="9600" dirty="0"/>
            </a:br>
            <a:r>
              <a:rPr lang="en-US" dirty="0"/>
              <a:t>12. Microsoft Office</a:t>
            </a:r>
            <a:br>
              <a:rPr lang="en-US" sz="9600" dirty="0"/>
            </a:br>
            <a:r>
              <a:rPr lang="en-US" dirty="0">
                <a:hlinkClick r:id="rId4"/>
              </a:rPr>
              <a:t>http://www.thaiall.com/pptx/teaching_office_2010.pptx</a:t>
            </a:r>
            <a:br>
              <a:rPr lang="en-US" sz="9600" dirty="0"/>
            </a:br>
            <a:r>
              <a:rPr lang="en-US" dirty="0"/>
              <a:t>13. </a:t>
            </a:r>
            <a:r>
              <a:rPr lang="en-US" dirty="0" err="1"/>
              <a:t>Powerpoint</a:t>
            </a:r>
            <a:r>
              <a:rPr lang="en-US" dirty="0"/>
              <a:t> Layout</a:t>
            </a:r>
            <a:br>
              <a:rPr lang="en-US" sz="9600" dirty="0"/>
            </a:br>
            <a:r>
              <a:rPr lang="en-US" dirty="0">
                <a:hlinkClick r:id="rId5"/>
              </a:rPr>
              <a:t>http://www.thaiall.com/office/2010/ppt_layout.pptx</a:t>
            </a:r>
            <a:br>
              <a:rPr lang="en-US" sz="9600" dirty="0"/>
            </a:br>
            <a:r>
              <a:rPr lang="en-US" dirty="0"/>
              <a:t>14. 3 webpage writing</a:t>
            </a:r>
            <a:br>
              <a:rPr lang="en-US" sz="9600" dirty="0"/>
            </a:br>
            <a:r>
              <a:rPr lang="en-US" dirty="0">
                <a:hlinkClick r:id="rId6"/>
              </a:rPr>
              <a:t>http://www.thaiall.com/office/wordpage/slides.pptx</a:t>
            </a:r>
            <a:br>
              <a:rPr lang="en-US" sz="9600" dirty="0"/>
            </a:br>
            <a:r>
              <a:rPr lang="en-US" dirty="0"/>
              <a:t>15. Crime</a:t>
            </a:r>
            <a:br>
              <a:rPr lang="en-US" sz="9600" dirty="0"/>
            </a:br>
            <a:r>
              <a:rPr lang="en-US" dirty="0">
                <a:hlinkClick r:id="rId7"/>
              </a:rPr>
              <a:t>http://www.thaiall.com/pptx/crime.pptx</a:t>
            </a:r>
            <a:br>
              <a:rPr lang="en-US" sz="9600" dirty="0"/>
            </a:br>
            <a:r>
              <a:rPr lang="en-US" dirty="0"/>
              <a:t>16. moral &amp; ethics (</a:t>
            </a:r>
            <a:r>
              <a:rPr lang="en-US" dirty="0" err="1"/>
              <a:t>engl</a:t>
            </a:r>
            <a:r>
              <a:rPr lang="en-US" dirty="0"/>
              <a:t>)</a:t>
            </a:r>
            <a:br>
              <a:rPr lang="en-US" sz="9600" dirty="0"/>
            </a:br>
            <a:r>
              <a:rPr lang="en-US" dirty="0">
                <a:hlinkClick r:id="rId8"/>
              </a:rPr>
              <a:t>http://www.thaiall.com/pptx/ethics.pptx</a:t>
            </a:r>
            <a:endParaRPr lang="th-TH" sz="9600"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B90633BE-A03D-4EA1-AAE1-1C5131E4BFD3}" type="slidenum">
              <a:rPr lang="th-TH" smtClean="0"/>
              <a:t>161</a:t>
            </a:fld>
            <a:endParaRPr lang="th-TH"/>
          </a:p>
        </p:txBody>
      </p:sp>
    </p:spTree>
    <p:extLst>
      <p:ext uri="{BB962C8B-B14F-4D97-AF65-F5344CB8AC3E}">
        <p14:creationId xmlns:p14="http://schemas.microsoft.com/office/powerpoint/2010/main" val="29314747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en-US" dirty="0"/>
              <a:t>Score</a:t>
            </a:r>
            <a:endParaRPr lang="th-TH" dirty="0"/>
          </a:p>
        </p:txBody>
      </p:sp>
      <p:sp>
        <p:nvSpPr>
          <p:cNvPr id="3" name="ตัวแทนเนื้อหา 2"/>
          <p:cNvSpPr>
            <a:spLocks noGrp="1"/>
          </p:cNvSpPr>
          <p:nvPr>
            <p:ph idx="1"/>
          </p:nvPr>
        </p:nvSpPr>
        <p:spPr>
          <a:xfrm>
            <a:off x="5444" y="908720"/>
            <a:ext cx="9138556" cy="5949280"/>
          </a:xfrm>
        </p:spPr>
        <p:txBody>
          <a:bodyPr>
            <a:normAutofit/>
          </a:bodyPr>
          <a:lstStyle/>
          <a:p>
            <a:r>
              <a:rPr lang="en-US" sz="4000" b="1" dirty="0"/>
              <a:t>Midterm 		10%</a:t>
            </a:r>
          </a:p>
          <a:p>
            <a:r>
              <a:rPr lang="en-US" sz="4000" b="1" dirty="0"/>
              <a:t>Final 			30%</a:t>
            </a:r>
          </a:p>
          <a:p>
            <a:r>
              <a:rPr lang="en-US" sz="4000" b="1" dirty="0"/>
              <a:t>Group			21%</a:t>
            </a:r>
          </a:p>
          <a:p>
            <a:r>
              <a:rPr lang="en-US" sz="4000" b="1" dirty="0"/>
              <a:t>Class			5%</a:t>
            </a:r>
          </a:p>
          <a:p>
            <a:r>
              <a:rPr lang="en-US" sz="4000" b="1" dirty="0"/>
              <a:t>On time			5%</a:t>
            </a:r>
          </a:p>
          <a:p>
            <a:r>
              <a:rPr lang="en-US" sz="4000" b="1" dirty="0"/>
              <a:t>Assignment		24%</a:t>
            </a:r>
          </a:p>
          <a:p>
            <a:r>
              <a:rPr lang="en-US" sz="4000" b="1" dirty="0"/>
              <a:t>Quiz			5%</a:t>
            </a:r>
            <a:endParaRPr lang="en-US" dirty="0"/>
          </a:p>
          <a:p>
            <a:endParaRPr lang="th-TH" dirty="0"/>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สไลด์ 4"/>
          <p:cNvSpPr>
            <a:spLocks noGrp="1"/>
          </p:cNvSpPr>
          <p:nvPr>
            <p:ph type="sldNum" sz="quarter" idx="12"/>
          </p:nvPr>
        </p:nvSpPr>
        <p:spPr/>
        <p:txBody>
          <a:bodyPr/>
          <a:lstStyle/>
          <a:p>
            <a:fld id="{0AD3EF2D-5B8E-45E1-B3AA-9773B09818ED}" type="slidenum">
              <a:rPr lang="th-TH" smtClean="0"/>
              <a:t>162</a:t>
            </a:fld>
            <a:endParaRPr lang="th-TH"/>
          </a:p>
        </p:txBody>
      </p:sp>
      <p:pic>
        <p:nvPicPr>
          <p:cNvPr id="6" name="Picture 5">
            <a:hlinkClick r:id="rId2"/>
            <a:extLst>
              <a:ext uri="{FF2B5EF4-FFF2-40B4-BE49-F238E27FC236}">
                <a16:creationId xmlns:a16="http://schemas.microsoft.com/office/drawing/2014/main" id="{624EC864-BD22-4CDC-B7B8-6873465FC970}"/>
              </a:ext>
            </a:extLst>
          </p:cNvPr>
          <p:cNvPicPr>
            <a:picLocks noChangeAspect="1"/>
          </p:cNvPicPr>
          <p:nvPr/>
        </p:nvPicPr>
        <p:blipFill>
          <a:blip r:embed="rId3"/>
          <a:stretch>
            <a:fillRect/>
          </a:stretch>
        </p:blipFill>
        <p:spPr>
          <a:xfrm>
            <a:off x="4716016" y="4198034"/>
            <a:ext cx="4189827" cy="1494930"/>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AC662DAA-B652-496F-AD57-DC7D89054D26}"/>
              </a:ext>
            </a:extLst>
          </p:cNvPr>
          <p:cNvSpPr/>
          <p:nvPr/>
        </p:nvSpPr>
        <p:spPr>
          <a:xfrm>
            <a:off x="0" y="5959601"/>
            <a:ext cx="9144000" cy="584775"/>
          </a:xfrm>
          <a:prstGeom prst="rect">
            <a:avLst/>
          </a:prstGeom>
          <a:solidFill>
            <a:srgbClr val="FFFF00"/>
          </a:solidFill>
        </p:spPr>
        <p:txBody>
          <a:bodyPr wrap="square">
            <a:spAutoFit/>
          </a:bodyPr>
          <a:lstStyle/>
          <a:p>
            <a:pPr algn="ctr"/>
            <a:r>
              <a:rPr lang="th-TH" sz="3200" dirty="0">
                <a:latin typeface="TH Chakra Petch" panose="02000506000000020004" pitchFamily="2" charset="-34"/>
                <a:cs typeface="TH Chakra Petch" panose="02000506000000020004" pitchFamily="2" charset="-34"/>
              </a:rPr>
              <a:t>เพลงกำลังใจ </a:t>
            </a:r>
            <a:r>
              <a:rPr lang="en-US" sz="3200" dirty="0">
                <a:latin typeface="TH Chakra Petch" panose="02000506000000020004" pitchFamily="2" charset="-34"/>
                <a:cs typeface="TH Chakra Petch" panose="02000506000000020004" pitchFamily="2" charset="-34"/>
              </a:rPr>
              <a:t>https://soundcloud.com/burin-rujjanapan/pz8ckr9weao8</a:t>
            </a:r>
            <a:endParaRPr lang="th-TH" sz="3200" dirty="0">
              <a:latin typeface="TH Chakra Petch" panose="02000506000000020004" pitchFamily="2" charset="-34"/>
              <a:cs typeface="TH Chakra Petch" panose="02000506000000020004" pitchFamily="2" charset="-34"/>
            </a:endParaRPr>
          </a:p>
        </p:txBody>
      </p:sp>
    </p:spTree>
    <p:extLst>
      <p:ext uri="{BB962C8B-B14F-4D97-AF65-F5344CB8AC3E}">
        <p14:creationId xmlns:p14="http://schemas.microsoft.com/office/powerpoint/2010/main" val="1672118182"/>
      </p:ext>
    </p:extLst>
  </p:cSld>
  <p:clrMapOvr>
    <a:masterClrMapping/>
  </p:clrMapOvr>
</p:sld>
</file>

<file path=ppt/theme/theme1.xml><?xml version="1.0" encoding="utf-8"?>
<a:theme xmlns:a="http://schemas.openxmlformats.org/drawingml/2006/main" name="การออกแบบที่กำหนดเอง">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11202</Words>
  <Application>Microsoft Office PowerPoint</Application>
  <PresentationFormat>On-screen Show (4:3)</PresentationFormat>
  <Paragraphs>1433</Paragraphs>
  <Slides>162</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162</vt:i4>
      </vt:variant>
    </vt:vector>
  </HeadingPairs>
  <TitlesOfParts>
    <vt:vector size="171" baseType="lpstr">
      <vt:lpstr>Arial</vt:lpstr>
      <vt:lpstr>Calibri</vt:lpstr>
      <vt:lpstr>Cordia New</vt:lpstr>
      <vt:lpstr>TH Chakra Petch</vt:lpstr>
      <vt:lpstr>TH SarabunPSK</vt:lpstr>
      <vt:lpstr>Times New Roman</vt:lpstr>
      <vt:lpstr>Wingdings</vt:lpstr>
      <vt:lpstr>การออกแบบที่กำหนดเอง</vt:lpstr>
      <vt:lpstr>ชุดรูปแบบของ Office</vt:lpstr>
      <vt:lpstr>Media and Information Technology TECH 100</vt:lpstr>
      <vt:lpstr>Lecture topics</vt:lpstr>
      <vt:lpstr>Breaking News English</vt:lpstr>
      <vt:lpstr>1. Communication technology meaning  and principles</vt:lpstr>
      <vt:lpstr>Meaning of Technology</vt:lpstr>
      <vt:lpstr>Meaning of Communication</vt:lpstr>
      <vt:lpstr>องค์ประกอบของระบบการสื่อสาร </vt:lpstr>
      <vt:lpstr>ประเภทของสัญญาณ (Signal Types)</vt:lpstr>
      <vt:lpstr>สื่อรับส่งข้อมูล </vt:lpstr>
      <vt:lpstr>วิธีการส่งข้อมูล</vt:lpstr>
      <vt:lpstr>ทิศทางการส่งข้อมูล</vt:lpstr>
      <vt:lpstr>เครื่องมือในการสื่อสาร</vt:lpstr>
      <vt:lpstr>เครื่องมือในการสื่อสาร</vt:lpstr>
      <vt:lpstr>เครื่องมือในการสื่อสาร</vt:lpstr>
      <vt:lpstr>Standard Criteria of Network</vt:lpstr>
      <vt:lpstr>โครงสร้างของเครือข่าย</vt:lpstr>
      <vt:lpstr>ประเภทของเครือข่าย</vt:lpstr>
      <vt:lpstr>Protocol</vt:lpstr>
      <vt:lpstr>คอมพิวเตอร์ภายในเครือข่าย</vt:lpstr>
      <vt:lpstr>การแบ่งสื่อตามลักษณะของสื่อ</vt:lpstr>
      <vt:lpstr>สื่อมวลชน</vt:lpstr>
      <vt:lpstr>หลักสำคัญของการติดต่อสื่อสาร</vt:lpstr>
      <vt:lpstr>รูปแบบของการสื่อสารด้วยวาจาเพื่อการประชาสัมพันธ์</vt:lpstr>
      <vt:lpstr>ประโยชน์ของอินเทอร์เน็ตทางการศึกษา</vt:lpstr>
      <vt:lpstr>2. Introduction of Information Technology</vt:lpstr>
      <vt:lpstr>Meaning of IT</vt:lpstr>
      <vt:lpstr>องค์ประกอบของเทคโนโลยีสารสนเทศ</vt:lpstr>
      <vt:lpstr>เทคโนโลยีสารสนเทศ จำแนกตามการใช้งาน</vt:lpstr>
      <vt:lpstr>สารสนเทศที่ดี (Good Information)</vt:lpstr>
      <vt:lpstr>การเปลี่ยนแปลงที่เกิดขึ้นกับองค์กรเมื่อมีการนำเทคโนโลยีสารสนเทศมาใช้</vt:lpstr>
      <vt:lpstr>ประโยชน์ของเทคโนโลยีสารสนเทศต่อธุรกิจ</vt:lpstr>
      <vt:lpstr>ประเภทของทรัพยากรสารสนเทศ</vt:lpstr>
      <vt:lpstr>ข้อมูล และสารสนเทศ</vt:lpstr>
      <vt:lpstr>การประมวลผล</vt:lpstr>
      <vt:lpstr>อาชีพที่เกี่ยวข้องกับไอที</vt:lpstr>
      <vt:lpstr>3. Technology Applications for Communication</vt:lpstr>
      <vt:lpstr>Meaning of Application of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Education Application</vt:lpstr>
      <vt:lpstr>Meaning of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Commercial application</vt:lpstr>
      <vt:lpstr>Meaning of Commerce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Types of Information System</vt:lpstr>
      <vt:lpstr>Meaning of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Data Retrieval</vt:lpstr>
      <vt:lpstr>Meaning of Data Retrieval</vt:lpstr>
      <vt:lpstr>PowerPoint Presentation</vt:lpstr>
      <vt:lpstr>PowerPoint Presentation</vt:lpstr>
      <vt:lpstr>PowerPoint Presentation</vt:lpstr>
      <vt:lpstr>PowerPoint Presentation</vt:lpstr>
      <vt:lpstr>8. Introduction to Database Systems</vt:lpstr>
      <vt:lpstr>Meaning of Database</vt:lpstr>
      <vt:lpstr>Meaning of Data &amp;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Meaning of Hacker</vt:lpstr>
      <vt:lpstr>9. Office Automation System</vt:lpstr>
      <vt:lpstr>Meaning of 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10. Security and ethics of information technology using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Assignment #1 Viva Video</vt:lpstr>
      <vt:lpstr>Assignment #2</vt:lpstr>
      <vt:lpstr>Assignment #3</vt:lpstr>
      <vt:lpstr>Assignment # 4 (1/3)</vt:lpstr>
      <vt:lpstr>Students with books in library (2/3)</vt:lpstr>
      <vt:lpstr>Sample of book conclusion (3/3)</vt:lpstr>
      <vt:lpstr>Assignment #</vt:lpstr>
      <vt:lpstr>Assignment #</vt:lpstr>
      <vt:lpstr>Assignment #</vt:lpstr>
      <vt:lpstr>Assignment #</vt:lpstr>
      <vt:lpstr>Assignment #</vt:lpstr>
      <vt:lpstr>Assignment #</vt:lpstr>
      <vt:lpstr>Assignment #</vt:lpstr>
      <vt:lpstr>Assignment #</vt:lpstr>
      <vt:lpstr>Activity #</vt:lpstr>
      <vt:lpstr>Activity #</vt:lpstr>
      <vt:lpstr>Activity #</vt:lpstr>
      <vt:lpstr>Activity #</vt:lpstr>
      <vt:lpstr>Activity #</vt:lpstr>
      <vt:lpstr>Activity #</vt:lpstr>
      <vt:lpstr>Activity # Stage at L3NR.org</vt:lpstr>
      <vt:lpstr>QUIZ</vt:lpstr>
      <vt:lpstr>1. Email quiz</vt:lpstr>
      <vt:lpstr>2. Windows quiz</vt:lpstr>
      <vt:lpstr>3. Network quiz</vt:lpstr>
      <vt:lpstr>4. Social media quiz</vt:lpstr>
      <vt:lpstr>5. Microsoft quiz</vt:lpstr>
      <vt:lpstr>Group Assignment (1/3)</vt:lpstr>
      <vt:lpstr>Group Assignment (2/3)</vt:lpstr>
      <vt:lpstr>Group Assignment (3/3)</vt:lpstr>
      <vt:lpstr>Addition Slides (1/2)</vt:lpstr>
      <vt:lpstr>Addition Slides (2/2)</vt:lpstr>
      <vt:lpstr>Score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burin</dc:creator>
  <cp:lastModifiedBy>บุรินทร์ รุจจนพันธุ์</cp:lastModifiedBy>
  <cp:revision>128</cp:revision>
  <dcterms:created xsi:type="dcterms:W3CDTF">2016-07-05T09:34:07Z</dcterms:created>
  <dcterms:modified xsi:type="dcterms:W3CDTF">2017-09-19T00:27:27Z</dcterms:modified>
</cp:coreProperties>
</file>