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60"/>
  </p:notesMasterIdLst>
  <p:handoutMasterIdLst>
    <p:handoutMasterId r:id="rId61"/>
  </p:handoutMasterIdLst>
  <p:sldIdLst>
    <p:sldId id="908" r:id="rId2"/>
    <p:sldId id="958" r:id="rId3"/>
    <p:sldId id="906" r:id="rId4"/>
    <p:sldId id="960" r:id="rId5"/>
    <p:sldId id="903" r:id="rId6"/>
    <p:sldId id="904" r:id="rId7"/>
    <p:sldId id="933" r:id="rId8"/>
    <p:sldId id="909" r:id="rId9"/>
    <p:sldId id="912" r:id="rId10"/>
    <p:sldId id="946" r:id="rId11"/>
    <p:sldId id="945" r:id="rId12"/>
    <p:sldId id="913" r:id="rId13"/>
    <p:sldId id="914" r:id="rId14"/>
    <p:sldId id="916" r:id="rId15"/>
    <p:sldId id="929" r:id="rId16"/>
    <p:sldId id="930" r:id="rId17"/>
    <p:sldId id="963" r:id="rId18"/>
    <p:sldId id="964" r:id="rId19"/>
    <p:sldId id="934" r:id="rId20"/>
    <p:sldId id="966" r:id="rId21"/>
    <p:sldId id="967" r:id="rId22"/>
    <p:sldId id="968" r:id="rId23"/>
    <p:sldId id="907" r:id="rId24"/>
    <p:sldId id="918" r:id="rId25"/>
    <p:sldId id="942" r:id="rId26"/>
    <p:sldId id="941" r:id="rId27"/>
    <p:sldId id="940" r:id="rId28"/>
    <p:sldId id="943" r:id="rId29"/>
    <p:sldId id="944" r:id="rId30"/>
    <p:sldId id="921" r:id="rId31"/>
    <p:sldId id="949" r:id="rId32"/>
    <p:sldId id="950" r:id="rId33"/>
    <p:sldId id="951" r:id="rId34"/>
    <p:sldId id="952" r:id="rId35"/>
    <p:sldId id="953" r:id="rId36"/>
    <p:sldId id="956" r:id="rId37"/>
    <p:sldId id="955" r:id="rId38"/>
    <p:sldId id="957" r:id="rId39"/>
    <p:sldId id="954" r:id="rId40"/>
    <p:sldId id="959" r:id="rId41"/>
    <p:sldId id="961" r:id="rId42"/>
    <p:sldId id="962" r:id="rId43"/>
    <p:sldId id="965" r:id="rId44"/>
    <p:sldId id="915" r:id="rId45"/>
    <p:sldId id="919" r:id="rId46"/>
    <p:sldId id="920" r:id="rId47"/>
    <p:sldId id="935" r:id="rId48"/>
    <p:sldId id="928" r:id="rId49"/>
    <p:sldId id="917" r:id="rId50"/>
    <p:sldId id="932" r:id="rId51"/>
    <p:sldId id="936" r:id="rId52"/>
    <p:sldId id="923" r:id="rId53"/>
    <p:sldId id="924" r:id="rId54"/>
    <p:sldId id="925" r:id="rId55"/>
    <p:sldId id="926" r:id="rId56"/>
    <p:sldId id="927" r:id="rId57"/>
    <p:sldId id="947" r:id="rId58"/>
    <p:sldId id="948" r:id="rId59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sktop" initials="d" lastIdx="1" clrIdx="0"/>
  <p:cmAuthor id="1" name="Compaq" initials="C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0000"/>
    <a:srgbClr val="3366FF"/>
    <a:srgbClr val="99FF33"/>
    <a:srgbClr val="99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9" autoAdjust="0"/>
    <p:restoredTop sz="92317" autoAdjust="0"/>
  </p:normalViewPr>
  <p:slideViewPr>
    <p:cSldViewPr>
      <p:cViewPr varScale="1">
        <p:scale>
          <a:sx n="100" d="100"/>
          <a:sy n="100" d="100"/>
        </p:scale>
        <p:origin x="1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66FB4A-4640-4F2A-9D3F-B85047A3A319}" type="doc">
      <dgm:prSet loTypeId="urn:microsoft.com/office/officeart/2005/8/layout/cycle3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AEFB8A-5936-4C60-899B-A55B88BC59B3}">
      <dgm:prSet phldrT="[Text]" custT="1"/>
      <dgm:spPr/>
      <dgm:t>
        <a:bodyPr/>
        <a:lstStyle/>
        <a:p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ไม่รู้ 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(not</a:t>
          </a:r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 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know)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8AF46386-5233-40D9-BE85-C8687FA36925}" type="par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3DE36CF4-CE54-499C-83C1-03146D66655B}" type="sib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CFC3F5DA-2FAC-423F-A260-E8AF13786A7E}">
      <dgm:prSet phldrT="[Text]" custT="1"/>
      <dgm:spPr/>
      <dgm:t>
        <a:bodyPr/>
        <a:lstStyle/>
        <a:p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ไม่เชื่อ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(not believe)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A7C65627-99FC-465F-9EF0-FCAFDD47C90C}" type="par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89B659D6-3AC5-4B38-B16E-D850700361F5}" type="sib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9C741FF4-384B-4427-A719-4DD9AA5ABD3C}">
      <dgm:prSet phldrT="[Text]" custT="1"/>
      <dgm:spPr/>
      <dgm:t>
        <a:bodyPr/>
        <a:lstStyle/>
        <a:p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ไม่จ่าย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(not pay)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F0C7DB8D-27DF-4C4D-80E0-7873BEB7338D}" type="parTrans" cxnId="{48FD7613-C018-4865-9D18-36B37FC7C3BA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E7CF4F4B-88C6-4AB8-ADFF-C8C255652797}" type="sibTrans" cxnId="{48FD7613-C018-4865-9D18-36B37FC7C3BA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15397A3B-6AE1-4E00-B29C-8FDFDDF16A81}">
      <dgm:prSet phldrT="[Text]" custT="1"/>
      <dgm:spPr/>
      <dgm:t>
        <a:bodyPr/>
        <a:lstStyle/>
        <a:p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ไม่ใช้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(not use)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D4EDAE4C-21F7-4C58-88F6-18F6374E9F93}" type="par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F2D9A559-435A-46E3-8A33-344F233664F4}" type="sib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4CDD5261-6948-4252-8362-444808DECC71}" type="pres">
      <dgm:prSet presAssocID="{7D66FB4A-4640-4F2A-9D3F-B85047A3A31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8E984D-0061-4133-AEC9-07C922DDB6DE}" type="pres">
      <dgm:prSet presAssocID="{7D66FB4A-4640-4F2A-9D3F-B85047A3A319}" presName="cycle" presStyleCnt="0"/>
      <dgm:spPr/>
    </dgm:pt>
    <dgm:pt modelId="{E7F45387-E22A-4A0F-AE4D-95A60F10CA6D}" type="pres">
      <dgm:prSet presAssocID="{AAAEFB8A-5936-4C60-899B-A55B88BC59B3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BDBDC-6935-4C56-8DF7-A13D216DA0CA}" type="pres">
      <dgm:prSet presAssocID="{3DE36CF4-CE54-499C-83C1-03146D66655B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B6F91F19-FA7A-4E7E-A807-3E0110E16B23}" type="pres">
      <dgm:prSet presAssocID="{CFC3F5DA-2FAC-423F-A260-E8AF13786A7E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BE622-6B64-4EBB-820B-4EA5ACA15B4C}" type="pres">
      <dgm:prSet presAssocID="{9C741FF4-384B-4427-A719-4DD9AA5ABD3C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C6065-665C-4D47-ADD0-FE9C93025975}" type="pres">
      <dgm:prSet presAssocID="{15397A3B-6AE1-4E00-B29C-8FDFDDF16A81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FD7613-C018-4865-9D18-36B37FC7C3BA}" srcId="{7D66FB4A-4640-4F2A-9D3F-B85047A3A319}" destId="{9C741FF4-384B-4427-A719-4DD9AA5ABD3C}" srcOrd="2" destOrd="0" parTransId="{F0C7DB8D-27DF-4C4D-80E0-7873BEB7338D}" sibTransId="{E7CF4F4B-88C6-4AB8-ADFF-C8C255652797}"/>
    <dgm:cxn modelId="{48189B97-86FF-4516-A2CC-255C17D03298}" type="presOf" srcId="{CFC3F5DA-2FAC-423F-A260-E8AF13786A7E}" destId="{B6F91F19-FA7A-4E7E-A807-3E0110E16B23}" srcOrd="0" destOrd="0" presId="urn:microsoft.com/office/officeart/2005/8/layout/cycle3"/>
    <dgm:cxn modelId="{892D40EB-4D89-47B8-840C-11C929191BAA}" type="presOf" srcId="{AAAEFB8A-5936-4C60-899B-A55B88BC59B3}" destId="{E7F45387-E22A-4A0F-AE4D-95A60F10CA6D}" srcOrd="0" destOrd="0" presId="urn:microsoft.com/office/officeart/2005/8/layout/cycle3"/>
    <dgm:cxn modelId="{8BC7B5DB-32E6-4073-8411-533DA460468E}" type="presOf" srcId="{7D66FB4A-4640-4F2A-9D3F-B85047A3A319}" destId="{4CDD5261-6948-4252-8362-444808DECC71}" srcOrd="0" destOrd="0" presId="urn:microsoft.com/office/officeart/2005/8/layout/cycle3"/>
    <dgm:cxn modelId="{3F44B32F-C09E-403B-86F5-9CBBE9D48158}" type="presOf" srcId="{3DE36CF4-CE54-499C-83C1-03146D66655B}" destId="{D44BDBDC-6935-4C56-8DF7-A13D216DA0CA}" srcOrd="0" destOrd="0" presId="urn:microsoft.com/office/officeart/2005/8/layout/cycle3"/>
    <dgm:cxn modelId="{03FF545F-3BAF-441A-971F-385E3F555DB6}" srcId="{7D66FB4A-4640-4F2A-9D3F-B85047A3A319}" destId="{CFC3F5DA-2FAC-423F-A260-E8AF13786A7E}" srcOrd="1" destOrd="0" parTransId="{A7C65627-99FC-465F-9EF0-FCAFDD47C90C}" sibTransId="{89B659D6-3AC5-4B38-B16E-D850700361F5}"/>
    <dgm:cxn modelId="{BE59E891-F57D-4CCE-B1D5-396A55ED5E3B}" type="presOf" srcId="{9C741FF4-384B-4427-A719-4DD9AA5ABD3C}" destId="{727BE622-6B64-4EBB-820B-4EA5ACA15B4C}" srcOrd="0" destOrd="0" presId="urn:microsoft.com/office/officeart/2005/8/layout/cycle3"/>
    <dgm:cxn modelId="{1E7C3EC3-AC64-4603-9047-EBF76C8E7300}" srcId="{7D66FB4A-4640-4F2A-9D3F-B85047A3A319}" destId="{AAAEFB8A-5936-4C60-899B-A55B88BC59B3}" srcOrd="0" destOrd="0" parTransId="{8AF46386-5233-40D9-BE85-C8687FA36925}" sibTransId="{3DE36CF4-CE54-499C-83C1-03146D66655B}"/>
    <dgm:cxn modelId="{756BE304-F671-4113-9469-30A5612D0846}" srcId="{7D66FB4A-4640-4F2A-9D3F-B85047A3A319}" destId="{15397A3B-6AE1-4E00-B29C-8FDFDDF16A81}" srcOrd="3" destOrd="0" parTransId="{D4EDAE4C-21F7-4C58-88F6-18F6374E9F93}" sibTransId="{F2D9A559-435A-46E3-8A33-344F233664F4}"/>
    <dgm:cxn modelId="{5543A788-E61B-4454-8925-A72648F7B06A}" type="presOf" srcId="{15397A3B-6AE1-4E00-B29C-8FDFDDF16A81}" destId="{9D7C6065-665C-4D47-ADD0-FE9C93025975}" srcOrd="0" destOrd="0" presId="urn:microsoft.com/office/officeart/2005/8/layout/cycle3"/>
    <dgm:cxn modelId="{3385699A-49D4-4647-9F7D-539DBD530667}" type="presParOf" srcId="{4CDD5261-6948-4252-8362-444808DECC71}" destId="{898E984D-0061-4133-AEC9-07C922DDB6DE}" srcOrd="0" destOrd="0" presId="urn:microsoft.com/office/officeart/2005/8/layout/cycle3"/>
    <dgm:cxn modelId="{6FAEFB08-9023-4A6F-9EA8-975118B96FAC}" type="presParOf" srcId="{898E984D-0061-4133-AEC9-07C922DDB6DE}" destId="{E7F45387-E22A-4A0F-AE4D-95A60F10CA6D}" srcOrd="0" destOrd="0" presId="urn:microsoft.com/office/officeart/2005/8/layout/cycle3"/>
    <dgm:cxn modelId="{64D050FC-C31E-424C-A73D-5133D5E4D272}" type="presParOf" srcId="{898E984D-0061-4133-AEC9-07C922DDB6DE}" destId="{D44BDBDC-6935-4C56-8DF7-A13D216DA0CA}" srcOrd="1" destOrd="0" presId="urn:microsoft.com/office/officeart/2005/8/layout/cycle3"/>
    <dgm:cxn modelId="{476A207E-9645-4F95-BAC7-3EDA7913B227}" type="presParOf" srcId="{898E984D-0061-4133-AEC9-07C922DDB6DE}" destId="{B6F91F19-FA7A-4E7E-A807-3E0110E16B23}" srcOrd="2" destOrd="0" presId="urn:microsoft.com/office/officeart/2005/8/layout/cycle3"/>
    <dgm:cxn modelId="{BA400647-03FC-4C2D-98BB-08955A475207}" type="presParOf" srcId="{898E984D-0061-4133-AEC9-07C922DDB6DE}" destId="{727BE622-6B64-4EBB-820B-4EA5ACA15B4C}" srcOrd="3" destOrd="0" presId="urn:microsoft.com/office/officeart/2005/8/layout/cycle3"/>
    <dgm:cxn modelId="{628BB3B6-6546-4610-B329-9D187E9A192F}" type="presParOf" srcId="{898E984D-0061-4133-AEC9-07C922DDB6DE}" destId="{9D7C6065-665C-4D47-ADD0-FE9C93025975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66FB4A-4640-4F2A-9D3F-B85047A3A319}" type="doc">
      <dgm:prSet loTypeId="urn:microsoft.com/office/officeart/2005/8/layout/cycle5" loCatId="cycle" qsTypeId="urn:microsoft.com/office/officeart/2005/8/quickstyle/3d3" qsCatId="3D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AAAEFB8A-5936-4C60-899B-A55B88BC59B3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th-TH" sz="4400" b="1" dirty="0" smtClean="0">
              <a:latin typeface="TH SarabunPSK" pitchFamily="34" charset="-34"/>
              <a:cs typeface="TH SarabunPSK" pitchFamily="34" charset="-34"/>
            </a:rPr>
            <a:t>ชอบ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หวาน มัน เค็ม ไหม้ ดีไปหมด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8AF46386-5233-40D9-BE85-C8687FA36925}" type="par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3DE36CF4-CE54-499C-83C1-03146D66655B}" type="sibTrans" cxnId="{1E7C3EC3-AC64-4603-9047-EBF76C8E7300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CFC3F5DA-2FAC-423F-A260-E8AF13786A7E}">
      <dgm:prSet phldrT="[Text]" custT="1"/>
      <dgm:spPr>
        <a:solidFill>
          <a:srgbClr val="FF0000">
            <a:alpha val="70000"/>
          </a:srgbClr>
        </a:solidFill>
      </dgm:spPr>
      <dgm:t>
        <a:bodyPr/>
        <a:lstStyle/>
        <a:p>
          <a:r>
            <a:rPr lang="th-TH" sz="4400" b="1" dirty="0" smtClean="0">
              <a:latin typeface="TH SarabunPSK" pitchFamily="34" charset="-34"/>
              <a:cs typeface="TH SarabunPSK" pitchFamily="34" charset="-34"/>
            </a:rPr>
            <a:t>เชื่อ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ไม่เชื่ออย่าลบหลู่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A7C65627-99FC-465F-9EF0-FCAFDD47C90C}" type="par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89B659D6-3AC5-4B38-B16E-D850700361F5}" type="sibTrans" cxnId="{03FF545F-3BAF-441A-971F-385E3F555DB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15397A3B-6AE1-4E00-B29C-8FDFDDF16A81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th-TH" sz="4400" b="1" dirty="0" smtClean="0">
              <a:latin typeface="TH SarabunPSK" pitchFamily="34" charset="-34"/>
              <a:cs typeface="TH SarabunPSK" pitchFamily="34" charset="-34"/>
            </a:rPr>
            <a:t>ช่างมัน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ไม่สนใจผลที่ตามมา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+ </a:t>
          </a:r>
          <a:r>
            <a:rPr lang="th-TH" sz="2500" b="1" dirty="0" smtClean="0">
              <a:latin typeface="TH SarabunPSK" pitchFamily="34" charset="-34"/>
              <a:cs typeface="TH SarabunPSK" pitchFamily="34" charset="-34"/>
            </a:rPr>
            <a:t>อัตตา</a:t>
          </a:r>
          <a:r>
            <a:rPr lang="en-US" sz="2500" b="1" dirty="0" smtClean="0">
              <a:latin typeface="TH SarabunPSK" pitchFamily="34" charset="-34"/>
              <a:cs typeface="TH SarabunPSK" pitchFamily="34" charset="-34"/>
            </a:rPr>
            <a:t>)</a:t>
          </a:r>
          <a:endParaRPr lang="en-US" sz="2500" b="1" dirty="0">
            <a:latin typeface="TH SarabunPSK" pitchFamily="34" charset="-34"/>
            <a:cs typeface="TH SarabunPSK" pitchFamily="34" charset="-34"/>
          </a:endParaRPr>
        </a:p>
      </dgm:t>
    </dgm:pt>
    <dgm:pt modelId="{D4EDAE4C-21F7-4C58-88F6-18F6374E9F93}" type="par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F2D9A559-435A-46E3-8A33-344F233664F4}" type="sibTrans" cxnId="{756BE304-F671-4113-9469-30A5612D0846}">
      <dgm:prSet/>
      <dgm:spPr/>
      <dgm:t>
        <a:bodyPr/>
        <a:lstStyle/>
        <a:p>
          <a:endParaRPr lang="en-US" sz="2500" b="1">
            <a:latin typeface="TH SarabunPSK" pitchFamily="34" charset="-34"/>
            <a:cs typeface="TH SarabunPSK" pitchFamily="34" charset="-34"/>
          </a:endParaRPr>
        </a:p>
      </dgm:t>
    </dgm:pt>
    <dgm:pt modelId="{82DB76F4-4CC3-4F17-9F58-F6E971FD56C8}" type="pres">
      <dgm:prSet presAssocID="{7D66FB4A-4640-4F2A-9D3F-B85047A3A31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CA7DCB8-10CC-4CEB-9E9F-0F9E75A92BF1}" type="pres">
      <dgm:prSet presAssocID="{AAAEFB8A-5936-4C60-899B-A55B88BC59B3}" presName="node" presStyleLbl="node1" presStyleIdx="0" presStyleCnt="3" custScaleX="173882" custRadScaleRad="107691" custRadScaleInc="8366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2767818-A239-4E92-A1B0-7EAFA6DFD501}" type="pres">
      <dgm:prSet presAssocID="{AAAEFB8A-5936-4C60-899B-A55B88BC59B3}" presName="spNode" presStyleCnt="0"/>
      <dgm:spPr/>
    </dgm:pt>
    <dgm:pt modelId="{95ED47CB-67CF-448F-AD03-53D432772FE1}" type="pres">
      <dgm:prSet presAssocID="{3DE36CF4-CE54-499C-83C1-03146D66655B}" presName="sibTrans" presStyleLbl="sibTrans1D1" presStyleIdx="0" presStyleCnt="3"/>
      <dgm:spPr/>
      <dgm:t>
        <a:bodyPr/>
        <a:lstStyle/>
        <a:p>
          <a:endParaRPr lang="th-TH"/>
        </a:p>
      </dgm:t>
    </dgm:pt>
    <dgm:pt modelId="{E67C3A43-48EE-46FC-A600-4EF57C5DE568}" type="pres">
      <dgm:prSet presAssocID="{CFC3F5DA-2FAC-423F-A260-E8AF13786A7E}" presName="node" presStyleLbl="node1" presStyleIdx="1" presStyleCnt="3" custScaleX="143809" custRadScaleRad="79272" custRadScaleInc="-3658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65B0B79-F992-411D-9C0F-7304A04E079B}" type="pres">
      <dgm:prSet presAssocID="{CFC3F5DA-2FAC-423F-A260-E8AF13786A7E}" presName="spNode" presStyleCnt="0"/>
      <dgm:spPr/>
    </dgm:pt>
    <dgm:pt modelId="{285ADA4B-5A11-435F-B2F7-274B3C356F62}" type="pres">
      <dgm:prSet presAssocID="{89B659D6-3AC5-4B38-B16E-D850700361F5}" presName="sibTrans" presStyleLbl="sibTrans1D1" presStyleIdx="1" presStyleCnt="3"/>
      <dgm:spPr/>
      <dgm:t>
        <a:bodyPr/>
        <a:lstStyle/>
        <a:p>
          <a:endParaRPr lang="th-TH"/>
        </a:p>
      </dgm:t>
    </dgm:pt>
    <dgm:pt modelId="{77683748-779C-49DB-9AE8-DDED2D479013}" type="pres">
      <dgm:prSet presAssocID="{15397A3B-6AE1-4E00-B29C-8FDFDDF16A81}" presName="node" presStyleLbl="node1" presStyleIdx="2" presStyleCnt="3" custScaleX="159106" custRadScaleRad="107402" custRadScaleInc="8910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B9AA444-2C34-4248-8B9F-2FB83EA35293}" type="pres">
      <dgm:prSet presAssocID="{15397A3B-6AE1-4E00-B29C-8FDFDDF16A81}" presName="spNode" presStyleCnt="0"/>
      <dgm:spPr/>
    </dgm:pt>
    <dgm:pt modelId="{F5A6D3DC-F165-4751-A5D5-1726FCCAB0FA}" type="pres">
      <dgm:prSet presAssocID="{F2D9A559-435A-46E3-8A33-344F233664F4}" presName="sibTrans" presStyleLbl="sibTrans1D1" presStyleIdx="2" presStyleCnt="3"/>
      <dgm:spPr/>
      <dgm:t>
        <a:bodyPr/>
        <a:lstStyle/>
        <a:p>
          <a:endParaRPr lang="th-TH"/>
        </a:p>
      </dgm:t>
    </dgm:pt>
  </dgm:ptLst>
  <dgm:cxnLst>
    <dgm:cxn modelId="{EDA2A253-CA3A-4CB6-9297-D6E62E17B7D4}" type="presOf" srcId="{3DE36CF4-CE54-499C-83C1-03146D66655B}" destId="{95ED47CB-67CF-448F-AD03-53D432772FE1}" srcOrd="0" destOrd="0" presId="urn:microsoft.com/office/officeart/2005/8/layout/cycle5"/>
    <dgm:cxn modelId="{86B92305-4520-435B-A32F-5F4FDC7EC44F}" type="presOf" srcId="{7D66FB4A-4640-4F2A-9D3F-B85047A3A319}" destId="{82DB76F4-4CC3-4F17-9F58-F6E971FD56C8}" srcOrd="0" destOrd="0" presId="urn:microsoft.com/office/officeart/2005/8/layout/cycle5"/>
    <dgm:cxn modelId="{13CC58A4-6F7B-460C-BB46-C88FF46E7D85}" type="presOf" srcId="{15397A3B-6AE1-4E00-B29C-8FDFDDF16A81}" destId="{77683748-779C-49DB-9AE8-DDED2D479013}" srcOrd="0" destOrd="0" presId="urn:microsoft.com/office/officeart/2005/8/layout/cycle5"/>
    <dgm:cxn modelId="{1E7C3EC3-AC64-4603-9047-EBF76C8E7300}" srcId="{7D66FB4A-4640-4F2A-9D3F-B85047A3A319}" destId="{AAAEFB8A-5936-4C60-899B-A55B88BC59B3}" srcOrd="0" destOrd="0" parTransId="{8AF46386-5233-40D9-BE85-C8687FA36925}" sibTransId="{3DE36CF4-CE54-499C-83C1-03146D66655B}"/>
    <dgm:cxn modelId="{DA745D7E-93F8-4041-9EA0-D6D9ED00F99D}" type="presOf" srcId="{F2D9A559-435A-46E3-8A33-344F233664F4}" destId="{F5A6D3DC-F165-4751-A5D5-1726FCCAB0FA}" srcOrd="0" destOrd="0" presId="urn:microsoft.com/office/officeart/2005/8/layout/cycle5"/>
    <dgm:cxn modelId="{03FF545F-3BAF-441A-971F-385E3F555DB6}" srcId="{7D66FB4A-4640-4F2A-9D3F-B85047A3A319}" destId="{CFC3F5DA-2FAC-423F-A260-E8AF13786A7E}" srcOrd="1" destOrd="0" parTransId="{A7C65627-99FC-465F-9EF0-FCAFDD47C90C}" sibTransId="{89B659D6-3AC5-4B38-B16E-D850700361F5}"/>
    <dgm:cxn modelId="{7BE52B1B-31A2-489B-BFCA-19EC98A0BC80}" type="presOf" srcId="{89B659D6-3AC5-4B38-B16E-D850700361F5}" destId="{285ADA4B-5A11-435F-B2F7-274B3C356F62}" srcOrd="0" destOrd="0" presId="urn:microsoft.com/office/officeart/2005/8/layout/cycle5"/>
    <dgm:cxn modelId="{AA39AB19-A2FD-4D16-A845-24E2462842A1}" type="presOf" srcId="{CFC3F5DA-2FAC-423F-A260-E8AF13786A7E}" destId="{E67C3A43-48EE-46FC-A600-4EF57C5DE568}" srcOrd="0" destOrd="0" presId="urn:microsoft.com/office/officeart/2005/8/layout/cycle5"/>
    <dgm:cxn modelId="{0DAF31F8-02CC-4C71-B792-4FD0DBA42E7B}" type="presOf" srcId="{AAAEFB8A-5936-4C60-899B-A55B88BC59B3}" destId="{0CA7DCB8-10CC-4CEB-9E9F-0F9E75A92BF1}" srcOrd="0" destOrd="0" presId="urn:microsoft.com/office/officeart/2005/8/layout/cycle5"/>
    <dgm:cxn modelId="{756BE304-F671-4113-9469-30A5612D0846}" srcId="{7D66FB4A-4640-4F2A-9D3F-B85047A3A319}" destId="{15397A3B-6AE1-4E00-B29C-8FDFDDF16A81}" srcOrd="2" destOrd="0" parTransId="{D4EDAE4C-21F7-4C58-88F6-18F6374E9F93}" sibTransId="{F2D9A559-435A-46E3-8A33-344F233664F4}"/>
    <dgm:cxn modelId="{4AA0E2C0-FE7A-401A-982B-D656BBDDCF0B}" type="presParOf" srcId="{82DB76F4-4CC3-4F17-9F58-F6E971FD56C8}" destId="{0CA7DCB8-10CC-4CEB-9E9F-0F9E75A92BF1}" srcOrd="0" destOrd="0" presId="urn:microsoft.com/office/officeart/2005/8/layout/cycle5"/>
    <dgm:cxn modelId="{A7660392-0320-48C2-B0F3-A07639416D94}" type="presParOf" srcId="{82DB76F4-4CC3-4F17-9F58-F6E971FD56C8}" destId="{02767818-A239-4E92-A1B0-7EAFA6DFD501}" srcOrd="1" destOrd="0" presId="urn:microsoft.com/office/officeart/2005/8/layout/cycle5"/>
    <dgm:cxn modelId="{533C14C1-14C7-4418-BDDE-3E40BAB05E71}" type="presParOf" srcId="{82DB76F4-4CC3-4F17-9F58-F6E971FD56C8}" destId="{95ED47CB-67CF-448F-AD03-53D432772FE1}" srcOrd="2" destOrd="0" presId="urn:microsoft.com/office/officeart/2005/8/layout/cycle5"/>
    <dgm:cxn modelId="{6A7295BA-B4C2-4420-823F-1A25CAED17AF}" type="presParOf" srcId="{82DB76F4-4CC3-4F17-9F58-F6E971FD56C8}" destId="{E67C3A43-48EE-46FC-A600-4EF57C5DE568}" srcOrd="3" destOrd="0" presId="urn:microsoft.com/office/officeart/2005/8/layout/cycle5"/>
    <dgm:cxn modelId="{283D29C0-1F59-421C-8F03-61C81496BC32}" type="presParOf" srcId="{82DB76F4-4CC3-4F17-9F58-F6E971FD56C8}" destId="{865B0B79-F992-411D-9C0F-7304A04E079B}" srcOrd="4" destOrd="0" presId="urn:microsoft.com/office/officeart/2005/8/layout/cycle5"/>
    <dgm:cxn modelId="{CA7D828F-14B6-468F-9772-8FE135BF2229}" type="presParOf" srcId="{82DB76F4-4CC3-4F17-9F58-F6E971FD56C8}" destId="{285ADA4B-5A11-435F-B2F7-274B3C356F62}" srcOrd="5" destOrd="0" presId="urn:microsoft.com/office/officeart/2005/8/layout/cycle5"/>
    <dgm:cxn modelId="{78749E72-EB00-4B77-8F74-F957986381CB}" type="presParOf" srcId="{82DB76F4-4CC3-4F17-9F58-F6E971FD56C8}" destId="{77683748-779C-49DB-9AE8-DDED2D479013}" srcOrd="6" destOrd="0" presId="urn:microsoft.com/office/officeart/2005/8/layout/cycle5"/>
    <dgm:cxn modelId="{5021EA15-F3C3-4E6D-A8A6-176F38FD82A3}" type="presParOf" srcId="{82DB76F4-4CC3-4F17-9F58-F6E971FD56C8}" destId="{EB9AA444-2C34-4248-8B9F-2FB83EA35293}" srcOrd="7" destOrd="0" presId="urn:microsoft.com/office/officeart/2005/8/layout/cycle5"/>
    <dgm:cxn modelId="{39639D5C-8808-40BA-B48F-2FAA77EE2A88}" type="presParOf" srcId="{82DB76F4-4CC3-4F17-9F58-F6E971FD56C8}" destId="{F5A6D3DC-F165-4751-A5D5-1726FCCAB0FA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BDBDC-6935-4C56-8DF7-A13D216DA0CA}">
      <dsp:nvSpPr>
        <dsp:cNvPr id="0" name=""/>
        <dsp:cNvSpPr/>
      </dsp:nvSpPr>
      <dsp:spPr>
        <a:xfrm>
          <a:off x="708765" y="-64053"/>
          <a:ext cx="3840268" cy="3840268"/>
        </a:xfrm>
        <a:prstGeom prst="circularArrow">
          <a:avLst>
            <a:gd name="adj1" fmla="val 4668"/>
            <a:gd name="adj2" fmla="val 272909"/>
            <a:gd name="adj3" fmla="val 13060492"/>
            <a:gd name="adj4" fmla="val 17876671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45387-E22A-4A0F-AE4D-95A60F10CA6D}">
      <dsp:nvSpPr>
        <dsp:cNvPr id="0" name=""/>
        <dsp:cNvSpPr/>
      </dsp:nvSpPr>
      <dsp:spPr>
        <a:xfrm>
          <a:off x="1426126" y="901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ไม่รู้ 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(not</a:t>
          </a: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 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know)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1484841" y="59616"/>
        <a:ext cx="2288116" cy="1085343"/>
      </dsp:txXfrm>
    </dsp:sp>
    <dsp:sp modelId="{B6F91F19-FA7A-4E7E-A807-3E0110E16B23}">
      <dsp:nvSpPr>
        <dsp:cNvPr id="0" name=""/>
        <dsp:cNvSpPr/>
      </dsp:nvSpPr>
      <dsp:spPr>
        <a:xfrm>
          <a:off x="2805038" y="1379813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ไม่เชื่อ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(not believe)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2863753" y="1438528"/>
        <a:ext cx="2288116" cy="1085343"/>
      </dsp:txXfrm>
    </dsp:sp>
    <dsp:sp modelId="{727BE622-6B64-4EBB-820B-4EA5ACA15B4C}">
      <dsp:nvSpPr>
        <dsp:cNvPr id="0" name=""/>
        <dsp:cNvSpPr/>
      </dsp:nvSpPr>
      <dsp:spPr>
        <a:xfrm>
          <a:off x="1426126" y="2758724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ไม่จ่าย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(not pay)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1484841" y="2817439"/>
        <a:ext cx="2288116" cy="1085343"/>
      </dsp:txXfrm>
    </dsp:sp>
    <dsp:sp modelId="{9D7C6065-665C-4D47-ADD0-FE9C93025975}">
      <dsp:nvSpPr>
        <dsp:cNvPr id="0" name=""/>
        <dsp:cNvSpPr/>
      </dsp:nvSpPr>
      <dsp:spPr>
        <a:xfrm>
          <a:off x="47215" y="1379813"/>
          <a:ext cx="2405546" cy="1202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ไม่ใช้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 </a:t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(not use)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105930" y="1438528"/>
        <a:ext cx="2288116" cy="1085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7DCB8-10CC-4CEB-9E9F-0F9E75A92BF1}">
      <dsp:nvSpPr>
        <dsp:cNvPr id="0" name=""/>
        <dsp:cNvSpPr/>
      </dsp:nvSpPr>
      <dsp:spPr>
        <a:xfrm>
          <a:off x="3100022" y="189757"/>
          <a:ext cx="3702053" cy="1383889"/>
        </a:xfrm>
        <a:prstGeom prst="roundRect">
          <a:avLst/>
        </a:prstGeom>
        <a:solidFill>
          <a:srgbClr val="FF00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400" b="1" kern="1200" dirty="0" smtClean="0">
              <a:latin typeface="TH SarabunPSK" pitchFamily="34" charset="-34"/>
              <a:cs typeface="TH SarabunPSK" pitchFamily="34" charset="-34"/>
            </a:rPr>
            <a:t>ชอบ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หวาน มัน เค็ม ไหม้ ดีไปหมด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3167578" y="257313"/>
        <a:ext cx="3566941" cy="1248777"/>
      </dsp:txXfrm>
    </dsp:sp>
    <dsp:sp modelId="{95ED47CB-67CF-448F-AD03-53D432772FE1}">
      <dsp:nvSpPr>
        <dsp:cNvPr id="0" name=""/>
        <dsp:cNvSpPr/>
      </dsp:nvSpPr>
      <dsp:spPr>
        <a:xfrm>
          <a:off x="1944678" y="-698734"/>
          <a:ext cx="3696967" cy="3696967"/>
        </a:xfrm>
        <a:custGeom>
          <a:avLst/>
          <a:gdLst/>
          <a:ahLst/>
          <a:cxnLst/>
          <a:rect l="0" t="0" r="0" b="0"/>
          <a:pathLst>
            <a:path>
              <a:moveTo>
                <a:pt x="3608536" y="2413377"/>
              </a:moveTo>
              <a:arcTo wR="1848483" hR="1848483" stAng="1067651" swAng="825720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C3A43-48EE-46FC-A600-4EF57C5DE568}">
      <dsp:nvSpPr>
        <dsp:cNvPr id="0" name=""/>
        <dsp:cNvSpPr/>
      </dsp:nvSpPr>
      <dsp:spPr>
        <a:xfrm>
          <a:off x="3735373" y="2238692"/>
          <a:ext cx="3061780" cy="1383889"/>
        </a:xfrm>
        <a:prstGeom prst="roundRect">
          <a:avLst/>
        </a:prstGeom>
        <a:solidFill>
          <a:srgbClr val="FF0000">
            <a:alpha val="7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400" b="1" kern="1200" dirty="0" smtClean="0">
              <a:latin typeface="TH SarabunPSK" pitchFamily="34" charset="-34"/>
              <a:cs typeface="TH SarabunPSK" pitchFamily="34" charset="-34"/>
            </a:rPr>
            <a:t>เชื่อ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ไม่เชื่ออย่าลบหลู่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3802929" y="2306248"/>
        <a:ext cx="2926668" cy="1248777"/>
      </dsp:txXfrm>
    </dsp:sp>
    <dsp:sp modelId="{285ADA4B-5A11-435F-B2F7-274B3C356F62}">
      <dsp:nvSpPr>
        <dsp:cNvPr id="0" name=""/>
        <dsp:cNvSpPr/>
      </dsp:nvSpPr>
      <dsp:spPr>
        <a:xfrm>
          <a:off x="1755030" y="403116"/>
          <a:ext cx="3696967" cy="3696967"/>
        </a:xfrm>
        <a:custGeom>
          <a:avLst/>
          <a:gdLst/>
          <a:ahLst/>
          <a:cxnLst/>
          <a:rect l="0" t="0" r="0" b="0"/>
          <a:pathLst>
            <a:path>
              <a:moveTo>
                <a:pt x="2591861" y="3540902"/>
              </a:moveTo>
              <a:arcTo wR="1848483" hR="1848483" stAng="3977220" swAng="4205122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2266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83748-779C-49DB-9AE8-DDED2D479013}">
      <dsp:nvSpPr>
        <dsp:cNvPr id="0" name=""/>
        <dsp:cNvSpPr/>
      </dsp:nvSpPr>
      <dsp:spPr>
        <a:xfrm>
          <a:off x="183898" y="1655203"/>
          <a:ext cx="3387463" cy="1383889"/>
        </a:xfrm>
        <a:prstGeom prst="roundRect">
          <a:avLst/>
        </a:prstGeom>
        <a:solidFill>
          <a:srgbClr val="FF0000">
            <a:alpha val="5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400" b="1" kern="1200" dirty="0" smtClean="0">
              <a:latin typeface="TH SarabunPSK" pitchFamily="34" charset="-34"/>
              <a:cs typeface="TH SarabunPSK" pitchFamily="34" charset="-34"/>
            </a:rPr>
            <a:t>ช่างมัน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/>
          </a:r>
          <a:br>
            <a:rPr lang="en-US" sz="2500" b="1" kern="1200" dirty="0" smtClean="0">
              <a:latin typeface="TH SarabunPSK" pitchFamily="34" charset="-34"/>
              <a:cs typeface="TH SarabunPSK" pitchFamily="34" charset="-34"/>
            </a:rPr>
          </a:b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(</a:t>
          </a: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ไม่สนใจผลที่ตามมา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+ </a:t>
          </a:r>
          <a:r>
            <a:rPr lang="th-TH" sz="2500" b="1" kern="1200" dirty="0" smtClean="0">
              <a:latin typeface="TH SarabunPSK" pitchFamily="34" charset="-34"/>
              <a:cs typeface="TH SarabunPSK" pitchFamily="34" charset="-34"/>
            </a:rPr>
            <a:t>อัตตา</a:t>
          </a:r>
          <a:r>
            <a:rPr lang="en-US" sz="2500" b="1" kern="1200" dirty="0" smtClean="0">
              <a:latin typeface="TH SarabunPSK" pitchFamily="34" charset="-34"/>
              <a:cs typeface="TH SarabunPSK" pitchFamily="34" charset="-34"/>
            </a:rPr>
            <a:t>)</a:t>
          </a:r>
          <a:endParaRPr lang="en-US" sz="2500" b="1" kern="1200" dirty="0">
            <a:latin typeface="TH SarabunPSK" pitchFamily="34" charset="-34"/>
            <a:cs typeface="TH SarabunPSK" pitchFamily="34" charset="-34"/>
          </a:endParaRPr>
        </a:p>
      </dsp:txBody>
      <dsp:txXfrm>
        <a:off x="251454" y="1722759"/>
        <a:ext cx="3252351" cy="1248777"/>
      </dsp:txXfrm>
    </dsp:sp>
    <dsp:sp modelId="{F5A6D3DC-F165-4751-A5D5-1726FCCAB0FA}">
      <dsp:nvSpPr>
        <dsp:cNvPr id="0" name=""/>
        <dsp:cNvSpPr/>
      </dsp:nvSpPr>
      <dsp:spPr>
        <a:xfrm>
          <a:off x="1908100" y="579181"/>
          <a:ext cx="3696967" cy="3696967"/>
        </a:xfrm>
        <a:custGeom>
          <a:avLst/>
          <a:gdLst/>
          <a:ahLst/>
          <a:cxnLst/>
          <a:rect l="0" t="0" r="0" b="0"/>
          <a:pathLst>
            <a:path>
              <a:moveTo>
                <a:pt x="304893" y="831516"/>
              </a:moveTo>
              <a:arcTo wR="1848483" hR="1848483" stAng="12802692" swAng="1628397"/>
            </a:path>
          </a:pathLst>
        </a:custGeom>
        <a:noFill/>
        <a:ln w="9525" cap="flat" cmpd="sng" algn="ctr">
          <a:solidFill>
            <a:schemeClr val="accent3">
              <a:shade val="90000"/>
              <a:hueOff val="0"/>
              <a:satOff val="0"/>
              <a:lumOff val="4531"/>
              <a:alphaOff val="0"/>
            </a:schemeClr>
          </a:solidFill>
          <a:prstDash val="solid"/>
          <a:tailEnd type="arrow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042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722" y="0"/>
            <a:ext cx="2919041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80"/>
            <a:ext cx="291904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722" y="9372680"/>
            <a:ext cx="2919041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4B63A42-B013-45B8-AB61-7EC61F6E5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63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042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722" y="0"/>
            <a:ext cx="2919041" cy="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681" y="4687135"/>
            <a:ext cx="4940402" cy="443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คลิกเพื่อแก้ไขลักษณะข้อความหลัก</a:t>
            </a:r>
          </a:p>
          <a:p>
            <a:pPr lvl="1"/>
            <a:r>
              <a:rPr lang="th-TH" noProof="0" smtClean="0"/>
              <a:t>ระดับสอง</a:t>
            </a:r>
          </a:p>
          <a:p>
            <a:pPr lvl="2"/>
            <a:r>
              <a:rPr lang="th-TH" noProof="0" smtClean="0"/>
              <a:t>ระดับสาม</a:t>
            </a:r>
          </a:p>
          <a:p>
            <a:pPr lvl="3"/>
            <a:r>
              <a:rPr lang="th-TH" noProof="0" smtClean="0"/>
              <a:t>ระดับสี่</a:t>
            </a:r>
          </a:p>
          <a:p>
            <a:pPr lvl="4"/>
            <a:r>
              <a:rPr lang="th-TH" noProof="0" smtClean="0"/>
              <a:t>ระดับห้า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80"/>
            <a:ext cx="291904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8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722" y="9372680"/>
            <a:ext cx="2919041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800" smtClean="0"/>
            </a:lvl1pPr>
          </a:lstStyle>
          <a:p>
            <a:pPr>
              <a:defRPr/>
            </a:pPr>
            <a:fld id="{3EB798CE-90FB-4EC3-A62D-DF78E276380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7553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9531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2387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5039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contextualize = </a:t>
            </a:r>
            <a:r>
              <a:rPr lang="th-TH" dirty="0" smtClean="0"/>
              <a:t>การทำให้เนื้อหากระจ่างชัด</a:t>
            </a:r>
            <a:endParaRPr lang="en-US" dirty="0" smtClean="0"/>
          </a:p>
          <a:p>
            <a:r>
              <a:rPr lang="en-US" dirty="0" smtClean="0"/>
              <a:t>http://visualmapper.blogspot.com/2010/05/data-information-knowledge-process.html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0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Absorb =</a:t>
            </a:r>
            <a:r>
              <a:rPr lang="en-US" baseline="0" dirty="0" smtClean="0"/>
              <a:t> </a:t>
            </a:r>
            <a:r>
              <a:rPr lang="th-TH" baseline="0" dirty="0" smtClean="0"/>
              <a:t>ซึมซับ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48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http://www.buddhabucha.net/the-4-noble-truths/</a:t>
            </a:r>
          </a:p>
          <a:p>
            <a:r>
              <a:rPr lang="en-US" dirty="0" smtClean="0"/>
              <a:t>http://www.thaiall.com/mis/mis10.htm</a:t>
            </a:r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90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http://www.thaiall.com/swot/</a:t>
            </a:r>
            <a:endParaRPr lang="th-TH" dirty="0"/>
          </a:p>
          <a:p>
            <a:pPr defTabSz="91430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http://www.thaiall.com/blog/burin/4063/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64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58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http://www.thaiall.com/mis/indexo.html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64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5567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5999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Calibration </a:t>
            </a:r>
            <a:r>
              <a:rPr lang="th-TH" dirty="0" smtClean="0"/>
              <a:t>การสอบเทียบ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0847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0" dirty="0" smtClean="0"/>
              <a:t>Renown =</a:t>
            </a:r>
            <a:r>
              <a:rPr lang="en-US" kern="0" baseline="0" dirty="0" smtClean="0"/>
              <a:t> </a:t>
            </a:r>
            <a:r>
              <a:rPr lang="th-TH" kern="0" baseline="0" dirty="0" smtClean="0"/>
              <a:t>มีชื่อเสียง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http://www.tvfanatic.com/shows/csi-cyber/full-episodes/</a:t>
            </a:r>
          </a:p>
          <a:p>
            <a:r>
              <a:rPr lang="en-US" dirty="0" smtClean="0"/>
              <a:t>http://www.tvfanatic.com/2015/03/csi-cyber-season-1-episode-3-review-killer-en-route/</a:t>
            </a:r>
          </a:p>
          <a:p>
            <a:r>
              <a:rPr lang="en-US" dirty="0" smtClean="0"/>
              <a:t>http://www.nodaljs.com/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6198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http://www.tvfanatic.com/shows/csi-cyber/full-episodes/</a:t>
            </a:r>
          </a:p>
          <a:p>
            <a:r>
              <a:rPr lang="en-US" dirty="0" smtClean="0"/>
              <a:t>http://www.tvfanatic.com/2015/03/csi-cyber-season-1-episode-3-review-killer-en-route/</a:t>
            </a:r>
          </a:p>
          <a:p>
            <a:r>
              <a:rPr lang="en-US" dirty="0" smtClean="0"/>
              <a:t>http://www.nodaljs.com/</a:t>
            </a:r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798CE-90FB-4EC3-A62D-DF78E276380D}" type="slidenum">
              <a:rPr lang="en-US" smtClean="0"/>
              <a:pPr>
                <a:defRPr/>
              </a:pPr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2622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haihealth.or.th/Content/20121-%E0%B8%84%E0%B8%99%E0%B9%84%E0%B8%97%E0%B8%A2%E0%B9%83%E0%B8%8A%E0%B9%89%E0%B9%80%E0%B8%A7%E0%B8%A5%E0%B8%B2%E0%B8%AD%E0%B8%A2%E0%B8%B9%E0%B9%88%E0%B8%81%E0%B8%B1%E0%B8%9A%E0%B8%AB%E0%B8%99%E0%B8%B1%E0%B8%87%E0%B8%AA%E0%B8%B7%E0%B8%AD%20%E0%B8%99%E0%B9%89%E0%B8%AD%E0%B8%A2%E0%B8%A5%E0%B8%87%E0%B8%97%E0%B8%B8%E0%B8%81%E0%B8%9B%E0%B8%B5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http://www.thaiall.com/mis/mis01.htm</a:t>
            </a:r>
          </a:p>
          <a:p>
            <a:r>
              <a:rPr lang="en-US" dirty="0" smtClean="0"/>
              <a:t>http://bit.ly/1pwS2uO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14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http://www.sirikitdam.egat.com/web_mis/102/noname3.htm</a:t>
            </a:r>
          </a:p>
          <a:p>
            <a:r>
              <a:rPr lang="en-US" dirty="0" smtClean="0"/>
              <a:t>parttime2560.blogspot.com/2014/06/part-time-b2s_5.html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874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http://www.vecteezy.com/random-objects/57405-gold-silver-and-bronze-ribbon-award-vectors/premium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34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http://www.thaiall.com/facebook/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226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http://www.chron.com/news/houston-texas/gallery/10th-annual-Dragon-Boat-Regatta-72391.php</a:t>
            </a:r>
            <a:endParaRPr lang="th-TH" dirty="0" smtClean="0"/>
          </a:p>
          <a:p>
            <a:r>
              <a:rPr lang="en-US" dirty="0" smtClean="0"/>
              <a:t>http://www.shutterstock.com/pic-72383824/stock-vector-business-cartoon-team-on-boat.html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405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846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89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2182B-E2FD-43A6-B2FA-5E5A8AA5B2C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1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216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noProof="0" smtClean="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04000" y="62293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49721AE0-3F9C-40AC-8780-9F6EC7A8B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092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0C0"/>
              </a:buClr>
              <a:defRPr baseline="0">
                <a:latin typeface="+mn-lt"/>
                <a:cs typeface="Angsana New" pitchFamily="18" charset="-34"/>
              </a:defRPr>
            </a:lvl1pPr>
            <a:lvl2pPr>
              <a:buClr>
                <a:srgbClr val="0070C0"/>
              </a:buClr>
              <a:defRPr baseline="0">
                <a:latin typeface="+mn-lt"/>
                <a:cs typeface="Angsana New" pitchFamily="18" charset="-34"/>
              </a:defRPr>
            </a:lvl2pPr>
            <a:lvl3pPr>
              <a:buClr>
                <a:srgbClr val="0070C0"/>
              </a:buClr>
              <a:defRPr baseline="0">
                <a:latin typeface="+mn-lt"/>
                <a:cs typeface="Angsana New" pitchFamily="18" charset="-34"/>
              </a:defRPr>
            </a:lvl3pPr>
            <a:lvl4pPr>
              <a:buClr>
                <a:srgbClr val="0070C0"/>
              </a:buClr>
              <a:defRPr baseline="0">
                <a:latin typeface="+mn-lt"/>
                <a:cs typeface="Angsana New" pitchFamily="18" charset="-34"/>
              </a:defRPr>
            </a:lvl4pPr>
            <a:lvl5pPr>
              <a:buClr>
                <a:srgbClr val="0070C0"/>
              </a:buClr>
              <a:defRPr baseline="0">
                <a:latin typeface="+mn-lt"/>
                <a:cs typeface="Angsana New" pitchFamily="18" charset="-34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96025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7103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080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72686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0523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542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15905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24504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3185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31101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0199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+mn-lt"/>
                <a:cs typeface="TH SarabunPSK" pitchFamily="34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aseline="0">
          <a:solidFill>
            <a:schemeClr val="tx2"/>
          </a:solidFill>
          <a:latin typeface="+mn-lt"/>
          <a:ea typeface="+mj-ea"/>
          <a:cs typeface="Angsana New" pitchFamily="18" charset="-34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400">
          <a:solidFill>
            <a:schemeClr val="tx1"/>
          </a:solidFill>
          <a:latin typeface="+mn-lt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  <a:cs typeface="TH SarabunPSK" pitchFamily="34" charset="-34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slide" Target="slide10.xml"/><Relationship Id="rId7" Type="http://schemas.openxmlformats.org/officeDocument/2006/relationships/slide" Target="slide3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11" Type="http://schemas.openxmlformats.org/officeDocument/2006/relationships/image" Target="../media/image3.png"/><Relationship Id="rId5" Type="http://schemas.openxmlformats.org/officeDocument/2006/relationships/slide" Target="slide17.xml"/><Relationship Id="rId10" Type="http://schemas.openxmlformats.org/officeDocument/2006/relationships/slide" Target="slide51.xml"/><Relationship Id="rId4" Type="http://schemas.openxmlformats.org/officeDocument/2006/relationships/slide" Target="slide14.xml"/><Relationship Id="rId9" Type="http://schemas.openxmlformats.org/officeDocument/2006/relationships/slide" Target="slide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7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qdGxbj9OQE" TargetMode="External"/><Relationship Id="rId5" Type="http://schemas.openxmlformats.org/officeDocument/2006/relationships/hyperlink" Target="https://www.youtube.com/watch?v=R0OC19gBPGM" TargetMode="External"/><Relationship Id="rId4" Type="http://schemas.openxmlformats.org/officeDocument/2006/relationships/hyperlink" Target="https://www.youtube.com/watch?v=nAiPOKBq_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thaiall.com/blog/wp-content/uploads/2012/03/sk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32" y="1143000"/>
            <a:ext cx="5538817" cy="537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th-TH" sz="4000" b="1" dirty="0"/>
              <a:t>การใช้เทคโนโลยีสารสนเทศเพื่อเพิ่มประสิทธิภาพในการบริหาร</a:t>
            </a:r>
            <a:r>
              <a:rPr lang="th-TH" dirty="0"/>
              <a:t/>
            </a:r>
            <a:br>
              <a:rPr lang="th-TH" dirty="0"/>
            </a:br>
            <a:r>
              <a:rPr lang="en-US" dirty="0"/>
              <a:t>Using of information technology in enhancing </a:t>
            </a:r>
            <a:r>
              <a:rPr lang="en-US" dirty="0" smtClean="0"/>
              <a:t>productivity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5386" y="1828800"/>
            <a:ext cx="3416014" cy="3142488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คำสำคัญ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(Technology)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สารสนเทศ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(Information)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(Efficiency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(Administration)</a:t>
            </a:r>
          </a:p>
          <a:p>
            <a:pPr marL="0" indent="0">
              <a:buNone/>
            </a:pP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28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ส.ค.2559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</a:t>
            </a:fld>
            <a:endParaRPr lang="en-US">
              <a:cs typeface="Arial" pitchFamily="34" charset="0"/>
            </a:endParaRPr>
          </a:p>
        </p:txBody>
      </p:sp>
      <p:pic>
        <p:nvPicPr>
          <p:cNvPr id="2050" name="Picture 2" descr="http://www.information-age.com/sites/default/files/styles/article_landscape/public/field/image/blindfold.png?itok=v4wdZFG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29" y="4904613"/>
            <a:ext cx="2460114" cy="165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165386" y="6562516"/>
            <a:ext cx="82928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http://www.information-age.com/technology/information-management/123456924/two-in-three-workers-lack-the-information-they-need</a:t>
            </a:r>
            <a:endParaRPr lang="th-TH" sz="14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67525" y="2819400"/>
            <a:ext cx="2124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http://www.thaiall.com/blog/burin/4063/</a:t>
            </a:r>
            <a:endParaRPr lang="th-TH" sz="14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52400" y="5562600"/>
            <a:ext cx="185467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Worker Survey </a:t>
            </a:r>
            <a:br>
              <a:rPr lang="en-US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2/3</a:t>
            </a:r>
            <a:endParaRPr lang="en-US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</a:rPr>
              <a:t>Lack </a:t>
            </a:r>
            <a:r>
              <a:rPr lang="en-US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information</a:t>
            </a:r>
            <a:endParaRPr lang="en-US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505200" y="3810000"/>
            <a:ext cx="5562600" cy="45390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71361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206" y="14748"/>
            <a:ext cx="9126794" cy="89965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Agenda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04800" y="1219200"/>
            <a:ext cx="8178800" cy="5143500"/>
          </a:xfrm>
        </p:spPr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2" action="ppaction://hlinksldjump"/>
              </a:rPr>
              <a:t>ไอทีในปัจจุบัน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3" action="ppaction://hlinksldjump"/>
              </a:rPr>
              <a:t>การจัดการ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4" action="ppaction://hlinksldjump"/>
              </a:rPr>
              <a:t>ข้อมูลและสารสนเทศ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5" action="ppaction://hlinksldjump"/>
              </a:rPr>
              <a:t>E-Commerce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6" action="ppaction://hlinksldjump"/>
              </a:rPr>
              <a:t>กรณีศึกษาที่คิดได้หลายมุม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7" action="ppaction://hlinksldjump"/>
              </a:rPr>
              <a:t>หนังสือโศกนาฏกรรมองค์กรหลงทิศ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8" action="ppaction://hlinksldjump"/>
              </a:rPr>
              <a:t>ซีรี่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8" action="ppaction://hlinksldjump"/>
              </a:rPr>
              <a:t>CSI Cyber</a:t>
            </a:r>
            <a:endParaRPr lang="en-US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9" action="ppaction://hlinksldjump"/>
              </a:rPr>
              <a:t>ประเด็นที่น่าสนใจด้านไอที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10" action="ppaction://hlinksldjump"/>
              </a:rPr>
              <a:t>Social Media &amp; Startup &amp; </a:t>
            </a:r>
            <a:r>
              <a:rPr lang="en-US" dirty="0" err="1" smtClean="0">
                <a:latin typeface="TH SarabunPSK" panose="020B0500040200020003" pitchFamily="34" charset="-34"/>
                <a:cs typeface="TH SarabunPSK" panose="020B0500040200020003" pitchFamily="34" charset="-34"/>
                <a:hlinkClick r:id="rId10" action="ppaction://hlinksldjump"/>
              </a:rPr>
              <a:t>IoT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</a:t>
            </a:fld>
            <a:endParaRPr lang="en-US"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0200" y="2057400"/>
            <a:ext cx="3505200" cy="371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133725" y="59436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http://www.businessdictionary.com/article/1024/leadership-vs-management-d1412/</a:t>
            </a:r>
          </a:p>
        </p:txBody>
      </p:sp>
      <p:sp>
        <p:nvSpPr>
          <p:cNvPr id="7" name="Right Brace 6"/>
          <p:cNvSpPr/>
          <p:nvPr/>
        </p:nvSpPr>
        <p:spPr bwMode="auto">
          <a:xfrm>
            <a:off x="2819400" y="1295400"/>
            <a:ext cx="457200" cy="1905000"/>
          </a:xfrm>
          <a:prstGeom prst="rightBrace">
            <a:avLst>
              <a:gd name="adj1" fmla="val 41667"/>
              <a:gd name="adj2" fmla="val 215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3124200" y="1295400"/>
            <a:ext cx="9906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</a:t>
            </a:r>
            <a:endParaRPr lang="en-US" sz="24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ight Brace 8"/>
          <p:cNvSpPr/>
          <p:nvPr/>
        </p:nvSpPr>
        <p:spPr bwMode="auto">
          <a:xfrm>
            <a:off x="3962400" y="3429000"/>
            <a:ext cx="457200" cy="2286000"/>
          </a:xfrm>
          <a:prstGeom prst="rightBrace">
            <a:avLst>
              <a:gd name="adj1" fmla="val 41667"/>
              <a:gd name="adj2" fmla="val 215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ชื่อเรื่อง 1"/>
          <p:cNvSpPr txBox="1">
            <a:spLocks/>
          </p:cNvSpPr>
          <p:nvPr/>
        </p:nvSpPr>
        <p:spPr bwMode="auto">
          <a:xfrm>
            <a:off x="4267200" y="3505200"/>
            <a:ext cx="11430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</a:t>
            </a:r>
            <a:endParaRPr lang="en-US" sz="24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23734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689543"/>
          </a:xfrm>
          <a:solidFill>
            <a:srgbClr val="0033CC"/>
          </a:solidFill>
        </p:spPr>
        <p:txBody>
          <a:bodyPr/>
          <a:lstStyle/>
          <a:p>
            <a:pPr algn="ctr"/>
            <a:r>
              <a:rPr lang="th-TH" dirty="0" smtClean="0">
                <a:solidFill>
                  <a:schemeClr val="bg1"/>
                </a:solidFill>
              </a:rPr>
              <a:t>เทคโนโลยีสารสนเทศในปัจจุบัน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761780"/>
            <a:ext cx="8178800" cy="3096220"/>
          </a:xfrm>
        </p:spPr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ต้นทุนของคอมพิวเตอร์ลดลง และขนาดเล็กลง</a:t>
            </a:r>
            <a:endParaRPr lang="en-US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คอมพิวเตอร์ส่วนบุคคล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(PC)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เพิ่มขึ้น </a:t>
            </a:r>
            <a:endParaRPr lang="en-US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บุคลากรภาคธุรกิจ และด้านไอทีมีปฎิสัมพันธ์กันมากขึ้น 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ความนิยมใน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Networks,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E-mail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Internet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เพิ่มขึ้น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อินเทอร์เน็ต 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กลายมาเป็น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ปัจจัยความสำเร็จของภาคธุรกิจ</a:t>
            </a:r>
          </a:p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IT Manager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เคยขึ้นตรงกับ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CFO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ก็เปลี่ยนมาขึ้นกับ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CIO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14272"/>
            <a:ext cx="2610252" cy="1687046"/>
          </a:xfrm>
          <a:prstGeom prst="roundRect">
            <a:avLst>
              <a:gd name="adj" fmla="val 2350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</a:t>
            </a:fld>
            <a:endParaRPr lang="en-US">
              <a:cs typeface="Arial" pitchFamily="34" charset="0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0" y="27432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800" dirty="0"/>
              <a:t>http://</a:t>
            </a:r>
            <a:r>
              <a:rPr lang="th-TH" sz="1800" dirty="0" smtClean="0"/>
              <a:t>www.forbes.com/sites/jacobmorgan/2014/05/13/simple-explanation-internet-things-that-anyone-can-understand</a:t>
            </a:r>
          </a:p>
          <a:p>
            <a:pPr algn="ctr"/>
            <a:r>
              <a:rPr lang="en-US" sz="1800" dirty="0"/>
              <a:t>http://</a:t>
            </a:r>
            <a:r>
              <a:rPr lang="en-US" sz="1800" dirty="0" smtClean="0"/>
              <a:t>blogs-images.forbes.com/jacobmorgan/files/2014/05/libelium_smart_world_infographic_big.png</a:t>
            </a:r>
          </a:p>
          <a:p>
            <a:pPr algn="ctr"/>
            <a:r>
              <a:rPr lang="en-US" sz="1800" dirty="0" smtClean="0"/>
              <a:t>http://www.thaiall.com/mis/iot.htm</a:t>
            </a:r>
            <a:endParaRPr lang="th-TH" sz="1800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68" y="191621"/>
            <a:ext cx="3388225" cy="2456329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228600" y="784793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“Internet of things”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is becoming an increasingly growing topic of conversation both in the workplace and outside of it. It’s a concept that not only has the potential to impact how we live but also how we work.</a:t>
            </a:r>
            <a:endParaRPr lang="th-TH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IoT</a:t>
            </a:r>
            <a:r>
              <a:rPr lang="en-US" dirty="0" smtClean="0"/>
              <a:t> </a:t>
            </a:r>
            <a:r>
              <a:rPr lang="th-TH" dirty="0" smtClean="0"/>
              <a:t>โดย </a:t>
            </a:r>
            <a:r>
              <a:rPr lang="en-US" dirty="0">
                <a:solidFill>
                  <a:srgbClr val="FF0000"/>
                </a:solidFill>
              </a:rPr>
              <a:t>Libelium.com</a:t>
            </a:r>
            <a:r>
              <a:rPr lang="en-US" dirty="0"/>
              <a:t> in Spain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138204"/>
              </p:ext>
            </p:extLst>
          </p:nvPr>
        </p:nvGraphicFramePr>
        <p:xfrm>
          <a:off x="76200" y="1676400"/>
          <a:ext cx="77470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2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Air Pollution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Forest Fire Detection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Offspring Care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Sportsmen Care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Structural Health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Smartphones Detection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Perimeter Access Control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 Radiation Levels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 Electromagnetic Levels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 Traffic Congestion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 Smart Roads </a:t>
                      </a: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 Smart Lighting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13. Intelligent Shopping 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 Noise Urban Maps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 Quality of Shipment Conditions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 Water Quality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 Waste Management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 Smart Parking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 Golf Courses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 Water leakages</a:t>
                      </a: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 Vehicle Auto-</a:t>
                      </a:r>
                      <a:r>
                        <a:rPr lang="en-US" sz="2800" dirty="0" err="1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diagosis</a:t>
                      </a:r>
                      <a:endParaRPr lang="en-US" sz="2800" dirty="0" smtClean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r>
                        <a:rPr lang="en-US" sz="2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22. Item Location</a:t>
                      </a:r>
                      <a:endParaRPr lang="th-TH" sz="2800" dirty="0" smtClean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76200"/>
            <a:ext cx="1153593" cy="636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23136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1141">
            <a:off x="7458086" y="252980"/>
            <a:ext cx="146538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 descr="FIG01_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5" b="5150"/>
          <a:stretch/>
        </p:blipFill>
        <p:spPr bwMode="auto">
          <a:xfrm>
            <a:off x="685800" y="1524000"/>
            <a:ext cx="7772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8801100" cy="1143000"/>
          </a:xfrm>
        </p:spPr>
        <p:txBody>
          <a:bodyPr/>
          <a:lstStyle/>
          <a:p>
            <a:r>
              <a:rPr lang="th-TH" dirty="0" smtClean="0"/>
              <a:t>ความเป็นมาของการคำนวณ การสื่อสาร และการพัฒนาซอฟต์แวร์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58090" y="2569496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 smtClean="0"/>
              <a:t>เครื่องคำนวณแบบโต๊ะ</a:t>
            </a:r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9375">
            <a:off x="249798" y="805511"/>
            <a:ext cx="161676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</a:t>
            </a:fld>
            <a:endParaRPr lang="en-US">
              <a:cs typeface="Arial" pitchFamily="34" charset="0"/>
            </a:endParaRPr>
          </a:p>
        </p:txBody>
      </p:sp>
      <p:cxnSp>
        <p:nvCxnSpPr>
          <p:cNvPr id="4" name="ตัวเชื่อมต่อตรง 3"/>
          <p:cNvCxnSpPr/>
          <p:nvPr/>
        </p:nvCxnSpPr>
        <p:spPr bwMode="auto">
          <a:xfrm>
            <a:off x="342900" y="3276600"/>
            <a:ext cx="8458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42900" y="4648200"/>
            <a:ext cx="8458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G01_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7776" r="1342" b="5783"/>
          <a:stretch/>
        </p:blipFill>
        <p:spPr bwMode="auto">
          <a:xfrm>
            <a:off x="1295400" y="1244600"/>
            <a:ext cx="6400800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บทบาทของไอทีที่ขยายออกไป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4648200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การเงิน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7510" y="3192165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โครงสร้างพื้นฐาน และบุคลากร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174" y="2590800"/>
            <a:ext cx="326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การพัฒนาเทคโนโลยีและการสนับสนุน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3328" y="1955798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กิจกรรมหลักของธุรกิจ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730" y="1308096"/>
            <a:ext cx="3042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ปฏิสัมพันธ์กับลูกค้า และผู้สนับสนุน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>
                <a:cs typeface="Arial" pitchFamily="34" charset="0"/>
              </a:rPr>
              <a:pPr>
                <a:defRPr/>
              </a:pPr>
              <a:t>6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52400"/>
            <a:ext cx="326894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bounce=เด้ง iterate=ย้ำ equity=ส่วนได้เสีย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6" y="3688793"/>
            <a:ext cx="3509844" cy="301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81400" y="6096000"/>
            <a:ext cx="487680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http://www.thaiall.com/mis/startup.htm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"/>
            <a:ext cx="4876800" cy="1295400"/>
          </a:xfrm>
        </p:spPr>
        <p:txBody>
          <a:bodyPr>
            <a:normAutofit fontScale="90000"/>
          </a:bodyPr>
          <a:lstStyle/>
          <a:p>
            <a:r>
              <a:rPr lang="th-TH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สารสนเทศเพื่อการจัดการ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 for management</a:t>
            </a:r>
            <a:endParaRPr lang="en-US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343650"/>
            <a:ext cx="1828800" cy="51435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76782ADD-0877-4167-93AE-8A5D2F205295}" type="slidenum">
              <a:rPr lang="en-US" sz="2000">
                <a:cs typeface="Arial" pitchFamily="34" charset="0"/>
              </a:rPr>
              <a:pPr/>
              <a:t>7</a:t>
            </a:fld>
            <a:endParaRPr lang="en-US" sz="2000" dirty="0">
              <a:cs typeface="Arial" pitchFamily="34" charset="0"/>
            </a:endParaRPr>
          </a:p>
        </p:txBody>
      </p:sp>
      <p:pic>
        <p:nvPicPr>
          <p:cNvPr id="39940" name="Picture 4" descr="http://4.bp.blogspot.com/_wDTEtyoR2Uk/S_nUDJLUNAI/AAAAAAAAAW0/kyyA_jl5NWA/s1600/Datainformationknowledgef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352800"/>
            <a:ext cx="5277465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228600" y="6400800"/>
            <a:ext cx="5105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http://visualmapper.blogspot.com/2010/05/data-information-knowledge-process.html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90" y="152400"/>
            <a:ext cx="3828668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6019800" y="4114800"/>
            <a:ext cx="2667000" cy="22098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noProof="0" smtClean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en-US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10% </a:t>
            </a:r>
            <a:r>
              <a:rPr lang="th-TH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สอน</a:t>
            </a:r>
          </a:p>
          <a:p>
            <a:r>
              <a:rPr lang="th-TH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20</a:t>
            </a:r>
            <a:r>
              <a:rPr lang="en-US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% </a:t>
            </a:r>
            <a:r>
              <a:rPr lang="th-TH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แนะนำ</a:t>
            </a:r>
          </a:p>
          <a:p>
            <a:r>
              <a:rPr lang="th-TH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70</a:t>
            </a:r>
            <a:r>
              <a:rPr lang="en-US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% </a:t>
            </a:r>
            <a:r>
              <a:rPr lang="th-TH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ให้ทำเอง</a:t>
            </a:r>
            <a:endParaRPr lang="en-US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52400" y="1600200"/>
            <a:ext cx="3276600" cy="1447800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noProof="0" smtClean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ถ้า </a:t>
            </a:r>
            <a:r>
              <a:rPr lang="en-US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Leap Frog </a:t>
            </a:r>
            <a:r>
              <a:rPr lang="th-TH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ก็ถึงเป้าหมายทันที</a:t>
            </a:r>
            <a:endParaRPr lang="en-US" sz="1800" kern="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600200"/>
            <a:ext cx="155343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91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762000"/>
          </a:xfrm>
        </p:spPr>
        <p:txBody>
          <a:bodyPr/>
          <a:lstStyle/>
          <a:p>
            <a:r>
              <a:rPr lang="th-TH" dirty="0" smtClean="0"/>
              <a:t>เริ่มต้นจากการมีข้อมูลที่ดี แล้วพัฒนาไปเป็นปัญญาในอนาคต</a:t>
            </a:r>
            <a:endParaRPr lang="th-TH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8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1026" name="Picture 2" descr="http://www.easterbrook.ca/steve/wp-content/FromDatatoWisd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41425"/>
            <a:ext cx="699135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653837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http://www.easterbrook.ca/steve/2012/09/what-is-climate-informatics/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9640930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 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ทางธรรม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ทางโลก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สู่การบรรลุเป้าหมาย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28600" y="1885950"/>
            <a:ext cx="8407400" cy="4171950"/>
          </a:xfrm>
        </p:spPr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อริยสัจสี่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อริยสัจ 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" y="2562225"/>
            <a:ext cx="4115079" cy="3781425"/>
          </a:xfrm>
          <a:prstGeom prst="rect">
            <a:avLst/>
          </a:prstGeom>
          <a:noFill/>
        </p:spPr>
      </p:pic>
      <p:pic>
        <p:nvPicPr>
          <p:cNvPr id="1028" name="Picture 4" descr="http://www.thaiall.com/mis/img/visionmiss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00" y="2362200"/>
            <a:ext cx="4470400" cy="3981450"/>
          </a:xfrm>
          <a:prstGeom prst="rect">
            <a:avLst/>
          </a:prstGeom>
          <a:noFill/>
        </p:spPr>
      </p:pic>
      <p:sp>
        <p:nvSpPr>
          <p:cNvPr id="9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>
          <a:xfrm>
            <a:off x="7315200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9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1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3505200" cy="704850"/>
          </a:xfrm>
          <a:solidFill>
            <a:srgbClr val="0033CC"/>
          </a:solidFill>
        </p:spPr>
        <p:txBody>
          <a:bodyPr/>
          <a:lstStyle/>
          <a:p>
            <a:r>
              <a:rPr lang="th-TH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 </a:t>
            </a:r>
            <a:r>
              <a:rPr lang="en-US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(Management)</a:t>
            </a:r>
            <a:endParaRPr lang="th-TH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687917"/>
            <a:ext cx="9067800" cy="5029200"/>
          </a:xfrm>
        </p:spPr>
        <p:txBody>
          <a:bodyPr/>
          <a:lstStyle/>
          <a:p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 หมายถึง </a:t>
            </a: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6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กระบวนการทำงาน หรือกิจกรรมที่กลุ่มบุคคลในองค์กรร่วมกันทำงาน เพื่อให้บรรลุเป้าหมายตามที่กำหนดไว้</a:t>
            </a: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การจัดการมี 5 ขั้นตอน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 การวางแผน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(Planning)</a:t>
            </a:r>
            <a:b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การจัดองค์กร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(Organizing)</a:t>
            </a:r>
            <a:b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การบังคับบัญชา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(Leading)</a:t>
            </a:r>
            <a:b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การประสานงาน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(Coordinating)</a:t>
            </a:r>
            <a:b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5.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การควบคุม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(Controlling)</a:t>
            </a:r>
          </a:p>
          <a:p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10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343650"/>
            <a:ext cx="4431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http://www.im2market.com/2015/06/20/1449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ตัวแทนเนื้อหา 2"/>
          <p:cNvSpPr txBox="1">
            <a:spLocks/>
          </p:cNvSpPr>
          <p:nvPr/>
        </p:nvSpPr>
        <p:spPr bwMode="auto">
          <a:xfrm>
            <a:off x="0" y="5257800"/>
            <a:ext cx="9144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h-TH" sz="3600" kern="0" dirty="0" smtClean="0">
                <a:solidFill>
                  <a:srgbClr val="FF0000"/>
                </a:solidFill>
              </a:rPr>
              <a:t>การจัดการคล้ายกับการบริหาร สิ่งที่แตกต่างกันคือ การจัดการนิยมใช้กับการทำธุรกิจ ส่วนการบริหารนิยมใช้กับการปฏิบัติงานของภาครัฐ</a:t>
            </a:r>
            <a:endParaRPr lang="en-US" sz="3600" kern="0" dirty="0" smtClean="0">
              <a:solidFill>
                <a:srgbClr val="FF0000"/>
              </a:solidFill>
            </a:endParaRPr>
          </a:p>
          <a:p>
            <a:endParaRPr lang="th-TH" sz="3600" kern="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343400" y="1996857"/>
            <a:ext cx="4572000" cy="31085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“คน” กับ “มนุษย์” นั้นเหมือนกันตรง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รูปร่าง (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ในภาพรวม)  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แต่ต่างกันตรงความคิดหรือจิตใจ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โดยมนุษย์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จิตใจจะพัฒนาสูงขึ้นกว่าคน ถึงเรียกว่า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มนุษย์เป็นสัตว์อันประเสริฐ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  </a:t>
            </a:r>
            <a:r>
              <a:rPr lang="th-TH" sz="28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ดย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ลดความเห็นแก่ตัวให้เหลือน้อยลง และเห็นแก่ผู้อื่นมาก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ขึ้น จึง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มีการเอื้อเฟื้อเผื่อแผ่ มีเมตตา กรุณาต่อกันอย่างจริงใจ</a:t>
            </a:r>
          </a:p>
        </p:txBody>
      </p:sp>
    </p:spTree>
    <p:extLst>
      <p:ext uri="{BB962C8B-B14F-4D97-AF65-F5344CB8AC3E}">
        <p14:creationId xmlns:p14="http://schemas.microsoft.com/office/powerpoint/2010/main" val="9206395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704850"/>
          </a:xfrm>
        </p:spPr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ความหมายของการบริหาร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(Administration)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Peter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F. </a:t>
            </a:r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Druker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4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บริหาร คือ การ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ทำให้งานต่าง ๆ ลุล่วงไปโดยอาศัยคนอื่นเป็นผู้ทำ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Terry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การบริหารเป็นกระบวนการที่ประกอบด้วยการวางแผน การจัดองค์การ การกระตุ้น และการควบคุม ซึ่งจะนำไปสู่การพิจารณา จัดการกับบุคคล และทรัพยากรให้บรรลุตามวัตถุประสงค์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McFarland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กล่าวว่า “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การบริหารเป็นกระบวนการ</a:t>
            </a:r>
            <a:r>
              <a:rPr lang="th-TH" sz="24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บูรณา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การขั้นพื้นฐานในการจัดกิจกรรมขององค์การที่ปฏิบัติอยู่เป็นประจำ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Dejon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การบริหารเป็นกระบวนที่จะทำให้วัตถุประสงค์ประสบความสำเร็จโดยผ่านทางบุคคลและการใช้ทรัพยากรอื่น กระบวนการดังกล่าวรวมถึงองค์ประกอบของการบริหารอันได้แก่ การกำหนดวัตถุประสงค์ การวางแผน การจัดองค์การ การกำหนดนโยบายการบริหาร และการควบคุม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Dale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การบริหารหมายถึงการวางแผน การจัดองค์การ การบริหารบุคคล การอำนวยการ การควบคุมนวัตกรรม และการเป็นตัวแทน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”</a:t>
            </a:r>
          </a:p>
          <a:p>
            <a:r>
              <a:rPr lang="en-US" sz="24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Hersey,Blanchard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and Johnson 2001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ให้ความหมายว่า “ </a:t>
            </a:r>
            <a:r>
              <a:rPr lang="th-TH" sz="24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การบริหารเป็นกระบวนการทำงานพร้อมกับบุคคลและกลุ่มบุคคล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11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343650"/>
            <a:ext cx="4841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http://www.radompon.com/weblog/?page_id=115</a:t>
            </a:r>
          </a:p>
        </p:txBody>
      </p:sp>
    </p:spTree>
    <p:extLst>
      <p:ext uri="{BB962C8B-B14F-4D97-AF65-F5344CB8AC3E}">
        <p14:creationId xmlns:p14="http://schemas.microsoft.com/office/powerpoint/2010/main" val="37955883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ตัวแบบการวางกลยุทธ์ หรือยุทธศาสตร์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นำไอทีมาช่วยอะไรได้บ้าง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7543800" cy="3962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วิสัยทัศน์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พันธกิจ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Vision &amp; Mission)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ร่างของบริษัท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Framework)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วิเคราะห์สภาพแวดล้อมภายนอก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SWOT)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วิเคราะห์กลยุทธ์ และทางเลือกของกลยุทธ์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Alternative Strategic)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Objective)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นโยบาย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Policy)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กลยุทธ์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Strategic Plan)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แผนปฏิบัติ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ตามแผนกลยุทธ์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Action Plan) </a:t>
            </a:r>
          </a:p>
        </p:txBody>
      </p:sp>
      <p:sp>
        <p:nvSpPr>
          <p:cNvPr id="6" name="Rectangle 5"/>
          <p:cNvSpPr/>
          <p:nvPr/>
        </p:nvSpPr>
        <p:spPr>
          <a:xfrm>
            <a:off x="7081519" y="3053059"/>
            <a:ext cx="1757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http://www.thaiall.com/swot/</a:t>
            </a:r>
            <a:endParaRPr lang="en-US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40583"/>
            <a:ext cx="2404109" cy="2364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0" y="5410200"/>
            <a:ext cx="9143999" cy="10668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.. ไอทีไม่มีประโยชน์ในเรื่องวางแผนกลยุทธ์ </a:t>
            </a:r>
            <a:b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เพื่อให้บรรลุวิสัยทัศน์เลย .. หรือ</a:t>
            </a:r>
          </a:p>
        </p:txBody>
      </p:sp>
      <p:sp>
        <p:nvSpPr>
          <p:cNvPr id="14" name="ตัวแทนหมายเลขภาพนิ่ง 2"/>
          <p:cNvSpPr>
            <a:spLocks noGrp="1"/>
          </p:cNvSpPr>
          <p:nvPr>
            <p:ph type="sldNum" sz="quarter" idx="4"/>
          </p:nvPr>
        </p:nvSpPr>
        <p:spPr>
          <a:xfrm>
            <a:off x="7315200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12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0145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00800" cy="685800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กลยุทธ์เพื่อความอยู่รอดขององค์กร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6858000" cy="3048000"/>
          </a:xfrm>
        </p:spPr>
        <p:txBody>
          <a:bodyPr>
            <a:normAutofit fontScale="92500"/>
          </a:bodyPr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การกำหนดขนาดที่เหมาะสม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Rightsizing)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+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share resource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การแข่งขันระดับโลก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Global Competition) 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แรงผลักดัน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จากลูกค้า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Customer Driven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คุณภาพ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Quality) </a:t>
            </a:r>
            <a:endParaRPr lang="en-US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Technology)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6491704"/>
            <a:ext cx="495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http://www.sirikitdam.egat.com/web_mis/117/mis.htm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13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52400" y="3612981"/>
            <a:ext cx="4724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ขั้นตอนการกำหนดกลยุทธ์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กำหนดเป้าหมาย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วิเคราะห์สภาพแวดล้อม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การกำหนดกลยุทธ์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การนำกลยุทธ์ไปปฏิบัติ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การควบคุมกลยุทธ์</a:t>
            </a:r>
          </a:p>
          <a:p>
            <a:pPr marL="457200" indent="-457200">
              <a:buFont typeface="Wingdings" pitchFamily="2" charset="2"/>
              <a:buAutoNum type="arabicPeriod"/>
            </a:pP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1" name="กลุ่ม 20"/>
          <p:cNvGrpSpPr/>
          <p:nvPr/>
        </p:nvGrpSpPr>
        <p:grpSpPr>
          <a:xfrm>
            <a:off x="3870960" y="3124200"/>
            <a:ext cx="4663440" cy="2951632"/>
            <a:chOff x="3581400" y="3612981"/>
            <a:chExt cx="4663440" cy="2951632"/>
          </a:xfrm>
        </p:grpSpPr>
        <p:sp>
          <p:nvSpPr>
            <p:cNvPr id="4" name="สี่เหลี่ยมผืนผ้า 3"/>
            <p:cNvSpPr/>
            <p:nvPr/>
          </p:nvSpPr>
          <p:spPr>
            <a:xfrm>
              <a:off x="3581400" y="3612981"/>
              <a:ext cx="1592103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กำหนดเป้าหมาย</a:t>
              </a:r>
            </a:p>
          </p:txBody>
        </p:sp>
        <p:sp>
          <p:nvSpPr>
            <p:cNvPr id="11" name="สี่เหลี่ยมผืนผ้า 10"/>
            <p:cNvSpPr/>
            <p:nvPr/>
          </p:nvSpPr>
          <p:spPr>
            <a:xfrm>
              <a:off x="4210547" y="4253740"/>
              <a:ext cx="2178802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วิเคราะห์สภาพแวดล้อม</a:t>
              </a:r>
              <a:endPara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2" name="สี่เหลี่ยมผืนผ้า 11"/>
            <p:cNvSpPr/>
            <p:nvPr/>
          </p:nvSpPr>
          <p:spPr>
            <a:xfrm>
              <a:off x="4800600" y="4866049"/>
              <a:ext cx="1734770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การกำหนดกลยุทธ์</a:t>
              </a:r>
              <a:endPara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" name="สี่เหลี่ยมผืนผ้า 12"/>
            <p:cNvSpPr/>
            <p:nvPr/>
          </p:nvSpPr>
          <p:spPr>
            <a:xfrm>
              <a:off x="5486400" y="5462189"/>
              <a:ext cx="2097049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การนำกลยุทธ์ไปปฏิบัติ</a:t>
              </a:r>
              <a:endPara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" name="สี่เหลี่ยมผืนผ้า 13"/>
            <p:cNvSpPr/>
            <p:nvPr/>
          </p:nvSpPr>
          <p:spPr>
            <a:xfrm>
              <a:off x="6126697" y="6102948"/>
              <a:ext cx="2118143" cy="46166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>
              <a:spAutoFit/>
            </a:bodyPr>
            <a:lstStyle/>
            <a:p>
              <a:r>
                <a:rPr lang="th-TH" b="1" dirty="0" smtClean="0">
                  <a:solidFill>
                    <a:schemeClr val="bg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การควบคุมกลยุทธ์</a:t>
              </a:r>
              <a:endPara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cxnSp>
          <p:nvCxnSpPr>
            <p:cNvPr id="7" name="ตัวเชื่อมต่อหักมุม 6"/>
            <p:cNvCxnSpPr>
              <a:endCxn id="11" idx="1"/>
            </p:cNvCxnSpPr>
            <p:nvPr/>
          </p:nvCxnSpPr>
          <p:spPr bwMode="auto">
            <a:xfrm rot="16200000" flipH="1">
              <a:off x="3805310" y="4079335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ตัวเชื่อมต่อหักมุม 14"/>
            <p:cNvCxnSpPr/>
            <p:nvPr/>
          </p:nvCxnSpPr>
          <p:spPr bwMode="auto">
            <a:xfrm rot="16200000" flipH="1">
              <a:off x="4436776" y="4720095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ตัวเชื่อมต่อหักมุม 15"/>
            <p:cNvCxnSpPr/>
            <p:nvPr/>
          </p:nvCxnSpPr>
          <p:spPr bwMode="auto">
            <a:xfrm rot="16200000" flipH="1">
              <a:off x="5100710" y="5329801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ตัวเชื่อมต่อหักมุม 16"/>
            <p:cNvCxnSpPr/>
            <p:nvPr/>
          </p:nvCxnSpPr>
          <p:spPr bwMode="auto">
            <a:xfrm rot="16200000" flipH="1">
              <a:off x="5721460" y="5928544"/>
              <a:ext cx="409927" cy="400547"/>
            </a:xfrm>
            <a:prstGeom prst="bentConnector2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ตัวเชื่อมต่อหักมุม 17"/>
            <p:cNvCxnSpPr/>
            <p:nvPr/>
          </p:nvCxnSpPr>
          <p:spPr bwMode="auto">
            <a:xfrm rot="10800000">
              <a:off x="5173504" y="3826170"/>
              <a:ext cx="2903697" cy="2276778"/>
            </a:xfrm>
            <a:prstGeom prst="bentConnector3">
              <a:avLst>
                <a:gd name="adj1" fmla="val -1085"/>
              </a:avLst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477575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791200" cy="762000"/>
          </a:xfrm>
          <a:solidFill>
            <a:srgbClr val="0033CC"/>
          </a:solidFill>
        </p:spPr>
        <p:txBody>
          <a:bodyPr>
            <a:norm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และสารสนเทศ </a:t>
            </a:r>
            <a:r>
              <a:rPr lang="en-US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(Data &amp; Information)</a:t>
            </a:r>
            <a:endParaRPr lang="en-US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334000"/>
          </a:xfrm>
          <a:noFill/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Data)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ข้อเท็จจริง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ของสิ่งที่เราสนใจ อาจอยู่ในรูปของตัวเลข ข้อความ เสียง รูปภาพ หรือวิดีโอ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สารสนเทศ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ทรัพยากรหนึ่งที่จำเป็นต่อการบริหารในองค์การ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จึงต้องมีการจัดสรร จัดการอย่างเป็นระบบ ผ่านกลไกขององค์การ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Technology)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สิ่งที่มนุษย์พัฒนาขึ้น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เพื่อช่วยในการทำงานหรือแก้ปัญหา เช่น อุปกรณ์ เครื่องมือ เครื่องจักร วัสดุ หรือกระบวนการทำงาน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ไอที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IT = Information Technology)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การใช้ประโยชน์จากคอมพิวเตอร์อิเล็กทรอนิกส์และซอฟท์แวร์คอมพิวเตอร์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เพื่อแปลง จัดเก็บ ป้องกัน ประมวลผล ส่งถ่าย เรียกใช้ และรักษาความมั่นคงของสารสนเทศ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เอ็มไอเอส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MIS = Management Information System)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</a:t>
            </a:r>
            <a:r>
              <a:rPr lang="th-TH" sz="2400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ระบบสารสนเทศเพื่อการจัดการ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เป็นคำที่มักใช้ในสภาพแวดล้อมทางธุรกิจที่อ้างอิงถึง เทคโนโลยี กระบวนการ ระบบ และบุคลากร ที่เกี่ยวกับคอมพิวเตอร์และการประมวลผล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14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215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2" y="0"/>
            <a:ext cx="6223948" cy="762000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ลักษณะของสารสนเทศที่ดี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00100"/>
            <a:ext cx="6400800" cy="5524500"/>
          </a:xfrm>
        </p:spPr>
        <p:txBody>
          <a:bodyPr>
            <a:noAutofit/>
          </a:bodyPr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ถูกต้อง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Accurate)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ครบถ้วนสมบูรณ์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Complete)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สอดคล้องกับงาน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Relevance)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ทันเวลา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Timeliness)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ตรวจสอบได้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Verifiable)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เชื่อถือได้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Reliable)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ยืดหยุ่น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Flexible)</a:t>
            </a:r>
          </a:p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นำไปใช้ได้ง่าย (</a:t>
            </a:r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Simple) </a:t>
            </a:r>
          </a:p>
        </p:txBody>
      </p:sp>
      <p:pic>
        <p:nvPicPr>
          <p:cNvPr id="5122" name="Picture 2" descr="six ha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562600"/>
            <a:ext cx="1992475" cy="119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-13648" y="6324600"/>
            <a:ext cx="9157648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24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0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hunches=</a:t>
            </a:r>
            <a:r>
              <a:rPr lang="th-TH" dirty="0" smtClean="0">
                <a:solidFill>
                  <a:schemeClr val="bg1"/>
                </a:solidFill>
              </a:rPr>
              <a:t>ลางสังหรณ์ </a:t>
            </a:r>
            <a:r>
              <a:rPr lang="en-US" dirty="0" smtClean="0">
                <a:solidFill>
                  <a:schemeClr val="bg1"/>
                </a:solidFill>
              </a:rPr>
              <a:t> intuition=</a:t>
            </a:r>
            <a:r>
              <a:rPr lang="th-TH" dirty="0" smtClean="0">
                <a:solidFill>
                  <a:schemeClr val="bg1"/>
                </a:solidFill>
              </a:rPr>
              <a:t>การหยั่งรู้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15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00429" y="6019800"/>
            <a:ext cx="3443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http://www.thaiall.com/blog/admin/4249/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52400"/>
            <a:ext cx="4143575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743200"/>
            <a:ext cx="4136819" cy="264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78562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ระดับสารสนเทศ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+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ภายนอก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098" name="Picture 2" descr="http://www.thaiall.com/mis/img/itresource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8240138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thaiall.com/mis/img/relationsystem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309716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16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017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791200" cy="762000"/>
          </a:xfrm>
          <a:solidFill>
            <a:srgbClr val="0033CC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E-Commerce</a:t>
            </a:r>
            <a:endParaRPr lang="en-US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17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914400"/>
            <a:ext cx="4524375" cy="2933700"/>
          </a:xfrm>
          <a:prstGeom prst="rect">
            <a:avLst/>
          </a:prstGeom>
        </p:spPr>
      </p:pic>
      <p:pic>
        <p:nvPicPr>
          <p:cNvPr id="1026" name="Picture 2" descr="http://www.thaiall.com/e-commerce/ecomdiagra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42672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3810000"/>
            <a:ext cx="44196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http://www.thairath.co.th/content/691983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" y="419100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การค้าขายในอินเทอร์เน็ต .. ต้องดูอะไรจากคนขายบ้าง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ราคาต่ำกว่าตลาด</a:t>
            </a:r>
            <a:b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มีรีวิวลูกค้าคนอื่น</a:t>
            </a:r>
            <a:b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โชว์บัตรประชาชนผู้ขาย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มีที่อยู่ และที่ตั้งร้าน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สั่งซื้อหลายครั้งแล้วได้ของทุกครั้ง 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810000"/>
            <a:ext cx="3886200" cy="29337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2743200" y="4648200"/>
            <a:ext cx="1752600" cy="16002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ก็ยังเชื่อไม่ได้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3217366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 </a:t>
            </a:r>
            <a:r>
              <a:rPr lang="th-TH" dirty="0" smtClean="0"/>
              <a:t>เว็บไซต์ด้าน </a:t>
            </a:r>
            <a:r>
              <a:rPr lang="en-US" dirty="0" smtClean="0"/>
              <a:t>e-Commerce </a:t>
            </a:r>
            <a:r>
              <a:rPr lang="th-TH" dirty="0" smtClean="0"/>
              <a:t>ในปี 2015</a:t>
            </a:r>
            <a:endParaRPr lang="th-TH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533400"/>
            <a:ext cx="4585468" cy="374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18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1600200"/>
            <a:ext cx="4601349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4419600"/>
            <a:ext cx="3666903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52400" y="5181600"/>
            <a:ext cx="5069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https://www.facebook.com/digitalcommunitycenter/</a:t>
            </a:r>
          </a:p>
        </p:txBody>
      </p:sp>
    </p:spTree>
    <p:extLst>
      <p:ext uri="{BB962C8B-B14F-4D97-AF65-F5344CB8AC3E}">
        <p14:creationId xmlns:p14="http://schemas.microsoft.com/office/powerpoint/2010/main" val="20726773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4800600" cy="685800"/>
          </a:xfrm>
          <a:solidFill>
            <a:srgbClr val="0033CC"/>
          </a:solidFill>
        </p:spPr>
        <p:txBody>
          <a:bodyPr/>
          <a:lstStyle/>
          <a:p>
            <a:r>
              <a:rPr lang="th-TH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</a:t>
            </a:r>
            <a:r>
              <a:rPr lang="th-TH" dirty="0" smtClean="0">
                <a:solidFill>
                  <a:schemeClr val="bg1"/>
                </a:solidFill>
              </a:rPr>
              <a:t>ที่คิดได้หลายมุม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19</a:t>
            </a:fld>
            <a:endParaRPr lang="en-US">
              <a:cs typeface="Arial" pitchFamily="34" charset="0"/>
            </a:endParaRPr>
          </a:p>
        </p:txBody>
      </p:sp>
      <p:pic>
        <p:nvPicPr>
          <p:cNvPr id="4098" name="Picture 2" descr="http://www.finearts.go.th/olddata/files/u282/onmyo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762000"/>
            <a:ext cx="534035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0" y="6248400"/>
            <a:ext cx="5018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สมองสามส่วน http://thainame.net/edu/?p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=3899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0" y="3886200"/>
            <a:ext cx="3578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สีดำคือ หยิน หมายถึง ดวงจันทร์ </a:t>
            </a:r>
            <a:r>
              <a:rPr lang="th-TH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ผู้หญิง</a:t>
            </a:r>
            <a:endParaRPr lang="th-TH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1400" y="2514600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สี</a:t>
            </a:r>
            <a:r>
              <a:rPr lang="th-TH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ขาวคือ หยาง หมายถึง ดวงอาทิตย์ </a:t>
            </a:r>
            <a:r>
              <a:rPr lang="th-TH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ผู้ชาย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28600"/>
            <a:ext cx="3844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หยินหยาง แทนค</a:t>
            </a:r>
            <a:r>
              <a:rPr lang="th-TH" sz="20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วามสมดุลของพลังในจักรวาล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s://fbcdn-photos-c-a.akamaihd.net/hphotos-ak-xpa1/v/t1.0-0/p480x480/13876522_1190498911010243_292083957513358906_n.jpg?oh=47081ed2e4c71e2a1559105bdda253f4&amp;oe=585DF188&amp;__gda__=1480971886_5ed10d35247df9a72f514527ec0f19d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3505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575" y="3749457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เห็นชอบ 193,097 คน (51.7%)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ไม่เห็นชอบ 180,416 คน (48.3%)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บัตรเสีย 17,656 ใบ (4.24%)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มาใช้สิทธิ 416,444 คน (69.69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%)</a:t>
            </a:r>
          </a:p>
          <a:p>
            <a:r>
              <a:rPr lang="th-TH" sz="28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 </a:t>
            </a:r>
            <a:r>
              <a:rPr lang="en-US" sz="2800" b="1" u="sng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Brexit</a:t>
            </a:r>
            <a:endParaRPr lang="en-US" sz="2800" b="1" u="sng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 Remain  48.1%</a:t>
            </a:r>
          </a:p>
          <a:p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 Leave    51.9%</a:t>
            </a:r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283760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Entrance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สอบกลางรอบเดียวทั่วประเทศ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14400"/>
            <a:ext cx="4343400" cy="54959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20</a:t>
            </a:fld>
            <a:endParaRPr lang="en-US"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58235"/>
            <a:ext cx="434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http://www.matichon.co.th/news/262637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343400" y="914400"/>
            <a:ext cx="4800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ใคร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ได้ประโยชน์ </a:t>
            </a:r>
            <a:r>
              <a:rPr lang="th-TH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ใคร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เสียประโยชน์</a:t>
            </a:r>
          </a:p>
          <a:p>
            <a:pPr algn="ctr"/>
            <a:r>
              <a:rPr lang="th-TH" sz="32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ถ้าสอบ </a:t>
            </a:r>
            <a:r>
              <a:rPr lang="en-US" sz="32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Entrance </a:t>
            </a:r>
            <a:r>
              <a:rPr lang="th-TH" sz="32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และหยุดรับตรง</a:t>
            </a:r>
            <a:endParaRPr lang="th-TH" sz="32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648200" y="2209800"/>
            <a:ext cx="4267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ctr"/>
            <a:r>
              <a:rPr lang="th-TH" sz="28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มีเด็กชอบวิ่งรอก กับไม่ชอบวิ่ง</a:t>
            </a:r>
          </a:p>
          <a:p>
            <a:pPr algn="ctr"/>
            <a:r>
              <a:rPr lang="th-TH" sz="28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มหาวิทยาลัยอยากรับตรง กับไม่อยาก</a:t>
            </a:r>
          </a:p>
          <a:p>
            <a:pPr algn="ctr"/>
            <a:r>
              <a:rPr lang="th-TH" sz="28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คะแนนสอบ กับคะแนนเข้าเรียน</a:t>
            </a:r>
          </a:p>
          <a:p>
            <a:pPr algn="ctr"/>
            <a:endParaRPr lang="th-TH" sz="2800" b="1" kern="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th-TH" sz="2800" b="1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657600"/>
            <a:ext cx="3514154" cy="2590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76800" y="6324600"/>
            <a:ext cx="3886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100" dirty="0"/>
              <a:t>http://www.slideshare.net/davidasirvatham/best-practices-in-designing-a-blended-learning-course</a:t>
            </a:r>
          </a:p>
        </p:txBody>
      </p:sp>
    </p:spTree>
    <p:extLst>
      <p:ext uri="{BB962C8B-B14F-4D97-AF65-F5344CB8AC3E}">
        <p14:creationId xmlns:p14="http://schemas.microsoft.com/office/powerpoint/2010/main" val="74945550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THAIMOOC.ORG (</a:t>
            </a:r>
            <a:r>
              <a:rPr lang="en-US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EDX.ORG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21</a:t>
            </a:fld>
            <a:endParaRPr lang="en-US">
              <a:cs typeface="Arial" pitchFamily="34" charset="0"/>
            </a:endParaRPr>
          </a:p>
        </p:txBody>
      </p:sp>
      <p:pic>
        <p:nvPicPr>
          <p:cNvPr id="1026" name="Picture 2" descr="https://upload.wikimedia.org/wikipedia/commons/c/cb/MOOC_poster_mathplourd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44196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0"/>
            <a:ext cx="4457700" cy="6324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6340935"/>
            <a:ext cx="83820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http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://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www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 err="1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mict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go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 err="1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th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assets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portals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1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files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/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590613_4Digital_Economy_Plan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-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Book</a:t>
            </a:r>
            <a:r>
              <a:rPr lang="th-TH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r>
              <a:rPr lang="en-US" dirty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pdf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37338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https://en.wikipedia.org/wiki/Massive_open_online_course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4800"/>
            <a:ext cx="4191000" cy="23691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914400"/>
            <a:ext cx="124623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sz="1800" dirty="0" smtClean="0"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ขีดความสามารถ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919455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457200"/>
            <a:ext cx="3200400" cy="685800"/>
          </a:xfrm>
        </p:spPr>
        <p:txBody>
          <a:bodyPr/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MOOC List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22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Picture 2" descr="http://www.scientificamerican.com/media/inline/massive-open-online-courses-transform-higher-education-and-science_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381000"/>
            <a:ext cx="548105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4748"/>
            <a:ext cx="8170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http://www.scientificamerican.com/article/massive-open-online-courses-transform-higher-education-and-science/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6498500"/>
            <a:ext cx="487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http://www.educause.edu/visuals/shared/er/erm1263/figure3.png</a:t>
            </a:r>
          </a:p>
        </p:txBody>
      </p:sp>
      <p:pic>
        <p:nvPicPr>
          <p:cNvPr id="2052" name="Picture 4" descr="http://www.educause.edu/visuals/shared/er/erm1263/figur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29000"/>
            <a:ext cx="5179917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9492" y="1307068"/>
            <a:ext cx="3232108" cy="1828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759492" y="2983468"/>
            <a:ext cx="2760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</a:t>
            </a:r>
            <a:r>
              <a:rPr lang="en-US" sz="1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www.mooc-list.com</a:t>
            </a:r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4" name="Picture 6" descr="http://www.news.gatech.edu/sites/default/files/uploads/mercury_images/survey_slide-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57600"/>
            <a:ext cx="3733800" cy="264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324600"/>
            <a:ext cx="5943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http://www.news.gatech.edu/2013/06/11/mooc-matters-keeping-students-engaged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 flipH="1">
            <a:off x="0" y="3581400"/>
            <a:ext cx="5715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5715000" y="381000"/>
            <a:ext cx="0" cy="3200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3810000" y="3581400"/>
            <a:ext cx="0" cy="2819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50680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?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ทำเฉพาะที่เป็นหน้าที่ของ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ตน 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มององค์กรเป็นบ้านหลังที่สอง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134725"/>
            <a:ext cx="4628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อาสาฯ คลั่งไล่ยิงปลัดฯ ตาย แค้นด่าจักรยานจอดบนตึก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28600" y="727737"/>
            <a:ext cx="190500" cy="190500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6511260"/>
            <a:ext cx="26003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http://www.dailynews.co.th/regional/345813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52400" y="1097340"/>
            <a:ext cx="48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เห็นใครทำอะไรไม่ถูก ไม่</a:t>
            </a:r>
            <a:r>
              <a:rPr lang="th-TH" dirty="0" smtClean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ทิ่ม ในองค์กร</a:t>
            </a:r>
            <a: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แล้วรู้สึกขัด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หู ขัดตา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อยากให้เป็นอย่างใจหวัง</a:t>
            </a:r>
          </a:p>
          <a:p>
            <a:r>
              <a:rPr lang="th-TH" dirty="0" smtClean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ต้องเข้าไปทัก เป็นหน้าที่บุคลากรในองค์กรต้องช่วยกัน</a:t>
            </a:r>
          </a:p>
          <a:p>
            <a:r>
              <a:rPr lang="th-TH" dirty="0" smtClean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เพราะเป็นสิ่งที่จะทำให้องค์กรไม่บรรลุเป้าหมายได้</a:t>
            </a:r>
            <a:endParaRPr lang="th-TH" dirty="0">
              <a:solidFill>
                <a:srgbClr val="0033CC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800600" y="1097340"/>
            <a:ext cx="419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เห็นใครทำอะไรไม่ถูก ไม่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ทิ่ม ในองค์กร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แล้วรู้สึกขัดหู ขัดตา 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ก็ไม่ไป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ทัก 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ไม่ไปอะไรอะไรทั้งนั้น</a:t>
            </a:r>
          </a:p>
          <a:p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เพราะไม่ใช่หน้าที่ ไม่ใช่เรื่องตรงหน้าของตน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Oval 8"/>
          <p:cNvSpPr/>
          <p:nvPr/>
        </p:nvSpPr>
        <p:spPr bwMode="auto">
          <a:xfrm>
            <a:off x="4857750" y="756312"/>
            <a:ext cx="190500" cy="1905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28600" y="3048000"/>
            <a:ext cx="7229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จากหนังสือ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โศกนาฏกรรมองค์กรหลงทิศ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 26 .. ท่านคิดอย่างไรกับเรื่องนี้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บทที่ 1 </a:t>
            </a:r>
            <a:r>
              <a:rPr lang="th-TH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บริหารจัดการโดยไม่ใช้ข้อมูลจริง</a:t>
            </a:r>
            <a:endParaRPr lang="th-TH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28600" y="3886200"/>
            <a:ext cx="8686800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 ๆ ผู้จัดการแต่ละคนไม่ค่อย</a:t>
            </a:r>
            <a:r>
              <a:rPr lang="th-TH" dirty="0" err="1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โอเค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กันเลย</a:t>
            </a:r>
            <a:r>
              <a:rPr lang="th-TH" dirty="0" err="1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นะเจ๊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ดูไม่เป็นทีมเวิร์คเลย</a:t>
            </a:r>
            <a:r>
              <a:rPr lang="en-US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  <a:p>
            <a:r>
              <a:rPr lang="th-TH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น้องชายปรารภปัญหาใหม่</a:t>
            </a:r>
          </a:p>
          <a:p>
            <a:r>
              <a:rPr lang="en-US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err="1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เอางี้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err="1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เจ๊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ไปบอกหัวหน้าแผนกบุคคลของ</a:t>
            </a:r>
            <a:r>
              <a:rPr lang="th-TH" dirty="0" err="1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เจ๊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ให้จัด</a:t>
            </a:r>
            <a:r>
              <a:rPr lang="th-TH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วอร์คแรล</a:t>
            </a:r>
            <a:r>
              <a:rPr lang="th-TH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ลี่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กันสักครั้งดีกว่า จะได้สร้างทีมเวิร์ค แก้ปัญหา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smtClean="0">
                <a:solidFill>
                  <a:schemeClr val="bg1">
                    <a:lumMod val="8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ทุกคนจะได้มุ่งเป้าหมายเดียวกัน</a:t>
            </a:r>
            <a:r>
              <a:rPr lang="en-US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dirty="0">
              <a:solidFill>
                <a:srgbClr val="00B05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www.khaosodonline.com/upload/files/1441183379_%E0%B9%83%E0%B8%AB%E0%B8%A1%E0%B9%8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5076953"/>
            <a:ext cx="1943100" cy="109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724401" y="6334780"/>
            <a:ext cx="434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www.khaosodonline.com/view_newsonline.php?newsid=1441175102</a:t>
            </a:r>
          </a:p>
          <a:p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http://www.nationtv.tv/main/content/social/378470175/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4800600" y="6150114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ราช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ภัฎ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สวน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สุนัน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ทานำ 50 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นศ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."ปรับทัศนคติ" เขา</a:t>
            </a:r>
            <a:r>
              <a:rPr lang="th-TH" sz="1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ชะโงก</a:t>
            </a:r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23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5010150" y="620729"/>
            <a:ext cx="1695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อุเบกขา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438150" y="605135"/>
            <a:ext cx="1695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กรุณา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28600" y="2590800"/>
            <a:ext cx="868680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อยู่ในพรหมวิหาร 4 เหมือนกัน </a:t>
            </a: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.. แต่มองต่างมุมได้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841254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0"/>
            <a:ext cx="6400800" cy="685800"/>
          </a:xfrm>
        </p:spPr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กรณีศึกษาจากองค์กรธุรกิจ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86800" cy="381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ใช้เทคโนโลยีสารสนเทศ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เพื่อความได้เปรียบทางการแข่งขัน</a:t>
            </a:r>
          </a:p>
          <a:p>
            <a:pPr>
              <a:lnSpc>
                <a:spcPct val="100000"/>
              </a:lnSpc>
            </a:pPr>
            <a:r>
              <a:rPr lang="th-TH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เครือข่ายการสื่อสาร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ที่ทำให้อุตสาหกรรมขนาดเล็กมีโอกาสเติบโตขึ้น</a:t>
            </a:r>
          </a:p>
          <a:p>
            <a:pPr>
              <a:lnSpc>
                <a:spcPct val="100000"/>
              </a:lnSpc>
            </a:pPr>
            <a:r>
              <a:rPr lang="th-TH" sz="3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แอบเจาะระบบคอมพิวเตอร์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จนเกือบจะทำให้เกิดสงครามนิวเคลียร์</a:t>
            </a:r>
          </a:p>
          <a:p>
            <a:pPr>
              <a:lnSpc>
                <a:spcPct val="100000"/>
              </a:lnSpc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ปลอดภัยของ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บัตรเครดิต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บนระบบ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อินเทอร์เน็ต</a:t>
            </a:r>
            <a:endParaRPr lang="en-US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250" y="3727099"/>
            <a:ext cx="43243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http://elearning.northcm.ac.th/mis/lesson.asp?LessonID=15</a:t>
            </a:r>
          </a:p>
        </p:txBody>
      </p:sp>
      <p:pic>
        <p:nvPicPr>
          <p:cNvPr id="3074" name="Picture 2" descr="The Wolf of Wall Street (2013) Pos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09975"/>
            <a:ext cx="203835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3.gstatic.com/images?q=tbn:ANd9GcQfyt2cJRSlfeaFk3KDfXahSlHwuPoBwDKUlihehFCQak_vn1Ktq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138" y="4096431"/>
            <a:ext cx="1710750" cy="253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4628138" y="3633308"/>
            <a:ext cx="171075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Stock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exchange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71450" y="3277192"/>
            <a:ext cx="1330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17 กรณีศึกษา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127208"/>
            <a:ext cx="4355854" cy="250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24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498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 1 การใช้เทคโนโลยีสารสนเทศเพื่อความได้เปรียบทางการแข่งขัน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3448050"/>
          </a:xfrm>
        </p:spPr>
        <p:txBody>
          <a:bodyPr/>
          <a:lstStyle/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ระบบการจองตั๋ว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เครื่องบิน ทำ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ให้เกิดความสะดวกและลดค่าใช้จ่ายลง</a:t>
            </a:r>
            <a:r>
              <a:rPr lang="th-TH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ได้มาก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ยอดการจองที่นั่งผ่านเครือข่ายคอมพิวเตอร์มากขึ้น </a:t>
            </a:r>
            <a:endParaRPr lang="th-TH" sz="2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สาย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การบินอเมริกัน </a:t>
            </a:r>
            <a:r>
              <a:rPr lang="th-TH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แอร์ไลน์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มีรายได้จาก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การจองตั๋วผ่านเครือข่ายมากกว่า 50% ของรายได้</a:t>
            </a:r>
            <a:r>
              <a:rPr lang="th-TH" sz="24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ทั้งหมด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ซาเบอร์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Saber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ระบบการจองตั๋วเครื่องบินของอเมริกันระบบแรกและเป็นการลงทุนที่แพง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</a:t>
            </a: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ถูก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คู่แข่งขันรายอื่นยื่นคำฟ้องต่อศาลโดยอ้างว่าระบบนี้ไม่ให้ความเป็นธรรมแก่ชาว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อเมริกัน</a:t>
            </a: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ตั๋ว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เครื่องบินในสหรัฐอเมริกาอย่างน้อย 3 ใน 5 ใบ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ขาย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ตั๋วออกให้แก่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ผู้โดยสารผ่านระบบซาเบอร์</a:t>
            </a:r>
            <a:endParaRPr lang="th-TH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25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111924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เรียบ</a:t>
            </a:r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เรียงโดย ประสงค์ ปราณีตพลกรัง</a:t>
            </a:r>
            <a:endParaRPr lang="en-US" sz="1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://jamlong-patthong.blogspot.com/2013/05/1-9.html</a:t>
            </a:r>
            <a:b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http://sukanyajaikla.blogspot.com/2013/05/1.html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2" descr="http://www.thaiall.com/mis/img/bad_te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57600"/>
            <a:ext cx="4572000" cy="305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ตัวแทนเนื้อหา 2"/>
          <p:cNvSpPr txBox="1">
            <a:spLocks/>
          </p:cNvSpPr>
          <p:nvPr/>
        </p:nvSpPr>
        <p:spPr bwMode="auto">
          <a:xfrm>
            <a:off x="0" y="4343400"/>
            <a:ext cx="4038600" cy="106680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5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Who are you?</a:t>
            </a:r>
            <a:endParaRPr lang="th-TH" sz="54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344733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 2 ผู้ทำการค้ารถยนต์ได้ใช้ระบบสารสนเทศหลายรูปแบบ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ชิงความเปรียบในการแข่งขัน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885950"/>
            <a:ext cx="9144000" cy="4171950"/>
          </a:xfrm>
        </p:spPr>
        <p:txBody>
          <a:bodyPr/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 </a:t>
            </a:r>
            <a:r>
              <a:rPr lang="en-US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Frankin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Chevrolet/Toyota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ขาย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และให้บริการแก่เจ้าของรถ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ใหม่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เก่า และบริการจัดทำไฟแนนซ์</a:t>
            </a:r>
          </a:p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วีดีโอเท็กซ์ (</a:t>
            </a:r>
            <a:r>
              <a:rPr lang="en-US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Videotext)</a:t>
            </a:r>
            <a:r>
              <a:rPr lang="th-TH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เป็น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ส่วนหนึ่งของระบบหลักที่ใช้ในฝ่ายขายชิ้นส่วนและฝ่ายบริการ </a:t>
            </a:r>
            <a:endParaRPr lang="th-TH" sz="2400" b="1" dirty="0" smtClean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วีดีโอเท็กซ์ คือ </a:t>
            </a:r>
            <a:r>
              <a:rPr lang="th-TH" sz="24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แคตตาล็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อกรายการชิ้นส่วนแบบเชื่อมตรง </a:t>
            </a:r>
            <a:r>
              <a:rPr lang="th-TH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ติดตั้งบน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</a:t>
            </a:r>
            <a:r>
              <a:rPr lang="th-TH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เคาน์เตอร์ มี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จอหมุนรอบ</a:t>
            </a:r>
            <a:r>
              <a:rPr lang="th-TH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</a:t>
            </a: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ค้นหาชิ้นส่วน เมื่อ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ลูกค้าหรือช่างคนใดคน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หนึ่งต้องการ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ชิ้นส่วนของรถรุ่นใด ปีใด ภาพของรถจะปรากฏ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ขึ้น</a:t>
            </a:r>
          </a:p>
          <a:p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สามารถค้นหาชิ้นส่วนของรถจากคลังเก็บชิ้นส่วนของผู้ประกอบการรายอื่น ๆ ในพื้นที่นั้นได้อีก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26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4572000"/>
            <a:ext cx="47852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BigC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ลำปาง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https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://www.youtube.com/watch?v=Qktjq9JE1NQ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50382"/>
            <a:ext cx="3505200" cy="215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0" y="6111924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เรียบ</a:t>
            </a:r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เรียงโดย ประสงค์ ปราณีตพลกรัง</a:t>
            </a:r>
            <a:endParaRPr lang="en-US" sz="1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://jamlong-patthong.blogspot.com/2013/05/1-9.html</a:t>
            </a:r>
            <a:b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http://sukanyajaikla.blogspot.com/2013/05/1.html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868710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กรณีที่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 Gulfstream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Aerospace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ปรับปรุงแผนก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MIS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สนับสนุนกลยุทธ์ของบริษัท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2590800"/>
          </a:xfrm>
        </p:spPr>
        <p:txBody>
          <a:bodyPr/>
          <a:lstStyle/>
          <a:p>
            <a:r>
              <a:rPr lang="en-US" sz="2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Lawe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ประกาศว่า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จะเพิ่มรายได้ของ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บริษัทจาก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พันล้าน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เหรียญ เป็น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 พันล้าน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เหรียญ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 1 ปี</a:t>
            </a:r>
            <a:endParaRPr lang="en-US" sz="2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Lawe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ปรับเปลี่ยน</a:t>
            </a:r>
            <a:r>
              <a:rPr lang="th-TH" sz="2400" b="1" dirty="0" err="1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แผนกล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ยุทธ์ และสร้างกระบวนการ</a:t>
            </a:r>
            <a:r>
              <a:rPr lang="th-TH" sz="2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ต่าง ๆ 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ในบริษัทขึ้นใหม่ </a:t>
            </a:r>
            <a:endParaRPr lang="th-TH" sz="2400" b="1" dirty="0" smtClean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โปรแกรมด้านการตลาด </a:t>
            </a:r>
            <a:endParaRPr lang="th-TH" sz="2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พัฒนาแผนกสารสนเทศเพื่อการจัดการ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MIS)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โดยสร้างระบบการจัดการที่ขึ้นตรงต่อหน่วยงานกลาง </a:t>
            </a:r>
            <a:endParaRPr lang="th-TH" sz="2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นักวิเคราะห์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และโปรแกรมเมอร์ (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Programmer)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จะมีการปรับเปลี่ยน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หน้าที่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27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6111924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เรียบ</a:t>
            </a:r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เรียงโดย ประสงค์ ปราณีตพลกรัง</a:t>
            </a:r>
            <a:endParaRPr lang="en-US" sz="1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://jamlong-patthong.blogspot.com/2013/05/1-9.html</a:t>
            </a:r>
            <a:b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http://sukanyajaikla.blogspot.com/2013/05/1.html</a:t>
            </a:r>
            <a:endParaRPr lang="th-TH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ตัวแทนเนื้อหา 2"/>
          <p:cNvSpPr txBox="1">
            <a:spLocks/>
          </p:cNvSpPr>
          <p:nvPr/>
        </p:nvSpPr>
        <p:spPr bwMode="auto">
          <a:xfrm>
            <a:off x="228600" y="3429000"/>
            <a:ext cx="2667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54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STARTUP</a:t>
            </a:r>
          </a:p>
          <a:p>
            <a:pPr marL="0" indent="0" algn="ctr">
              <a:buNone/>
            </a:pPr>
            <a:r>
              <a:rPr lang="en-US" sz="54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CODE.ORG</a:t>
            </a:r>
            <a:endParaRPr lang="th-TH" sz="5400" b="1" kern="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267200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http://www.thaiall.com/mis/startup.htm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516" y="3429000"/>
            <a:ext cx="597013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388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AIIS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(1/2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57200"/>
            <a:ext cx="9067799" cy="5638800"/>
          </a:xfrm>
        </p:spPr>
        <p:txBody>
          <a:bodyPr/>
          <a:lstStyle/>
          <a:p>
            <a:pPr marL="0" indent="0">
              <a:buNone/>
            </a:pPr>
            <a:r>
              <a:rPr lang="th-TH" sz="20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มินิซี</a:t>
            </a:r>
            <a:r>
              <a:rPr lang="th-TH" sz="2000" b="1" u="sng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รี่ส์</a:t>
            </a:r>
            <a:r>
              <a:rPr lang="th-TH" sz="20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..  ไพ่</a:t>
            </a:r>
            <a:r>
              <a:rPr lang="th-TH" sz="20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ใบสุดท้าย</a:t>
            </a:r>
          </a:p>
          <a:p>
            <a:pPr marL="0" indent="0">
              <a:buNone/>
            </a:pP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ไพ่น๊อคดอลล่าร์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ของจีนได้แบออกมาให้ทุกคนเห็นแล้ว ไพ่ใบนี้คือ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Asia Infrastructure Investment Bank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ที่จะเปิดดำเนินการใน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ไตรมาส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สุดท้ายของปีนี้ด้วยเงินทุน ประเดิม$100,000ล้าน </a:t>
            </a:r>
          </a:p>
          <a:p>
            <a:pPr marL="0" indent="0">
              <a:buNone/>
            </a:pP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ขง</a:t>
            </a:r>
            <a:r>
              <a:rPr lang="th-TH" sz="20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เบ้ง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ทิ้งไพ่</a:t>
            </a:r>
            <a:r>
              <a:rPr lang="en-US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ลงเมื่อไหร่ </a:t>
            </a:r>
            <a:r>
              <a:rPr lang="th-TH" sz="20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จะหงายเก๋ง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ที่ร้ายไปกว่านั้น ไพ่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จะฆ่าทั้งกองทุนการเงินระหว่างประเทศ ธนาคารโลก และธนาคารกลางของสหรัฐหรือยูเอ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สเฟดเดอรัล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รีเสิร์ฟ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แบงค์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ไปพร้อมๆกัน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เหมือนกับเป็นการกินโต๊ะจีนที่ห้อยเทียนเหลา</a:t>
            </a:r>
          </a:p>
          <a:p>
            <a:pPr marL="0" indent="0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จะกินเรียบเพราะว่าจีนวางโครงสร้างการเงินโลกใหม่ที่อิงความมีส่วน เกี่ยวข้องของนานาประเทศที่เข้ามาร่วมแล้วจะได้ประโยชน์กันทุกประเทศ ผิดกับ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ที่ผูกขาด กันความมีส่วนร่วมหรือแบ่งผลประโยชน์ให้ประเทศอื่นออกไป พูดง่ายๆ คนอื่นยิ่งฉิบหายมาก สหรัฐยิ่งได้กำไรเจ้าเดียว</a:t>
            </a:r>
          </a:p>
          <a:p>
            <a:pPr marL="0" indent="0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มีสมาชิกผู้ร่วมก่อตั้ง57ประเทศ มีจีนเป็นเจ้ามือ และมีประเทศใน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เอเซีย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และยุโรปเป็นลูกมือ ไทยแลนด์เป็นลูกมือที่มีระดับพอสมควรเพราะว่าจะลงขันถึง$1,500ล้าน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ที่ล้ำลึกคือ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จะปล่อยกู้โครงสร้างพื้นฐานให้กับประเทศกำลังพัฒนาด้วยเงิน หยวน และเงินสกุลของประเทศที่เป็นสมาชิก สร้างความแตกต่างด้วยการแข่งกับธนาคารโลก ธนาคารเพื่อการพัฒนาแห่ง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เอเซีย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หรือสถาบันการเงินระหว่างประเทศอื่นๆที่ปล่อยกู้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ผูกขาดอย่าง เดียวให้ทุกประเทศเป็นทาสหรือเป็น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หนี้ดอลล่าร์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สมมุติว่ารัฐบาลลาวต้องการลงทุนสร้างพัฒนาเครือข่าย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เทเล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คอมมีมูลค่า$200ล้าน ลาวสามารถกู้เงินจาก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ได้เป็นเงินหยวน เงินบาท เงินวอนของเกาหลี หรือเงินสกุลอื่นของประเทศสมาชิกของ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 สมมุติต่อไปอีกว่าลาวขอกู้หยวน บาทและวอนเป็นจำนวน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เทียบเท่า $200 ล้าน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ทั้งจีน ไทยและเกาหลีก็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syndication 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loan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หรือปล่อยกู้ร่วมกันให้กับรัฐบาลลาวไป</a:t>
            </a:r>
          </a:p>
          <a:p>
            <a:pPr marL="0" indent="0">
              <a:buNone/>
            </a:pP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28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-9525" y="6532453"/>
            <a:ext cx="8610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https://www.facebook.com/ThanongFanclub/posts/384465415083172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281379379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AIIS (2/2)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457200"/>
            <a:ext cx="9067799" cy="563880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ในกรณีนี้ เงินหยวนของจีน เงินบาทของไทย เงินวอนของเกาหลีที่ลงใน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จะมีบทบาทมากขึ้นในการค้าขายระหว่างประเทศ เงินลงขันของไทยใน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จะงอกเงยขึ้นมา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เป็นการได้ประโยชน์ของประเทศสมาชิกร่วมกัน โดยที่หยวนไม่จำเป็นต้องผูกขาด เหมือนกับที่ระบบการเงินโลกปัจจุบันออกแบบมา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ให้ดอลล่าร์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ผูกขาดแต่เจ้าเดียว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จะเห็นได้ว่าจีนได้ทำ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ข้อตกลงสว๊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อปค่าเงินกับประเทศคู่ค้าแล้ว เพื่อต่อไปค้าขายกันเป็นหยวน/บาท หยวน/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ริงกิต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หยวน/วอน หยวน/เยน หยวนรู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เบิ้ล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หยวน/รูปี </a:t>
            </a:r>
          </a:p>
          <a:p>
            <a:pPr marL="0" indent="0">
              <a:buNone/>
            </a:pP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นี้จะช่วย 1. ล้มการผูกขาด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2. ลดความเสี่ยงอัตราแลกเปลี่ยน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กับดอลล่าร์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3. ลดค่าธรรมเนียม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4. ลดความไม่สะดวกที่มาจากการต้อง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ใช้ดอลล่าร์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เป็นเงินสกุลหลักเดียว 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วิกฤติการเงินโลกที่ผ่านมาเป็นวิกฤติ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และทั้งนั้นไม่ว่าจะเป็นต้มยำกุ้ง1997 (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กู้ดอลล่าร์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มากไป) วิกฤติดอทคอมปี 2001 วิกฤติตลาดบ้านซับ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ไพรม์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ปี2007 วิกฤติ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Wall Street 2008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ยกเว้นวิกฤติยูโรที่เกิดตั้งตั้งแต่2010เป็นต้นมา ตอนนี้ฝรั่งพยายามบอกว่าเป็นวิกฤติหยวน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ทั้งที่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หยวนยังแกร่ง แม้ว่าตลาดหุ้นจะมีปัญหา แต่เป็นส่วนหนึ่งของยุทธศาสตร์จีนในการเอาคืนกองทุนฝรั่งในสงครามการเงิน </a:t>
            </a:r>
          </a:p>
          <a:p>
            <a:pPr marL="0" indent="0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เป็นทางเลือก หรือทางออกจากกับดัก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พิษดอลล่าร์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กระดาษที่สร้างวิกฤติ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ทั้ว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โลก แต่ละรอบของวิกฤติ พวกนาย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แบงค์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เมการวยขึ้นๆ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AIIB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ปล่อยกู้เพิ่มมากขึ้นเป็นเงินของประเทศสมาชิก ความต้องการหรือดี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มานด์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งดอลล่าร์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จะน้อยลงตามลำดับ ถึงจุดๆหนึ่งเมื่อไม่มีใครต้องการ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จะไหลกลับสหรัฐก่อให้เกิดเงินเฟ้ออย่างรุนแรง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ผลก็คือ 1.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เฟดต้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องพิมพ์เงินมหาศาล ทำ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QE4,QE5, QE6, QE7...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จนเจ๊งไปเองคามือ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ตัวเอง 2.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กองทุนการเงินระหว่างประเทศ และธนาคารโลกที่ปล่อยกู้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หาลูกค้าไม่เจอ นั่งตบยุงกันเป็น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แถว 3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ดอลล่าร์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กลายเป็นกระดาษกงเต๊ก</a:t>
            </a:r>
          </a:p>
          <a:p>
            <a:pPr marL="0" indent="0">
              <a:buNone/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จีนแย้มไพ่ออกมาให้เห็นแล้ว แต่เป็นไพ่นกกระจอก ฝรั่งเล่นไม่เป็น เพราะว่าคนละตำรา</a:t>
            </a:r>
          </a:p>
          <a:p>
            <a:pPr marL="0" indent="0">
              <a:buNone/>
            </a:pPr>
            <a:r>
              <a:rPr lang="en-US" sz="20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Thanong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2/9/2015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29</a:t>
            </a:fld>
            <a:endParaRPr lang="en-US">
              <a:cs typeface="Arial" pitchFamily="34" charset="0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-9525" y="6532453"/>
            <a:ext cx="8610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https://www.facebook.com/ThanongFanclub/posts/384465415083172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55664436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0"/>
            <a:ext cx="4114801" cy="667311"/>
          </a:xfrm>
          <a:solidFill>
            <a:srgbClr val="0033CC"/>
          </a:solidFill>
        </p:spPr>
        <p:txBody>
          <a:bodyPr>
            <a:norm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โศกนาฎกรรมองค์กรหลงทิศ</a:t>
            </a:r>
            <a:endParaRPr lang="en-US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799"/>
            <a:ext cx="4876800" cy="457073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บริหารจัดการโดยไม่ใช้ข้อมูลจริง 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ใช้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Management Tools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โดยไม่เข้าใจ 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กำหนดกลยุทธ์โดยไม่คำนึงถึงความเสี่ยง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ไม่รู้ว่าลูกค้าคือใคร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ตอบสนองลูกค้าไม่ได้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การปฏิบัติการล้มเหลว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 พัฒนาบุคลากรโดยไร้ทิศทาง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8. รักษาบุคลากรที่ดีไว้ไม่ได้</a:t>
            </a:r>
          </a:p>
          <a:p>
            <a:pPr indent="0">
              <a:lnSpc>
                <a:spcPct val="100000"/>
              </a:lnSpc>
              <a:buNone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9. ภาวะผู้นำล้มเหลว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3781" y="762000"/>
            <a:ext cx="3756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http://www.thaiall.com/blogacla/admin/1490/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30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876800" y="1009650"/>
            <a:ext cx="4267200" cy="5389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 algn="ctr">
              <a:buFont typeface="Wingdings" pitchFamily="2" charset="2"/>
              <a:buNone/>
            </a:pP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การเชื่อมโยงของสาเหตุ</a:t>
            </a:r>
          </a:p>
          <a:p>
            <a:pPr indent="0" algn="ctr">
              <a:buFont typeface="Wingdings" pitchFamily="2" charset="2"/>
              <a:buNone/>
            </a:pP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แห่งความล้มเหลว  9 ประการ </a:t>
            </a:r>
          </a:p>
          <a:p>
            <a:pPr indent="0" algn="ctr">
              <a:buFont typeface="Wingdings" pitchFamily="2" charset="2"/>
              <a:buNone/>
            </a:pP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en-US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Actual Causes 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ในงานวิจัย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Financial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New Developments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Customer Care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Process Management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People Management</a:t>
            </a:r>
          </a:p>
          <a:p>
            <a:pPr indent="0">
              <a:buFont typeface="Wingdings" pitchFamily="2" charset="2"/>
              <a:buNone/>
            </a:pPr>
            <a:r>
              <a:rPr lang="en-US" sz="3600" kern="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Leadership</a:t>
            </a:r>
            <a:endParaRPr lang="en-US" sz="3600" kern="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2" descr="tragedy of lo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782" y="84607"/>
            <a:ext cx="1194035" cy="1953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5" name="ตัวเชื่อมต่อตรง 4"/>
          <p:cNvCxnSpPr/>
          <p:nvPr/>
        </p:nvCxnSpPr>
        <p:spPr bwMode="auto">
          <a:xfrm>
            <a:off x="3505200" y="2057400"/>
            <a:ext cx="1702607" cy="763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ตัวเชื่อมต่อตรง 9"/>
          <p:cNvCxnSpPr/>
          <p:nvPr/>
        </p:nvCxnSpPr>
        <p:spPr bwMode="auto">
          <a:xfrm>
            <a:off x="3657600" y="2493309"/>
            <a:ext cx="1550207" cy="8903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ตัวเชื่อมต่อตรง 11"/>
          <p:cNvCxnSpPr/>
          <p:nvPr/>
        </p:nvCxnSpPr>
        <p:spPr bwMode="auto">
          <a:xfrm>
            <a:off x="3988607" y="3017183"/>
            <a:ext cx="1219200" cy="4894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2292036" y="3383616"/>
            <a:ext cx="2915771" cy="6715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ตัวเชื่อมต่อตรง 16"/>
          <p:cNvCxnSpPr/>
          <p:nvPr/>
        </p:nvCxnSpPr>
        <p:spPr bwMode="auto">
          <a:xfrm>
            <a:off x="2480895" y="3823447"/>
            <a:ext cx="2726912" cy="3263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ตัวเชื่อมต่อตรง 21"/>
          <p:cNvCxnSpPr/>
          <p:nvPr/>
        </p:nvCxnSpPr>
        <p:spPr bwMode="auto">
          <a:xfrm>
            <a:off x="2507789" y="4243807"/>
            <a:ext cx="2726912" cy="5150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ตัวเชื่อมต่อตรง 24"/>
          <p:cNvCxnSpPr/>
          <p:nvPr/>
        </p:nvCxnSpPr>
        <p:spPr bwMode="auto">
          <a:xfrm>
            <a:off x="3029806" y="4729723"/>
            <a:ext cx="2204895" cy="6055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ตัวเชื่อมต่อตรง 26"/>
          <p:cNvCxnSpPr/>
          <p:nvPr/>
        </p:nvCxnSpPr>
        <p:spPr bwMode="auto">
          <a:xfrm>
            <a:off x="2783752" y="5159468"/>
            <a:ext cx="2450949" cy="3122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ตัวเชื่อมต่อตรง 28"/>
          <p:cNvCxnSpPr/>
          <p:nvPr/>
        </p:nvCxnSpPr>
        <p:spPr bwMode="auto">
          <a:xfrm>
            <a:off x="2181396" y="5579725"/>
            <a:ext cx="3053305" cy="564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</a:t>
            </a:r>
            <a:r>
              <a:rPr lang="th-TH" sz="2000" kern="0" dirty="0" smtClean="0"/>
              <a:t>ทิศ เขียนโดย สุธี  </a:t>
            </a:r>
            <a:r>
              <a:rPr lang="th-TH" sz="2000" kern="0" dirty="0" err="1" smtClean="0"/>
              <a:t>ปิง</a:t>
            </a:r>
            <a:r>
              <a:rPr lang="th-TH" sz="2000" kern="0" dirty="0" smtClean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 smtClean="0"/>
              <a:t>วรรณ</a:t>
            </a:r>
            <a:r>
              <a:rPr lang="th-TH" sz="2000" kern="0" dirty="0" smtClean="0"/>
              <a:t>กุล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755047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scielo.br/img/revistas/bar/v6n3/a06fig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514601"/>
            <a:ext cx="4849906" cy="358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บริหารจัดการโดยไม่ใช้ข้อมูลจริง 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6200" y="784027"/>
            <a:ext cx="69342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 smtClean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 การเก็บข้อมูล และรายงานผลที่ล้มเหลว หรือ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มีการ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เก็บข้อมูลอยู่เป็น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มากในองค์กร แต่ไม่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สามารถนำมาใช้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ได้อย่างมีประสิทธิผล รวมทั้งการที่ ผู้บริหาร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ไม่ได้นำเอา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ข้อมูลจริงมาใช้ในกระบวนการตัดสินใจ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31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38200" y="2971800"/>
            <a:ext cx="518160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http://www.scielo.br/scielo.php?script</a:t>
            </a:r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=sci_arttext&amp;pid=S1807-76922009000300006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603" y="-8966"/>
            <a:ext cx="652371" cy="1135893"/>
          </a:xfrm>
          <a:prstGeom prst="rect">
            <a:avLst/>
          </a:prstGeom>
        </p:spPr>
      </p:pic>
      <p:pic>
        <p:nvPicPr>
          <p:cNvPr id="9222" name="Picture 6" descr="http://store.storeimages.cdn-apple.com/4711/as-images.apple.com/is/image/AppleInc/aos/published/images/i/ph/iphone6/plus/iphone6-plus-box-space-gray-2014?wid=478&amp;hei=595&amp;fmt=jpeg&amp;qlt=95&amp;op_sharpen=0&amp;resMode=bicub&amp;op_usm=0.5,0.5,0,0&amp;iccEmbed=0&amp;layer=comp&amp;.v=14115207434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150" y="-1"/>
            <a:ext cx="894500" cy="111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1946" y="5729489"/>
            <a:ext cx="411285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sz="1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แต่งกำไร </a:t>
            </a:r>
            <a:r>
              <a:rPr lang="en-US" sz="1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Toshiba </a:t>
            </a:r>
            <a:r>
              <a:rPr lang="th-TH" sz="1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http://www.thairath.co.th/content/513235</a:t>
            </a:r>
            <a:endParaRPr lang="th-TH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224" name="Picture 8" descr="http://www.thairath.co.th/media/EyWwB5WU57MYnKOuXuYCQyJrQihSZXRGSD7aScd6sVPEkyBZurwW0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" y="3581400"/>
            <a:ext cx="3537132" cy="215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สี่เหลี่ยมผืนผ้า 5"/>
          <p:cNvSpPr/>
          <p:nvPr/>
        </p:nvSpPr>
        <p:spPr>
          <a:xfrm>
            <a:off x="-76200" y="6096000"/>
            <a:ext cx="44294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สาเหตุความล้มเหลว 9 ประการ http://hq.prd.go.th/plan/ewt_dl_link.php?nid</a:t>
            </a:r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=1945</a:t>
            </a:r>
          </a:p>
        </p:txBody>
      </p:sp>
    </p:spTree>
    <p:extLst>
      <p:ext uri="{BB962C8B-B14F-4D97-AF65-F5344CB8AC3E}">
        <p14:creationId xmlns:p14="http://schemas.microsoft.com/office/powerpoint/2010/main" val="380915237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ใช้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Management Tools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โดยไม่เข้าใจ 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52400" y="587442"/>
            <a:ext cx="70104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ผู้บริหารมีแนวคิดว่า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ต้องนำเครื่องมือ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จัดการมาใช้ เพื่อให้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มีภาพลักษณ์ที่ดี โดยที่ไม่ได้ศึกษา ไม่ได้ยอมรับเครื่องมือเหล่านั้นอย่างแท้จริง หรือใช้แบบไม่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รู้จริง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ว่าเครื่องมือนั้นคืออะไร มีข้อดีข้อเสียอย่างไร รวมทั้งใช้หลายเครื่องมือเกินไป เปลี่ยนไป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เรื่อย ๆ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32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http://www.tadcon.com/tms_world_small2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44843"/>
            <a:ext cx="4360027" cy="377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2667000" y="5410200"/>
            <a:ext cx="24978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http://www.tadcon.com/</a:t>
            </a:r>
          </a:p>
        </p:txBody>
      </p:sp>
    </p:spTree>
    <p:extLst>
      <p:ext uri="{BB962C8B-B14F-4D97-AF65-F5344CB8AC3E}">
        <p14:creationId xmlns:p14="http://schemas.microsoft.com/office/powerpoint/2010/main" val="415661350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กำหนดกลยุทธ์โดยไม่คำนึงถึงความเสี่ยง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85950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การตอบสนองต่อความท้าทายเชิงกลยุทธ์และความ เปลี่ยนแปลงที่เกิดขึ้นโดยขาดวิจารณญาณที่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ดี ผู้บริหาร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ไม่ได้คิดไตร่ตรองให้รอบคอบก่อนตัดสินใจ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ทำให้เกิด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การวางแผนกลยุทธ์ที่ปราศจากการบริหารจัดการความ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เสี่ยงที่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อาจเกิดขึ้นจากกล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ยุทธ์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P.12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33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http://www.lumagroup.com/wp-content/uploads/2014/07/Risk-Management-e13467633662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709" y="3733800"/>
            <a:ext cx="3240291" cy="25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3971925"/>
            <a:ext cx="6705600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http://www.lumagroup.com/risk-management/theory-behind-risk-management-article-written-by-james-vanderberg-luma-group-hong-kong/</a:t>
            </a:r>
          </a:p>
        </p:txBody>
      </p:sp>
    </p:spTree>
    <p:extLst>
      <p:ext uri="{BB962C8B-B14F-4D97-AF65-F5344CB8AC3E}">
        <p14:creationId xmlns:p14="http://schemas.microsoft.com/office/powerpoint/2010/main" val="400631699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ไม่รู้ว่าลูกค้าคือใคร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52400" y="1274353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โดยไม่มี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การกำหนด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กลุ่มลูกค้า หรือส่วนตลาดที่ชัดเจน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34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http://recombo.com/wp-content/uploads/2013/05/20130503-Single-View-JPE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6" t="10109" r="8049" b="11349"/>
          <a:stretch/>
        </p:blipFill>
        <p:spPr bwMode="auto">
          <a:xfrm>
            <a:off x="5194597" y="3062007"/>
            <a:ext cx="3733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152400" y="5410200"/>
            <a:ext cx="883920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http://recombo.com/2013/05/get-the-most-out-of-your-customer-data-with-single-customer-view/</a:t>
            </a:r>
          </a:p>
        </p:txBody>
      </p:sp>
    </p:spTree>
    <p:extLst>
      <p:ext uri="{BB962C8B-B14F-4D97-AF65-F5344CB8AC3E}">
        <p14:creationId xmlns:p14="http://schemas.microsoft.com/office/powerpoint/2010/main" val="41459865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ตอบสนองลูกค้าไม่ได้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85950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กลุ่มลูกค้าแล้ว แต่ไม่สามารถตอบสนองลูกค้าได้เนื่องจากไม่เข้า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ใจความต้องการ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ของลูกค้าอย่างแท้จริง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35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http://blogs.clicksoftware.com/mobilefever/wp-content/uploads/sites/3/2014/01/customer_servic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2884956"/>
            <a:ext cx="3615489" cy="336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3971925"/>
            <a:ext cx="510540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http://blogs.clicksoftware.com/index/are-you-a-customer-driven-company/</a:t>
            </a:r>
          </a:p>
        </p:txBody>
      </p:sp>
    </p:spTree>
    <p:extLst>
      <p:ext uri="{BB962C8B-B14F-4D97-AF65-F5344CB8AC3E}">
        <p14:creationId xmlns:p14="http://schemas.microsoft.com/office/powerpoint/2010/main" val="119513662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การปฏิบัติการล้มเหลว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28600" y="1885950"/>
            <a:ext cx="86106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การจัดการกระบวนการที่ล้มเหลว บริหารแบบแยกส่วนเป็นไซโล ไม่ได้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บริหารเป็น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 บริหารจัดการกระบวนการ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ไม่ได้ทำให้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มีปัญหาเกิดขึ้นในงาน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ประจำวัน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ผลิตภัณฑ์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มีข้อบกพร่อง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ความแปรปรวนสูง มีค่าใช้จ่ายและต้นทุนสูง มีของเสีย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36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http://www.engineeringdaily.net/wp-content/uploads/2010/02/effective-team-wo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1051"/>
            <a:ext cx="41148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0" y="4726596"/>
            <a:ext cx="5029200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th-TH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http://www.engineeringdaily.net/7-tips-on-how-to-work-well-in-a-team-environment/</a:t>
            </a:r>
          </a:p>
        </p:txBody>
      </p:sp>
    </p:spTree>
    <p:extLst>
      <p:ext uri="{BB962C8B-B14F-4D97-AF65-F5344CB8AC3E}">
        <p14:creationId xmlns:p14="http://schemas.microsoft.com/office/powerpoint/2010/main" val="162678705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7. พัฒนาบุคลากรโดยไร้ทิศทาง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885950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พัฒนาบุคลากรไม่ได้ตอบสนองต่อกลยุทธ์และเป้าหมายขององค์กร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บุคลากรขาดทักษะและความรู้ความเชี่ยวชาญที่สอดคล้องกับความต้องการขององค์กร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37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http://beid.ddc.moph.go.th/intranet2/upload/images/picplan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65002"/>
            <a:ext cx="2420245" cy="31403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152400" y="4572000"/>
            <a:ext cx="63068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http://beid.ddc.moph.go.th/intranet2/news.php?g=1&amp;items=120</a:t>
            </a:r>
          </a:p>
        </p:txBody>
      </p:sp>
    </p:spTree>
    <p:extLst>
      <p:ext uri="{BB962C8B-B14F-4D97-AF65-F5344CB8AC3E}">
        <p14:creationId xmlns:p14="http://schemas.microsoft.com/office/powerpoint/2010/main" val="1400121279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8. รักษาบุคลากรที่ดีไว้ไม่ได้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323344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ผู้ไม่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สามารถสร้างความผูกพันและความพึงพอใจของบุคลากรที่มีต่อองค์กร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ขาดขวัญและ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กำลังใจ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มีการลาออกในอัตราที่สูง ไม่สามารถรักษาความรู้ในตัวบุคลากรไว้กับ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องค์กร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P.13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38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266" y="2667000"/>
            <a:ext cx="3463026" cy="3571245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0" y="4572000"/>
            <a:ext cx="549226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http://men.mthai.com/work/work-tips/2763.html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Oval 9"/>
          <p:cNvSpPr/>
          <p:nvPr/>
        </p:nvSpPr>
        <p:spPr bwMode="auto">
          <a:xfrm rot="20656034">
            <a:off x="3726969" y="475235"/>
            <a:ext cx="3505200" cy="10668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6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อย่างนี้ต้องลาออก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25" y="3617893"/>
            <a:ext cx="54768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เพลง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ลาออก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ของ บิลลี่ โอแกน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https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://www.youtube.com/watch?v=1WXDV3n7zGA</a:t>
            </a:r>
          </a:p>
        </p:txBody>
      </p:sp>
    </p:spTree>
    <p:extLst>
      <p:ext uri="{BB962C8B-B14F-4D97-AF65-F5344CB8AC3E}">
        <p14:creationId xmlns:p14="http://schemas.microsoft.com/office/powerpoint/2010/main" val="305456755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418589"/>
            <a:ext cx="9144000" cy="4394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None/>
            </a:pPr>
            <a:r>
              <a:rPr lang="th-TH" sz="2000" kern="0" dirty="0"/>
              <a:t>โศก</a:t>
            </a:r>
            <a:r>
              <a:rPr lang="th-TH" sz="2000" kern="0" dirty="0" err="1"/>
              <a:t>นาฎกรรม</a:t>
            </a:r>
            <a:r>
              <a:rPr lang="th-TH" sz="2000" kern="0" dirty="0"/>
              <a:t>องค์กรหลงทิศ เขียนโดย สุธี  </a:t>
            </a:r>
            <a:r>
              <a:rPr lang="th-TH" sz="2000" kern="0" dirty="0" err="1"/>
              <a:t>ปิง</a:t>
            </a:r>
            <a:r>
              <a:rPr lang="th-TH" sz="2000" kern="0" dirty="0"/>
              <a:t>สุทธิวงศ์    สุรีพันธุ์ เสนานุช  และยิ่งศักดิ์  นันทิ</a:t>
            </a:r>
            <a:r>
              <a:rPr lang="th-TH" sz="2000" kern="0" dirty="0" err="1"/>
              <a:t>วรรณ</a:t>
            </a:r>
            <a:r>
              <a:rPr lang="th-TH" sz="2000" kern="0" dirty="0"/>
              <a:t>กุล</a:t>
            </a:r>
            <a:endParaRPr lang="en-US" sz="2000" kern="0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9. ภาวะผู้นำล้มเหลว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1694819"/>
            <a:ext cx="8382000" cy="4171950"/>
          </a:xfrm>
        </p:spPr>
        <p:txBody>
          <a:bodyPr/>
          <a:lstStyle/>
          <a:p>
            <a:pPr marL="0" indent="0">
              <a:buNone/>
            </a:pPr>
            <a:r>
              <a:rPr lang="th-TH" sz="2000" dirty="0">
                <a:solidFill>
                  <a:schemeClr val="bg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เนื้อหาโดยสังเขป</a:t>
            </a:r>
            <a:endParaRPr lang="en-US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ความหยิ่งผยองและหลงตนเองของ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ผู้นำสูงสุด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ความอ่อนด้อยและขาดประสบการณ์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เมื่อผิดพลาดแล้วกลับไม่ยอมรับผิด เอาแต่โทษคนอื่น รวมความ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 คือ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ขาด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การนำองค์กร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ดี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P.14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39</a:t>
            </a:fld>
            <a:endParaRPr lang="en-US">
              <a:cs typeface="Arial" pitchFamily="34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1439"/>
            <a:ext cx="1335291" cy="198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018821"/>
            <a:ext cx="2990850" cy="3324829"/>
          </a:xfrm>
          <a:prstGeom prst="rect">
            <a:avLst/>
          </a:prstGeom>
        </p:spPr>
      </p:pic>
      <p:sp>
        <p:nvSpPr>
          <p:cNvPr id="12" name="สี่เหลี่ยมผืนผ้า 11"/>
          <p:cNvSpPr/>
          <p:nvPr/>
        </p:nvSpPr>
        <p:spPr>
          <a:xfrm>
            <a:off x="990601" y="4450402"/>
            <a:ext cx="50292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http://money.kapook.com/view113556.html</a:t>
            </a:r>
          </a:p>
        </p:txBody>
      </p:sp>
    </p:spTree>
    <p:extLst>
      <p:ext uri="{BB962C8B-B14F-4D97-AF65-F5344CB8AC3E}">
        <p14:creationId xmlns:p14="http://schemas.microsoft.com/office/powerpoint/2010/main" val="11933692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505200" cy="568872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CSI Cyber</a:t>
            </a:r>
            <a:endParaRPr lang="en-US" sz="36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40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52399" y="568872"/>
            <a:ext cx="8633959" cy="491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en-US" sz="2800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CSI: Cyber (Crime Scene Investigation: Cyber) 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is an American police procedural drama television series that premiered on March 4, 2015, on CBS. The series, starring Patricia </a:t>
            </a:r>
            <a:r>
              <a:rPr lang="en-US" sz="28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Arquette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and Ted </a:t>
            </a:r>
            <a:r>
              <a:rPr lang="en-US" sz="28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Danson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is the second spin-off of CSI: Crime Scene Investigation and the fourth series in the CSI franchise</a:t>
            </a:r>
            <a:r>
              <a:rPr lang="en-US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endParaRPr lang="en-US" sz="28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Patricia </a:t>
            </a:r>
            <a:r>
              <a:rPr lang="en-US" sz="28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Arquette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as </a:t>
            </a:r>
            <a:r>
              <a:rPr lang="en-US" sz="2800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Dr. Avery Ryan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the Deputy Director of the FBI. Avery was a renowned psychologist in New York when </a:t>
            </a:r>
            <a:r>
              <a:rPr lang="en-US" sz="2800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her professional database was hacked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resulting in the death of a patient. This, coupled with the recent death of her daughter, led Avery to leave New York, and found the FBI's Cyber Crime Division. </a:t>
            </a:r>
            <a:endParaRPr lang="en-US" sz="2800" kern="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CTOC </a:t>
            </a:r>
            <a:r>
              <a:rPr lang="en-US" sz="28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(Cyber Threat Operations Center).</a:t>
            </a:r>
            <a:endParaRPr lang="th-TH" sz="28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idx="1"/>
          </p:nvPr>
        </p:nvSpPr>
        <p:spPr>
          <a:xfrm>
            <a:off x="50800" y="6172200"/>
            <a:ext cx="8178800" cy="645072"/>
          </a:xfrm>
        </p:spPr>
        <p:txBody>
          <a:bodyPr/>
          <a:lstStyle/>
          <a:p>
            <a:r>
              <a:rPr lang="en-US" sz="1600" dirty="0" smtClean="0"/>
              <a:t>https</a:t>
            </a:r>
            <a:r>
              <a:rPr lang="en-US" sz="1600" dirty="0"/>
              <a:t>://en.wikipedia.org/wiki/CSI:_Cyber</a:t>
            </a:r>
          </a:p>
          <a:p>
            <a:r>
              <a:rPr lang="en-US" sz="1600" dirty="0" smtClean="0"/>
              <a:t>http</a:t>
            </a:r>
            <a:r>
              <a:rPr lang="en-US" sz="1600" dirty="0"/>
              <a:t>://www.seriesubthai.co/csi-cyber-season-1-%E0%B8%8B%E0%B8%B1%E0%B8%9A%E0%B9%84%E0%B8%97%E0%B8%A2/</a:t>
            </a:r>
            <a:endParaRPr lang="th-TH" sz="1600" dirty="0"/>
          </a:p>
        </p:txBody>
      </p:sp>
      <p:pic>
        <p:nvPicPr>
          <p:cNvPr id="1026" name="Picture 2" descr="http://www.seriesubthai.co/wp-content/uploads/2015/05/maxresdefault-600x3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38600"/>
            <a:ext cx="4138159" cy="240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1937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 Black" panose="020B0A04020102020204" pitchFamily="34" charset="0"/>
              </a:rPr>
              <a:t>CSI Cyber : Year 1</a:t>
            </a:r>
            <a:endParaRPr lang="th-TH" sz="4000" dirty="0">
              <a:latin typeface="Arial Black" panose="020B0A04020102020204" pitchFamily="34" charset="0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715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Kidnapping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2.0</a:t>
            </a:r>
            <a:r>
              <a:rPr lang="en-US" dirty="0" smtClean="0">
                <a:latin typeface="Arial Black" panose="020B0A04020102020204" pitchFamily="34" charset="0"/>
              </a:rPr>
              <a:t>, Internet Camera, Game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CMND: \CRASH</a:t>
            </a:r>
            <a:b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Programmable Logic Controller (</a:t>
            </a:r>
            <a:r>
              <a:rPr lang="en-US" dirty="0" smtClean="0">
                <a:latin typeface="Arial Black" panose="020B0A04020102020204" pitchFamily="34" charset="0"/>
              </a:rPr>
              <a:t>PLC)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Killer 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en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Route</a:t>
            </a:r>
            <a:r>
              <a:rPr lang="en-US" dirty="0" smtClean="0">
                <a:latin typeface="Arial Black" panose="020B0A04020102020204" pitchFamily="34" charset="0"/>
              </a:rPr>
              <a:t>, Taxi, </a:t>
            </a:r>
            <a:r>
              <a:rPr lang="en-US" dirty="0" err="1" smtClean="0">
                <a:latin typeface="Arial Black" panose="020B0A04020102020204" pitchFamily="34" charset="0"/>
              </a:rPr>
              <a:t>Zogo</a:t>
            </a:r>
            <a:r>
              <a:rPr lang="en-US" dirty="0" smtClean="0">
                <a:latin typeface="Arial Black" panose="020B0A04020102020204" pitchFamily="34" charset="0"/>
              </a:rPr>
              <a:t> network,</a:t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dirty="0" smtClean="0">
                <a:latin typeface="Arial Black" panose="020B0A04020102020204" pitchFamily="34" charset="0"/>
              </a:rPr>
              <a:t>Fake Access Point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Fire Code</a:t>
            </a:r>
            <a:r>
              <a:rPr lang="en-US" dirty="0" smtClean="0">
                <a:latin typeface="Arial Black" panose="020B0A04020102020204" pitchFamily="34" charset="0"/>
              </a:rPr>
              <a:t>, Printer, </a:t>
            </a:r>
            <a:r>
              <a:rPr lang="en-US" dirty="0" err="1" smtClean="0">
                <a:latin typeface="Arial Black" panose="020B0A04020102020204" pitchFamily="34" charset="0"/>
              </a:rPr>
              <a:t>Deepweb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r>
              <a:rPr lang="en-US" dirty="0" err="1" smtClean="0">
                <a:latin typeface="Arial Black" panose="020B0A04020102020204" pitchFamily="34" charset="0"/>
              </a:rPr>
              <a:t>IoT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dirty="0" smtClean="0">
                <a:latin typeface="Arial Black" panose="020B0A04020102020204" pitchFamily="34" charset="0"/>
              </a:rPr>
              <a:t>IP, </a:t>
            </a:r>
            <a:r>
              <a:rPr lang="en-US" dirty="0" err="1" smtClean="0">
                <a:latin typeface="Arial Black" panose="020B0A04020102020204" pitchFamily="34" charset="0"/>
              </a:rPr>
              <a:t>Blackhat</a:t>
            </a:r>
            <a:r>
              <a:rPr lang="en-US" dirty="0" smtClean="0">
                <a:latin typeface="Arial Black" panose="020B0A04020102020204" pitchFamily="34" charset="0"/>
              </a:rPr>
              <a:t>, Zero Day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Crowd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Sourced</a:t>
            </a:r>
            <a:r>
              <a:rPr lang="en-US" dirty="0" smtClean="0">
                <a:latin typeface="Arial Black" panose="020B0A04020102020204" pitchFamily="34" charset="0"/>
              </a:rPr>
              <a:t>, Bluetooth, Concert, Social Media, Source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Evil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Twin</a:t>
            </a:r>
            <a:r>
              <a:rPr lang="en-US" dirty="0" smtClean="0">
                <a:latin typeface="Arial Black" panose="020B0A04020102020204" pitchFamily="34" charset="0"/>
              </a:rPr>
              <a:t>, Hotel System, </a:t>
            </a:r>
            <a:r>
              <a:rPr lang="en-US" dirty="0" err="1" smtClean="0">
                <a:latin typeface="Arial Black" panose="020B0A04020102020204" pitchFamily="34" charset="0"/>
              </a:rPr>
              <a:t>Walldrive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Trojan, </a:t>
            </a:r>
            <a:r>
              <a:rPr lang="en-US" dirty="0" err="1" smtClean="0">
                <a:latin typeface="Arial Black" panose="020B0A04020102020204" pitchFamily="34" charset="0"/>
              </a:rPr>
              <a:t>Wi-fi</a:t>
            </a:r>
            <a:r>
              <a:rPr lang="en-US" dirty="0" smtClean="0">
                <a:latin typeface="Arial Black" panose="020B0A04020102020204" pitchFamily="34" charset="0"/>
              </a:rPr>
              <a:t> café, Motion Chip, Fake Data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th-TH" dirty="0">
              <a:latin typeface="Arial Black" panose="020B0A04020102020204" pitchFamily="34" charset="0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41</a:t>
            </a:fld>
            <a:endParaRPr lang="en-US">
              <a:cs typeface="Arial" pitchFamily="34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895599"/>
            <a:ext cx="1869440" cy="140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7659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 Black" panose="020B0A04020102020204" pitchFamily="34" charset="0"/>
              </a:rPr>
              <a:t>CSI Cyber : Year 1</a:t>
            </a:r>
            <a:endParaRPr lang="th-TH" sz="4000" dirty="0">
              <a:latin typeface="Arial Black" panose="020B0A04020102020204" pitchFamily="34" charset="0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715000"/>
          </a:xfrm>
        </p:spPr>
        <p:txBody>
          <a:bodyPr/>
          <a:lstStyle/>
          <a:p>
            <a:pPr marL="514350" indent="-514350">
              <a:buFont typeface="+mj-lt"/>
              <a:buAutoNum type="arabicPeriod" startAt="7"/>
            </a:pP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URL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,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Interrupted</a:t>
            </a:r>
            <a:r>
              <a:rPr lang="en-US" dirty="0">
                <a:latin typeface="Arial Black" panose="020B0A04020102020204" pitchFamily="34" charset="0"/>
              </a:rPr>
              <a:t>, young </a:t>
            </a:r>
            <a:r>
              <a:rPr lang="en-US" dirty="0" smtClean="0">
                <a:latin typeface="Arial Black" panose="020B0A04020102020204" pitchFamily="34" charset="0"/>
              </a:rPr>
              <a:t>teenager</a:t>
            </a:r>
            <a:endParaRPr lang="en-US" dirty="0"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en-US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Selfie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2.0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smtClean="0">
                <a:latin typeface="Arial Black" panose="020B0A04020102020204" pitchFamily="34" charset="0"/>
              </a:rPr>
              <a:t>Friend agenda, Fake post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L0M1S</a:t>
            </a:r>
            <a:r>
              <a:rPr lang="en-US" dirty="0" smtClean="0">
                <a:latin typeface="Arial Black" panose="020B0A04020102020204" pitchFamily="34" charset="0"/>
              </a:rPr>
              <a:t>, Wi-Fi attack, USB charging, 16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Click Your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Poison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r>
              <a:rPr lang="en-US" dirty="0" err="1" smtClean="0">
                <a:latin typeface="Arial Black" panose="020B0A04020102020204" pitchFamily="34" charset="0"/>
              </a:rPr>
              <a:t>Malvertisment</a:t>
            </a:r>
            <a:r>
              <a:rPr lang="en-US" dirty="0" smtClean="0">
                <a:latin typeface="Arial Black" panose="020B0A04020102020204" pitchFamily="34" charset="0"/>
              </a:rPr>
              <a:t>, Cancer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Ghost in the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Machine</a:t>
            </a:r>
            <a:r>
              <a:rPr lang="en-US" dirty="0" smtClean="0">
                <a:latin typeface="Arial Black" panose="020B0A04020102020204" pitchFamily="34" charset="0"/>
              </a:rPr>
              <a:t>, Gun, Game transfer </a:t>
            </a:r>
            <a:r>
              <a:rPr lang="en-US" dirty="0" err="1" smtClean="0">
                <a:latin typeface="Arial Black" panose="020B0A04020102020204" pitchFamily="34" charset="0"/>
              </a:rPr>
              <a:t>phenomenar</a:t>
            </a:r>
            <a:r>
              <a:rPr lang="en-US" dirty="0" smtClean="0">
                <a:latin typeface="Arial Black" panose="020B0A04020102020204" pitchFamily="34" charset="0"/>
              </a:rPr>
              <a:t>(GTP), Super cookie attached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Bit by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Bit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r>
              <a:rPr lang="en-US" dirty="0" err="1" smtClean="0">
                <a:latin typeface="Arial Black" panose="020B0A04020102020204" pitchFamily="34" charset="0"/>
              </a:rPr>
              <a:t>bitcoin</a:t>
            </a:r>
            <a:r>
              <a:rPr lang="en-US" dirty="0" smtClean="0">
                <a:latin typeface="Arial Black" panose="020B0A04020102020204" pitchFamily="34" charset="0"/>
              </a:rPr>
              <a:t>, </a:t>
            </a:r>
            <a:r>
              <a:rPr lang="en-US" dirty="0" err="1" smtClean="0">
                <a:latin typeface="Arial Black" panose="020B0A04020102020204" pitchFamily="34" charset="0"/>
              </a:rPr>
              <a:t>BlockChainBit</a:t>
            </a:r>
            <a:r>
              <a:rPr lang="en-US" dirty="0" smtClean="0">
                <a:latin typeface="Arial Black" panose="020B0A04020102020204" pitchFamily="34" charset="0"/>
              </a:rPr>
              <a:t>, Botnet, Rat, </a:t>
            </a:r>
            <a:r>
              <a:rPr lang="en-US" dirty="0">
                <a:latin typeface="Arial Black" panose="020B0A04020102020204" pitchFamily="34" charset="0"/>
              </a:rPr>
              <a:t>Malware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Family Secrets</a:t>
            </a:r>
            <a:r>
              <a:rPr lang="en-US" dirty="0" smtClean="0">
                <a:latin typeface="Arial Black" panose="020B0A04020102020204" pitchFamily="34" charset="0"/>
              </a:rPr>
              <a:t>, Webcam, </a:t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dirty="0" smtClean="0">
                <a:latin typeface="Arial Black" panose="020B0A04020102020204" pitchFamily="34" charset="0"/>
              </a:rPr>
              <a:t>Sound Recording</a:t>
            </a:r>
          </a:p>
          <a:p>
            <a:pPr marL="514350" indent="-514350">
              <a:buFont typeface="+mj-lt"/>
              <a:buAutoNum type="arabicPeriod" startAt="7"/>
            </a:pPr>
            <a:endParaRPr lang="th-TH" dirty="0">
              <a:latin typeface="Arial Black" panose="020B0A04020102020204" pitchFamily="34" charset="0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42</a:t>
            </a:fld>
            <a:endParaRPr lang="en-US">
              <a:cs typeface="Arial" pitchFamily="34" charset="0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918" y="4543107"/>
            <a:ext cx="3197682" cy="193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94525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838200"/>
          </a:xfrm>
        </p:spPr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คอมพิวเตอร์ที่สถานีตำรวจ จะเป็น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Botnet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กับเค้าไหมนะ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066800"/>
            <a:ext cx="4724400" cy="28575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43</a:t>
            </a:fld>
            <a:endParaRPr lang="en-US"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962400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คอมพิวเตอร์ที่สถานีตำรวจภูธรเมืองแห่งหนึ่ง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เปิดไว้ให้บริการประชาชนที่มาติดต่อราชการ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แต่พบว่ามีผู้ใช้ท่านหนึ่ง เข้ามาใช้</a:t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แล้วกำหนดรหัสผ่านเข้าเครื่องเป็นชื่ออีเมลของ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ตน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ทำให้ผู้อื่นเข้าเครื่องไม่ได้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0" y="1143000"/>
            <a:ext cx="3962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ตาม พระราชบัญญัติว่าด้วยการกระทําความผิดเกี่ยวกับคอมพิวเตอร์ พ.ศ. ๒๕๕๐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ถ้ามองหมวดที่ 2 พนักงานเจ้าหน้าที่ มาตรา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26 ที่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ระบุว่า “</a:t>
            </a:r>
            <a:r>
              <a:rPr lang="th-TH" i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ผู้ให้บริการต้องเก็บรักษาข้อมูลจราจรทางคอมพิวเตอร์ไว้ไม่น้อยกว่าเก้าสิบวัน ..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กรณีนี้ก็คาดได้ว่าไม่ได้เก็บไว้ ถึงไม่รู้ว่าผู้ที่เข้าไปใส่รหัสผ่านคือใคร</a:t>
            </a:r>
          </a:p>
        </p:txBody>
      </p:sp>
      <p:sp>
        <p:nvSpPr>
          <p:cNvPr id="8" name="Rectangle 7"/>
          <p:cNvSpPr/>
          <p:nvPr/>
        </p:nvSpPr>
        <p:spPr>
          <a:xfrm>
            <a:off x="3276600" y="6386503"/>
            <a:ext cx="5428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http://www.nationtv.tv/main/content/social/378476037/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9600" y="3886200"/>
            <a:ext cx="4648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Nation TV 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"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ล่าสุดสำรวจพบรีสอร์ท 62 แห่งมีอันตราย แต่คงไม่ใช่ประเด็นจะรื้อหรือไม่รื้อ เพียงแค่ต้องยึดหลักปฏิบัติตามกฎหมาย ซึ่งต้องมีการพูดคุยกันก่อน เพื่อให้การท่องเที่ยวเป็นไปอย่าง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สมดุล คง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ความเป็นธรรมชาติขณะเดียวกันต้องสร้างความสะดวกสบายให้นักท่องเที่ยวด้วย 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"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91200"/>
            <a:ext cx="40158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http://www.matichon.co.th/news/261293</a:t>
            </a:r>
          </a:p>
        </p:txBody>
      </p:sp>
    </p:spTree>
    <p:extLst>
      <p:ext uri="{BB962C8B-B14F-4D97-AF65-F5344CB8AC3E}">
        <p14:creationId xmlns:p14="http://schemas.microsoft.com/office/powerpoint/2010/main" val="3546981285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505200" cy="568872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pPr algn="ctr"/>
            <a:r>
              <a:rPr lang="th-TH" sz="36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ประเด็นที่น่าสนใจด้านไอที</a:t>
            </a:r>
            <a:endParaRPr lang="en-US" sz="36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30872"/>
            <a:ext cx="3003110" cy="4250775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O Smart phone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Television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Facebook.com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Youtube.com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Game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Line</a:t>
            </a:r>
            <a:endParaRPr lang="th-TH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0">
              <a:buNone/>
            </a:pP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O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Intranet</a:t>
            </a:r>
          </a:p>
          <a:p>
            <a:pPr indent="0">
              <a:buNone/>
            </a:pP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O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เรื่องเล่าเช้านี้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710" y="1143000"/>
            <a:ext cx="1699054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clickforclever.com/upload/010122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64" y="914401"/>
            <a:ext cx="4213236" cy="567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1219200"/>
            <a:ext cx="3003110" cy="51244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44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52400" y="568872"/>
            <a:ext cx="7620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kern="0" smtClean="0"/>
              <a:t>สารสนเทศที่ท่านใช้ มักพบจากที่ใด .. ได้บ้าง</a:t>
            </a:r>
            <a:endParaRPr lang="th-TH" ker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28601" y="5638798"/>
            <a:ext cx="3003110" cy="704851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indent="0">
              <a:buFont typeface="Wingdings" pitchFamily="2" charset="2"/>
              <a:buNone/>
            </a:pPr>
            <a:r>
              <a:rPr lang="th-TH" kern="0" dirty="0" smtClean="0">
                <a:solidFill>
                  <a:schemeClr val="bg1"/>
                </a:solidFill>
              </a:rPr>
              <a:t>อะไรคือสารสนเทศ</a:t>
            </a:r>
          </a:p>
        </p:txBody>
      </p:sp>
    </p:spTree>
    <p:extLst>
      <p:ext uri="{BB962C8B-B14F-4D97-AF65-F5344CB8AC3E}">
        <p14:creationId xmlns:p14="http://schemas.microsoft.com/office/powerpoint/2010/main" val="17187682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 - ที่ทำให้ไม่ใช้สารสนเทศ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145661"/>
              </p:ext>
            </p:extLst>
          </p:nvPr>
        </p:nvGraphicFramePr>
        <p:xfrm>
          <a:off x="457200" y="1981200"/>
          <a:ext cx="5257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 descr="lacking skill for worker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997" y="1981200"/>
            <a:ext cx="2897371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45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191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85800"/>
            <a:ext cx="5867399" cy="1524000"/>
          </a:xfrm>
        </p:spPr>
        <p:txBody>
          <a:bodyPr>
            <a:normAutofit/>
          </a:bodyPr>
          <a:lstStyle/>
          <a:p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 ปัจจัยครอบความคิดที่น่าจะส่งผล</a:t>
            </a:r>
            <a:b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ถึงการไม่ใช้สารสนเทศ </a:t>
            </a: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(3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</a:t>
            </a: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941289"/>
              </p:ext>
            </p:extLst>
          </p:nvPr>
        </p:nvGraphicFramePr>
        <p:xfrm>
          <a:off x="76200" y="2590800"/>
          <a:ext cx="7543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200" y="1752600"/>
            <a:ext cx="1905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76" name="Picture 4" descr="http://www.bloggang.com/data/c/chainatfc/picture/140833679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4191000"/>
            <a:ext cx="202874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" y="1"/>
            <a:ext cx="1495425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46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820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เป้าหมายร่วมกัน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47</a:t>
            </a:fld>
            <a:endParaRPr lang="en-US">
              <a:cs typeface="Arial" pitchFamily="34" charset="0"/>
            </a:endParaRPr>
          </a:p>
        </p:txBody>
      </p:sp>
      <p:pic>
        <p:nvPicPr>
          <p:cNvPr id="10242" name="Picture 2" descr="Toon8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9" y="1828800"/>
            <a:ext cx="8994979" cy="371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http://fridayreflections.typepad.com/weblog/2009/05/pulling-in-the-same-direction.html</a:t>
            </a:r>
            <a:endParaRPr lang="th-TH" sz="1400" dirty="0"/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143000" y="1219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pPr algn="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ถึงฝั่งแล้ว เมื่อเราดึงบ้าง ฉุดบ้าง ร่วมกัน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87735924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25"/>
            <a:ext cx="7162800" cy="685800"/>
          </a:xfrm>
        </p:spPr>
        <p:txBody>
          <a:bodyPr>
            <a:normAutofit/>
          </a:bodyPr>
          <a:lstStyle/>
          <a:p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เป้าหมายของระบบสารสนเทศเพื่อการ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</a:t>
            </a:r>
            <a:endParaRPr lang="en-US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3925"/>
            <a:ext cx="6781800" cy="3657600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ประสิทธิผล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Effectiveness : Doing the right thing)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Efficiency : Doing the thing right)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คุณภาพในการบริการลูกค้า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Increase Quality)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ครอง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ใจลูกค้า และปกป้องจากคู่แข่ง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Customer Satisfaction)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ขยาย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ช่องทางผลิตภัณฑ์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Product Channel)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ขยาย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โอกาสทางธุรกิจ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Business Opportunity)</a:t>
            </a:r>
          </a:p>
          <a:p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ทางเลือกในการแข่งขัน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Alternative Competition)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315" y="4495800"/>
            <a:ext cx="3760969" cy="221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48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643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575" y="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ผลกระทบของ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เทคโนโลยีสารสนเทศที่มี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ต่อการทำงานขององค์การ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7315200" cy="54102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ปรับปรุงรูปแบบการทำงานของ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 </a:t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ลงเวลา ส่งหนังสือ หรือ ยุบแผนก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สนับสนุนการดำเนินงาน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เชิงกลยุทธ์ </a:t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การประกันคุณภาพ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สรุปปลายปี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ทำงาน </a:t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POS, MIS, RMIS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เพิ่มผลผลิตของ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การประกอบรถยนต์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ติดต่อสื่อสาร </a:t>
            </a:r>
            <a:b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line, </a:t>
            </a:r>
            <a:r>
              <a:rPr lang="en-US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facebook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blog</a:t>
            </a:r>
          </a:p>
        </p:txBody>
      </p:sp>
      <p:sp>
        <p:nvSpPr>
          <p:cNvPr id="6" name="Rectangle 5"/>
          <p:cNvSpPr/>
          <p:nvPr/>
        </p:nvSpPr>
        <p:spPr>
          <a:xfrm>
            <a:off x="148466" y="533400"/>
            <a:ext cx="6172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http://www.sirikitdam.egat.com/web_mis/102/noname3.htm</a:t>
            </a:r>
          </a:p>
        </p:txBody>
      </p:sp>
      <p:pic>
        <p:nvPicPr>
          <p:cNvPr id="1026" name="Picture 2" descr="http://4.bp.blogspot.com/-kBIdOlrPnDE/U5EMN_WWv4I/AAAAAAAAAls/I-nrpICbgCQ/s1600/%E0%B8%87%E0%B8%B2%E0%B8%99+part+time+b2s+%E0%B9%80%E0%B8%9B%E0%B8%B4%E0%B8%94%E0%B8%A3%E0%B8%B1%E0%B8%9A%E0%B8%AA%E0%B8%A1%E0%B8%B1%E0%B8%84%E0%B8%A3%E0%B8%9E%E0%B8%99%E0%B8%B1%E0%B8%81%E0%B8%87%E0%B8%B2%E0%B8%99%E0%B8%82%E0%B8%B2%E0%B8%A2%E0%B8%9B%E0%B8%A3%E0%B8%B0%E0%B8%88%E0%B8%B3%E0%B8%AB%E0%B9%89%E0%B8%B2%E0%B8%87%E0%B8%97%E0%B8%B8%E0%B8%81%E0%B8%AA%E0%B8%B2%E0%B8%82%E0%B8%B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24" y="2209800"/>
            <a:ext cx="4194875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49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896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ปัจจัยของความสำเร็จที่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สำคัญต่อองค์กร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7391400" cy="5562600"/>
          </a:xfrm>
        </p:spPr>
        <p:txBody>
          <a:bodyPr>
            <a:noAutofit/>
          </a:bodyPr>
          <a:lstStyle/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ผลิตสินค้าที่มีคุณภาพสูง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จัดการสินค้าคงคลังที่ดี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จัดซื้อ การผลิต และจำหน่ายที่รัดกุม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พัฒนาผลิตภัณฑ์ใหม่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ยึดครองตลาด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เพิ่มประสิทธิภาพของพนักงาน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รับผิดชอบต่อสังคม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Corporate Social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Responsibility =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CSR)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ขยายช่องทางการจัดจำหน่าย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ยกระดับมาตรฐานการบริการลูกค้า</a:t>
            </a:r>
          </a:p>
          <a:p>
            <a:pPr marL="182880" indent="-457200">
              <a:lnSpc>
                <a:spcPct val="100000"/>
              </a:lnSpc>
              <a:buFont typeface="+mj-lt"/>
              <a:buAutoNum type="arabicPeriod"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ควบคุมด้านการจัดการ 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914400"/>
            <a:ext cx="4343400" cy="48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24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0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800" b="1" kern="1200" baseline="0">
                <a:solidFill>
                  <a:schemeClr val="tx1"/>
                </a:solidFill>
                <a:latin typeface="TH SarabunPSK" pitchFamily="34" charset="-34"/>
                <a:ea typeface="+mn-ea"/>
                <a:cs typeface="TH SarabunPSK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th-TH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ประเด็นใดใช้สารสนเทศน้อยที่สุด </a:t>
            </a:r>
            <a:br>
              <a:rPr lang="th-TH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เสนอมา 3 อันดับแรก</a:t>
            </a:r>
          </a:p>
          <a:p>
            <a:pPr indent="0" algn="ctr">
              <a:buNone/>
            </a:pPr>
            <a:r>
              <a:rPr lang="th-TH" dirty="0" smtClean="0">
                <a:solidFill>
                  <a:srgbClr val="0070C0"/>
                </a:solidFill>
              </a:rPr>
              <a:t>เป็นคำถามชวนวิเคราะห์ และสังเคราะห์</a:t>
            </a:r>
          </a:p>
          <a:p>
            <a:pPr indent="0" algn="ctr">
              <a:buNone/>
            </a:pPr>
            <a:endParaRPr lang="th-TH" dirty="0" smtClean="0">
              <a:solidFill>
                <a:srgbClr val="0070C0"/>
              </a:solidFill>
            </a:endParaRPr>
          </a:p>
          <a:p>
            <a:pPr indent="0" algn="ctr">
              <a:buNone/>
            </a:pPr>
            <a:endParaRPr lang="th-TH" dirty="0">
              <a:solidFill>
                <a:srgbClr val="0070C0"/>
              </a:solidFill>
            </a:endParaRPr>
          </a:p>
          <a:p>
            <a:pPr indent="0" algn="ctr">
              <a:buNone/>
            </a:pPr>
            <a:r>
              <a:rPr lang="th-TH" dirty="0" smtClean="0">
                <a:solidFill>
                  <a:srgbClr val="0070C0"/>
                </a:solidFill>
              </a:rPr>
              <a:t/>
            </a:r>
            <a:br>
              <a:rPr lang="th-TH" dirty="0" smtClean="0">
                <a:solidFill>
                  <a:srgbClr val="0070C0"/>
                </a:solidFill>
              </a:rPr>
            </a:br>
            <a:r>
              <a:rPr lang="th-TH" dirty="0" smtClean="0">
                <a:solidFill>
                  <a:srgbClr val="0070C0"/>
                </a:solidFill>
              </a:rPr>
              <a:t>การประมวลผล คือ การนับ และ การจัดเรียง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05285"/>
            <a:ext cx="2438400" cy="862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50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495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4267200" cy="571499"/>
          </a:xfrm>
          <a:solidFill>
            <a:srgbClr val="0033CC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&amp; Startup &amp; </a:t>
            </a:r>
            <a:r>
              <a:rPr lang="en-US" dirty="0" err="1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IoT</a:t>
            </a:r>
            <a:endParaRPr lang="th-TH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4"/>
          </p:nvPr>
        </p:nvSpPr>
        <p:spPr>
          <a:xfrm>
            <a:off x="7315200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51</a:t>
            </a:fld>
            <a:endParaRPr lang="en-US"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4343400" cy="253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332265" y="3448050"/>
            <a:ext cx="3926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https://www.youtube.com/watch?v=ll1K7abe-ek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14402"/>
            <a:ext cx="4410075" cy="250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4724400" y="3419475"/>
            <a:ext cx="4110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https://www.youtube.com/watch?v=_AhTNx0AnSU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90950"/>
            <a:ext cx="4343400" cy="246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228600" y="6229290"/>
            <a:ext cx="40799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https://www.youtube.com/watch?v=XRhPZM9lKyk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705350" y="3849797"/>
            <a:ext cx="42862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การคัดลอก (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Copy)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</a:t>
            </a:r>
            <a:r>
              <a:rPr lang="th-TH" i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การกระทำที่อาศัยแรงจากภายนอกมาขับเคลื่อนความคิด</a:t>
            </a:r>
          </a:p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แรงบันดาลใจ (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Inspiration)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 </a:t>
            </a:r>
            <a:r>
              <a:rPr lang="th-TH" i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พลังในตนเองที่ใช้ขับเคลื่อนการคิด ไม่ต้องอาศัยแรงจากภายนอกทั้งหมด</a:t>
            </a:r>
          </a:p>
        </p:txBody>
      </p:sp>
      <p:sp>
        <p:nvSpPr>
          <p:cNvPr id="11" name="ชื่อเรื่อง 1"/>
          <p:cNvSpPr txBox="1">
            <a:spLocks/>
          </p:cNvSpPr>
          <p:nvPr/>
        </p:nvSpPr>
        <p:spPr bwMode="auto">
          <a:xfrm>
            <a:off x="228600" y="502676"/>
            <a:ext cx="5791200" cy="57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ปัจจุบันเราใช้ </a:t>
            </a:r>
            <a:r>
              <a:rPr lang="en-US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 </a:t>
            </a:r>
            <a:r>
              <a:rPr lang="en-US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 .. </a:t>
            </a:r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รึเปล่า</a:t>
            </a:r>
            <a:endParaRPr lang="th-TH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98362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" y="0"/>
            <a:ext cx="6934200" cy="685800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Facebook Profile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5" y="990031"/>
            <a:ext cx="7010400" cy="355282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เป็นแหล่ง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แลกเปลี่ยนเรียนรู้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กับผู้มีส่วนได้ส่วนเสีย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(Exchange)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รับข้อมูลข่าวสาร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(News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&amp;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ติดตามความคิดเห็น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ของลูกค้า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(Customer Monitor)</a:t>
            </a:r>
          </a:p>
          <a:p>
            <a:pPr>
              <a:lnSpc>
                <a:spcPct val="11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ติดตามความคิดเห็น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ของบุคลากร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(Employee Monitor)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lnSpc>
                <a:spcPct val="110000"/>
              </a:lnSpc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กำลังใจพนักงาน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และเพื่อนร่วมงาน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(Encourage)</a:t>
            </a:r>
          </a:p>
          <a:p>
            <a:pPr>
              <a:lnSpc>
                <a:spcPct val="110000"/>
              </a:lnSpc>
            </a:pP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คัดเลือกบุคลากร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เข้าทำงาน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(Applicant)</a:t>
            </a:r>
          </a:p>
          <a:p>
            <a:pPr indent="0" algn="ctr">
              <a:buNone/>
            </a:pP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http://www.thaiall.com/facebook/</a:t>
            </a:r>
          </a:p>
          <a:p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0">
              <a:buNone/>
            </a:pP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www.thaiall.com/facebook/fir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43000"/>
            <a:ext cx="2285999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haiall.com/facebook/chadwin_reynold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2819400"/>
            <a:ext cx="2266950" cy="226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โครงการรณรงค์ คิดก่อนโพสต์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https://www.facebook.com/ThinkB4UPostTH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defRPr/>
              </a:pPr>
              <a:t>52</a:t>
            </a:fld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594135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Facebook Group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143000"/>
            <a:ext cx="7543800" cy="3048001"/>
          </a:xfrm>
        </p:spPr>
        <p:txBody>
          <a:bodyPr/>
          <a:lstStyle/>
          <a:p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มอบหมายงาน และติดตาม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งานของบุคลากร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(Assignment &amp; Report)</a:t>
            </a:r>
          </a:p>
          <a:p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แบ่งปันเอกสาร</a:t>
            </a:r>
            <a:r>
              <a:rPr lang="en-US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หรือสอบถามด้วยโพล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(Share file &amp; Question)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แหล่ง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เผยแพร่ข้อมูลข่าวสาร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เฉพาะกลุ่ม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(Close group)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สนับสนุนการทำงาน</a:t>
            </a:r>
            <a:r>
              <a:rPr lang="th-TH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เป็นทีม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เป็นแผนก เป็นหน่วย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(Teamwork)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3543939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960" y="3505200"/>
            <a:ext cx="399415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latin typeface="TH SarabunPSK" panose="020B0500040200020003" pitchFamily="34" charset="-34"/>
                <a:cs typeface="TH SarabunPSK" panose="020B0500040200020003" pitchFamily="34" charset="-34"/>
              </a:rPr>
              <a:pPr>
                <a:defRPr/>
              </a:pPr>
              <a:t>53</a:t>
            </a:fld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รวมเอกสาร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https://www.facebook.com/groups/thaiebook/</a:t>
            </a:r>
          </a:p>
        </p:txBody>
      </p:sp>
    </p:spTree>
    <p:extLst>
      <p:ext uri="{BB962C8B-B14F-4D97-AF65-F5344CB8AC3E}">
        <p14:creationId xmlns:p14="http://schemas.microsoft.com/office/powerpoint/2010/main" val="26008295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615581"/>
          </a:xfrm>
        </p:spPr>
        <p:txBody>
          <a:bodyPr>
            <a:normAutofit fontScale="90000"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Facebook Page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5950"/>
            <a:ext cx="8178800" cy="2430304"/>
          </a:xfrm>
        </p:spPr>
        <p:txBody>
          <a:bodyPr/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เผยแพร่ข้อมูล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Share information)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CSR : Corporate Social Responsibility 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Brand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Advertising</a:t>
            </a:r>
          </a:p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" y="4995755"/>
            <a:ext cx="5643561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5616" y="4284325"/>
            <a:ext cx="56435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http://marketingforexp.blogspot.com/2013/09/brand-branding.html</a:t>
            </a:r>
          </a:p>
          <a:p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http://thumbsup.in.th/2013/11/do-dont-for-facebook-marketing/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6" name="Picture 4" descr="http://2.bp.blogspot.com/-u9mR5FkUSbg/UiMYY8wOEsI/AAAAAAAADPg/9pDmZpc9yuM/s400/bran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99422"/>
            <a:ext cx="2743200" cy="2059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380" y="61912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10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ข้อดีของแฟนเพจ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http://incquity.com/articles/tech/10-ways-facebook-fan-page-help-business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54</a:t>
            </a:fld>
            <a:endParaRPr lang="en-US" dirty="0"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9782" y="5147678"/>
            <a:ext cx="32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ประสบการณ์รวมของผู้บริโภค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ชื่อเสียงของสินค้า บริการ หรือองค์กร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จุดยืนของผลิตภัณฑ์ หรือองค์กร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ความรู้สึกนึกคิดของผู้บริโภค</a:t>
            </a:r>
            <a:b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แบรนด์ คือ ซุปไก่สกัด ???</a:t>
            </a:r>
          </a:p>
        </p:txBody>
      </p:sp>
    </p:spTree>
    <p:extLst>
      <p:ext uri="{BB962C8B-B14F-4D97-AF65-F5344CB8AC3E}">
        <p14:creationId xmlns:p14="http://schemas.microsoft.com/office/powerpoint/2010/main" val="42655105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400800" cy="68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ใช้กำหนดทิศทางการทำงาน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304800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กลุ่มใช้สื่อสารกันในองค์กร ใครไม่เข้ากลุ่มก็แสดงว่าไม่ต้องการรับรู้ข่าวสาร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เข้าทีหลังตามข่าวสารไม่ทัน </a:t>
            </a:r>
          </a:p>
          <a:p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http://www.linepc.in.th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ไฟดับก็ยังสั่งงานผ่านไลน์ได้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thumbsup.in.th/wp-content/uploads/2013/10/Infographic-Line-cov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041" y="1981200"/>
            <a:ext cx="547395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685800"/>
            <a:ext cx="8229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ตำรวจใช้ไลน์รายงานอาชญากรรม </a:t>
            </a: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http://mobiledista.com/dep-commissioner-of-police-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command-thai-police-report-crime-via-line/</a:t>
            </a:r>
          </a:p>
        </p:txBody>
      </p:sp>
      <p:pic>
        <p:nvPicPr>
          <p:cNvPr id="1028" name="Picture 4" descr="รองผบ.ตร. สั่งตำรวจไทยรายงานอาชญากรรมผ่าน Line เริ่ม 15 ธ.ค. 5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32412"/>
            <a:ext cx="12446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QW8ABDh7DVI15pklzRBbrNFAN9lzTGN2FZL6DTUO0mBsV6NbwTa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766" y="3432412"/>
            <a:ext cx="1862000" cy="18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2000" smtClean="0">
                <a:solidFill>
                  <a:srgbClr val="5E574E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9721AE0-3F9C-40AC-8780-9F6EC7A8BF3D}" type="slidenum">
              <a:rPr lang="en-US" smtClean="0">
                <a:cs typeface="Arial" pitchFamily="34" charset="0"/>
              </a:rPr>
              <a:pPr>
                <a:defRPr/>
              </a:pPr>
              <a:t>55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750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เหตุผลที่เจ้านายขอ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Line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กับลูกน้อง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5323"/>
            <a:ext cx="6934200" cy="2122305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เพื่อให้ทุกคนร่วมทางและไปด้วยกัน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(Vision)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เพื่อให้พูดคุย แลกเปลี่ยน เข้าใจกันและกัน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(Communication)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เพื่อให้นำเรื่องราวหลังทำงานเสร็จมาเล่าสู่กันฟัง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(Reporting)</a:t>
            </a:r>
            <a:endParaRPr lang="th-TH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เพื่อเป็นแหล่งเก็บร่องรอยหลักฐาน จะได้ตามอดีตเจอ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(Recording)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050" name="Picture 2" descr="https://encrypted-tbn1.gstatic.com/images?q=tbn:ANd9GcQifJtHrKRuIsTpIC6KAuY3eZAGCAPmpoBZBT8tZW0yCzCQtgM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36812"/>
            <a:ext cx="6019800" cy="103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1671" y="3163089"/>
            <a:ext cx="2188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ถ้าลูกน้องไม่อยาก </a:t>
            </a:r>
            <a:r>
              <a:rPr lang="en-US" sz="2000" b="1" dirty="0" smtClean="0">
                <a:latin typeface="TH SarabunPSK" pitchFamily="34" charset="-34"/>
                <a:cs typeface="TH SarabunPSK" pitchFamily="34" charset="-34"/>
              </a:rPr>
              <a:t>Line </a:t>
            </a:r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ด้วย</a:t>
            </a:r>
          </a:p>
          <a:p>
            <a:pPr algn="ctr"/>
            <a:r>
              <a:rPr lang="th-TH" sz="2000" b="1" dirty="0" smtClean="0">
                <a:latin typeface="TH SarabunPSK" pitchFamily="34" charset="-34"/>
                <a:cs typeface="TH SarabunPSK" pitchFamily="34" charset="-34"/>
              </a:rPr>
              <a:t>น่าจะมีเหตุผลจากอะไร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5200" y="6343650"/>
            <a:ext cx="1828800" cy="514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49721AE0-3F9C-40AC-8780-9F6EC7A8BF3D}" type="slidenum">
              <a:rPr lang="en-US">
                <a:cs typeface="Arial" pitchFamily="34" charset="0"/>
              </a:rPr>
              <a:pPr/>
              <a:t>56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90159"/>
            <a:ext cx="3738937" cy="2573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320363" y="4800600"/>
            <a:ext cx="4114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800" baseline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4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sz="2000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  <a:defRPr kumimoji="1" baseline="0">
                <a:solidFill>
                  <a:schemeClr val="tx1"/>
                </a:solidFill>
                <a:latin typeface="+mn-lt"/>
                <a:cs typeface="Angsana New" pitchFamily="18" charset="-34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ถ้าเป้าหมาย</a:t>
            </a:r>
            <a:b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การใช้ไลน์ของ </a:t>
            </a:r>
            <a:r>
              <a:rPr lang="th-TH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ครูหนุ่ม 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 </a:t>
            </a:r>
            <a:r>
              <a:rPr lang="th-TH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นักเรียนสาว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ไม่ไปใน</a:t>
            </a:r>
            <a:r>
              <a:rPr lang="th-TH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ทิศเดียว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กันก็เกิดปัญหาได้</a:t>
            </a:r>
            <a:b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พอมีปัญหาก็</a:t>
            </a:r>
            <a:r>
              <a:rPr lang="th-TH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ไม่อยากคุย</a:t>
            </a: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ด้วยแล้ว</a:t>
            </a:r>
          </a:p>
          <a:p>
            <a:pPr marL="0" indent="0">
              <a:buNone/>
            </a:pPr>
            <a:r>
              <a:rPr lang="th-TH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ข่าว 22 ส.ค.59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126" y="6430709"/>
            <a:ext cx="3785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http://hilight.kapook.com/view/141202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2817628"/>
            <a:ext cx="2496572" cy="228777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31060" y="229158"/>
            <a:ext cx="2743200" cy="141577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ข่าวการใช้</a:t>
            </a:r>
            <a:r>
              <a:rPr lang="th-TH" sz="16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ดิจิทัล .. ไม่</a:t>
            </a:r>
            <a:r>
              <a:rPr lang="th-TH" sz="1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เกรงใจคนข้าง ๆ</a:t>
            </a:r>
          </a:p>
          <a:p>
            <a:r>
              <a:rPr lang="th-TH" sz="1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เวลา</a:t>
            </a:r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ชอบ</a:t>
            </a:r>
            <a:r>
              <a:rPr lang="th-TH" sz="1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 .. น้ำ</a:t>
            </a:r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ต้มผักก็ว่าหวาน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เวลาไม่ชอบกันล่ะ </a:t>
            </a:r>
            <a:r>
              <a:rPr lang="th-TH" sz="1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 เป็น</a:t>
            </a:r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เรื่องเป็นข่าวขึ้นมาเลย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มีข่าวบ่อยมาก .. เมื่อรักเปลี่ยนเป็นไม่รัก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แต่ถ้าเป็นหัวหน้ากับลูกน้อง </a:t>
            </a:r>
          </a:p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 ส่วนใหญ่จะใส่เกียร์ว่างแทน ไม่ถึงกับต้มยำทำแกง</a:t>
            </a:r>
          </a:p>
        </p:txBody>
      </p:sp>
    </p:spTree>
    <p:extLst>
      <p:ext uri="{BB962C8B-B14F-4D97-AF65-F5344CB8AC3E}">
        <p14:creationId xmlns:p14="http://schemas.microsoft.com/office/powerpoint/2010/main" val="24970735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838200"/>
          </a:xfrm>
        </p:spPr>
        <p:txBody>
          <a:bodyPr/>
          <a:lstStyle/>
          <a:p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ใช้ส่งอะไรได้หลายอย่าง 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แต่ระวังส่งผิด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49721AE0-3F9C-40AC-8780-9F6EC7A8BF3D}" type="slidenum">
              <a:rPr lang="en-US">
                <a:cs typeface="Arial" pitchFamily="34" charset="0"/>
              </a:rPr>
              <a:pPr/>
              <a:t>57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1026" name="Picture 2" descr="http://www.thaiall.com/facebook/fir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" y="2019068"/>
            <a:ext cx="2707482" cy="17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haiall.com/facebook/bo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" y="640290"/>
            <a:ext cx="1335882" cy="133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524000" y="640290"/>
            <a:ext cx="5296430" cy="133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ถ้าใช้ </a:t>
            </a:r>
            <a:r>
              <a:rPr lang="en-US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ในที่ทำงาน</a:t>
            </a:r>
          </a:p>
          <a:p>
            <a: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แล้วไม่คิดใช้ </a:t>
            </a:r>
            <a:r>
              <a:rPr lang="en-US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เพื่อการทำงาน</a:t>
            </a:r>
            <a:b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ก็จงระวังเรื่อง</a:t>
            </a:r>
            <a:r>
              <a:rPr lang="th-TH" sz="28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รับเจ้านายเป็นเพื่อน</a:t>
            </a:r>
            <a:r>
              <a:rPr lang="th-TH" sz="28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  <a:endParaRPr lang="th-TH" sz="2800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3207278" y="2035439"/>
            <a:ext cx="3613152" cy="16221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en-US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</a:t>
            </a:r>
            <a:r>
              <a:rPr lang="th-TH" sz="2000" kern="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มันห่วย</a:t>
            </a:r>
            <a: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เจ้านายมันแย่ ... </a:t>
            </a:r>
            <a:r>
              <a:rPr lang="en-US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br>
              <a:rPr lang="en-US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kern="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โพสต์</a:t>
            </a:r>
            <a: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สั้น ๆ แต่ถ้าเจ้านายอ่านเข้า</a:t>
            </a:r>
            <a:b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เจ้านายเขาอาจ </a:t>
            </a:r>
            <a:r>
              <a:rPr lang="en-US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REPLY </a:t>
            </a:r>
            <a: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มายาวนะ</a:t>
            </a:r>
            <a:br>
              <a:rPr lang="th-TH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0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Don’t bother coming in tomorrow</a:t>
            </a:r>
          </a:p>
          <a:p>
            <a:r>
              <a:rPr lang="th-TH" sz="20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พรุ่งนี้ก็ไม่ต้องมาทำงานแล้วนะ</a:t>
            </a:r>
            <a:endParaRPr lang="th-TH" sz="2000" b="1" kern="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30" name="Picture 6" descr="http://www.khaosod.co.th/upload/files/1441367614_Self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6" y="3805360"/>
            <a:ext cx="22343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ชื่อเรื่อง 1"/>
          <p:cNvSpPr txBox="1">
            <a:spLocks/>
          </p:cNvSpPr>
          <p:nvPr/>
        </p:nvSpPr>
        <p:spPr bwMode="auto">
          <a:xfrm>
            <a:off x="2743200" y="3796893"/>
            <a:ext cx="6230516" cy="14943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หนุ่ม 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23 ปี </a:t>
            </a:r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เมือง</a:t>
            </a:r>
            <a:r>
              <a:rPr lang="th-TH" sz="2400" kern="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เซนต์ชาร์ลส์</a:t>
            </a:r>
            <a:r>
              <a:rPr lang="th-TH" sz="2400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รัฐอิลลินอยส์ สหรัฐอเมริกา</a:t>
            </a:r>
          </a:p>
          <a:p>
            <a:r>
              <a:rPr lang="th-TH" sz="2400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ส่งภาพบางส่วนในร่างกายเราที่ภาคภูมิใจ</a:t>
            </a:r>
          </a:p>
          <a:p>
            <a:r>
              <a:rPr lang="th-TH" sz="2400" kern="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ให้ผิดคน ไปลงที่หัวหน้าฝ่ายบุคคล แต่ความผิดพลาดนี้ โทษ คือ </a:t>
            </a:r>
            <a:r>
              <a:rPr lang="th-TH" sz="24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ให้ออก</a:t>
            </a:r>
            <a:endParaRPr lang="th-TH" sz="2400" b="1" kern="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14600" y="4995834"/>
            <a:ext cx="5885284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http://www.khaosod.co.th/view_newsonline.php?newsid=1441367697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716741" y="6463648"/>
            <a:ext cx="3533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http://www.dailynews.co.th/foreign/338866</a:t>
            </a:r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 bwMode="auto">
          <a:xfrm>
            <a:off x="1779494" y="5417871"/>
            <a:ext cx="6916316" cy="11192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600" baseline="0" dirty="0">
                <a:solidFill>
                  <a:schemeClr val="tx2"/>
                </a:solidFill>
                <a:latin typeface="+mn-lt"/>
                <a:ea typeface="+mj-ea"/>
                <a:cs typeface="Angsana New" pitchFamily="18" charset="-34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ngsana New" pitchFamily="18" charset="-34"/>
              </a:defRPr>
            </a:lvl9pPr>
          </a:lstStyle>
          <a:p>
            <a:r>
              <a:rPr lang="th-TH" sz="2400" kern="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ทีวีอา</a:t>
            </a:r>
            <a:r>
              <a:rPr lang="th-TH" sz="2400" kern="0" dirty="0" err="1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ซาฮี</a:t>
            </a:r>
            <a:r>
              <a:rPr lang="th-TH" sz="2400" kern="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ของญี่ปุ่นออกแถลงขอโทษ ผู้สื่อข่าวหัวหน้าสำนักงานประจำประเทศไทย </a:t>
            </a:r>
            <a:r>
              <a:rPr lang="th-TH" sz="24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ส่งภาพของลับเข้า</a:t>
            </a:r>
            <a:r>
              <a:rPr lang="th-TH" sz="2400" b="1" kern="0" dirty="0" err="1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ไลน์</a:t>
            </a:r>
            <a:r>
              <a:rPr lang="th-TH" sz="24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กลุ่มผู้สื่อข่าวระหว่างประชุมเสวนา</a:t>
            </a:r>
            <a:r>
              <a:rPr lang="th-TH" sz="2400" kern="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400" kern="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kern="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แล้วถูกปลดแล้วเนื่องจากประพฤติไม่เหมาะสมอย่างร้ายแรง</a:t>
            </a:r>
            <a:endParaRPr lang="th-TH" sz="2400" kern="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32" name="Picture 8" descr="http://www.linegroup.in.th/upload/images/2015/01/g-2015010401533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4" y="5377516"/>
            <a:ext cx="1437833" cy="140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6432658" y="2537943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6437974" y="781311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014918" y="3388294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7610100" y="6038188"/>
            <a:ext cx="764912" cy="69717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6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888718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lidavies.com/wp-content/uploads/2014/06/HiRe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6" r="26317"/>
          <a:stretch/>
        </p:blipFill>
        <p:spPr bwMode="auto">
          <a:xfrm>
            <a:off x="5620762" y="4725510"/>
            <a:ext cx="3525696" cy="188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8828638" cy="1143000"/>
          </a:xfrm>
        </p:spPr>
        <p:txBody>
          <a:bodyPr/>
          <a:lstStyle/>
          <a:p>
            <a:r>
              <a:rPr lang="th-TH" sz="4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พฤติกรรมที่พึงระวัง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 แต่ปัจจุบันกลายเป็นกิจกรรมหลักที่พบเห็นได้เป็นประจำ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4"/>
          </p:nvPr>
        </p:nvSpPr>
        <p:spPr>
          <a:xfrm>
            <a:off x="7310285" y="6343650"/>
            <a:ext cx="1828800" cy="514350"/>
          </a:xfrm>
        </p:spPr>
        <p:txBody>
          <a:bodyPr/>
          <a:lstStyle/>
          <a:p>
            <a:pPr>
              <a:defRPr/>
            </a:pPr>
            <a:fld id="{49721AE0-3F9C-40AC-8780-9F6EC7A8BF3D}" type="slidenum">
              <a:rPr lang="en-US">
                <a:cs typeface="Arial" pitchFamily="34" charset="0"/>
              </a:rPr>
              <a:pPr>
                <a:defRPr/>
              </a:pPr>
              <a:t>58</a:t>
            </a:fld>
            <a:endParaRPr lang="en-US" dirty="0">
              <a:cs typeface="Arial" pitchFamily="34" charset="0"/>
            </a:endParaRPr>
          </a:p>
        </p:txBody>
      </p:sp>
      <p:pic>
        <p:nvPicPr>
          <p:cNvPr id="7" name="ตัวแทนเนื้อหา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2492188"/>
            <a:ext cx="4648200" cy="2386854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228600" y="1278412"/>
            <a:ext cx="68018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เพลง 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กินก่อนถ่ายทีหลัง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หลายครอบครัวมีปัญหา เพราะให้ความสำคัญกับ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มากกว่าคนใกล้ตัว</a:t>
            </a:r>
          </a:p>
          <a:p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4"/>
              </a:rPr>
              <a:t>https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  <a:hlinkClick r:id="rId4"/>
              </a:rPr>
              <a:t>://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4"/>
              </a:rPr>
              <a:t>www.youtube.com/watch?v=nAiPOKBq_VE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52600" y="4944441"/>
            <a:ext cx="434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ถ้าใช้ </a:t>
            </a:r>
            <a:r>
              <a:rPr lang="en-US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Social Media </a:t>
            </a:r>
            <a:r>
              <a:rPr lang="th-TH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แล้วไม่ทำงาน</a:t>
            </a:r>
          </a:p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คุณโน้ตบอกว่า บริษัทเจ้งได้เลย</a:t>
            </a:r>
          </a:p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5"/>
              </a:rPr>
              <a:t>https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  <a:hlinkClick r:id="rId5"/>
              </a:rPr>
              <a:t>://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5"/>
              </a:rPr>
              <a:t>www.youtube.com/watch?v=R0OC19gBPGM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953001" y="2478741"/>
            <a:ext cx="403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เล่า </a:t>
            </a:r>
            <a:r>
              <a:rPr lang="th-TH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พฤติกรรมใน </a:t>
            </a:r>
            <a:r>
              <a:rPr lang="en-US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Social Media</a:t>
            </a:r>
          </a:p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ที่บางคนเคยทำ เคยเห็น มีส่วนร่วม </a:t>
            </a:r>
            <a:b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การก้าวร้าวระหว่างการสื่อสาร การอวด</a:t>
            </a:r>
            <a:b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การถ่ายก่อนกิน ฝากคำคม ความรักไม่ใช่เรื่องบนเตียง</a:t>
            </a:r>
            <a:b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พฤติกรรม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เฟซบุ๊ค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บ่น ปฏิญาณ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ตน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อวด </a:t>
            </a:r>
            <a:r>
              <a:rPr lang="th-TH" sz="20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แอ็</a:t>
            </a:r>
            <a:r>
              <a:rPr lang="th-TH" sz="2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บแตก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คำ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คม </a:t>
            </a:r>
            <a:endParaRPr lang="th-TH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6"/>
              </a:rPr>
              <a:t>https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  <a:hlinkClick r:id="rId6"/>
              </a:rPr>
              <a:t>://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  <a:hlinkClick r:id="rId6"/>
              </a:rPr>
              <a:t>www.youtube.com/watch?v=gqdGxbj9OQE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35390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  <a:cs typeface="Angsana New" pitchFamily="18" charset="-34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Office97\Templates\Presentation Designs\Contemporary Portrait.pot</Template>
  <TotalTime>9936</TotalTime>
  <Words>4575</Words>
  <Application>Microsoft Office PowerPoint</Application>
  <PresentationFormat>On-screen Show (4:3)</PresentationFormat>
  <Paragraphs>592</Paragraphs>
  <Slides>58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Angsana New</vt:lpstr>
      <vt:lpstr>Arial</vt:lpstr>
      <vt:lpstr>Arial Black</vt:lpstr>
      <vt:lpstr>Calibri</vt:lpstr>
      <vt:lpstr>Cordia New</vt:lpstr>
      <vt:lpstr>TH SarabunPSK</vt:lpstr>
      <vt:lpstr>Wingdings</vt:lpstr>
      <vt:lpstr>Contemporary Portrait</vt:lpstr>
      <vt:lpstr>การใช้เทคโนโลยีสารสนเทศเพื่อเพิ่มประสิทธิภาพในการบริหาร Using of information technology in enhancing productivity</vt:lpstr>
      <vt:lpstr>Agenda</vt:lpstr>
      <vt:lpstr>เทคโนโลยีสารสนเทศในปัจจุบัน</vt:lpstr>
      <vt:lpstr>IoT โดย Libelium.com in Spain</vt:lpstr>
      <vt:lpstr>ความเป็นมาของการคำนวณ การสื่อสาร และการพัฒนาซอฟต์แวร์</vt:lpstr>
      <vt:lpstr>บทบาทของไอทีที่ขยายออกไป</vt:lpstr>
      <vt:lpstr>สารสนเทศเพื่อการจัดการ Information for management</vt:lpstr>
      <vt:lpstr>เริ่มต้นจากการมีข้อมูลที่ดี แล้วพัฒนาไปเป็นปัญญาในอนาคต</vt:lpstr>
      <vt:lpstr>แนวคิด ทางธรรม กับ ทางโลก สู่การบรรลุเป้าหมาย</vt:lpstr>
      <vt:lpstr>การจัดการ (Management)</vt:lpstr>
      <vt:lpstr>ความหมายของการบริหาร (Administration)</vt:lpstr>
      <vt:lpstr>ตัวแบบการวางกลยุทธ์ หรือยุทธศาสตร์ นำไอทีมาช่วยอะไรได้บ้าง</vt:lpstr>
      <vt:lpstr>กลยุทธ์เพื่อความอยู่รอดขององค์กร</vt:lpstr>
      <vt:lpstr>ข้อมูล และสารสนเทศ (Data &amp; Information)</vt:lpstr>
      <vt:lpstr>ลักษณะของสารสนเทศที่ดี</vt:lpstr>
      <vt:lpstr>ระดับสารสนเทศ: ภายใน + ภายนอก</vt:lpstr>
      <vt:lpstr>E-Commerce</vt:lpstr>
      <vt:lpstr>10 เว็บไซต์ด้าน e-Commerce ในปี 2015</vt:lpstr>
      <vt:lpstr>กรณีศึกษาที่คิดได้หลายมุม</vt:lpstr>
      <vt:lpstr>Entrance สอบกลางรอบเดียวทั่วประเทศ</vt:lpstr>
      <vt:lpstr>THAIMOOC.ORG (EDX.ORG)</vt:lpstr>
      <vt:lpstr>MOOC List</vt:lpstr>
      <vt:lpstr>? ทำเฉพาะที่เป็นหน้าที่ของตน  หรือ มององค์กรเป็นบ้านหลังที่สอง</vt:lpstr>
      <vt:lpstr>กรณีศึกษาจากองค์กรธุรกิจ</vt:lpstr>
      <vt:lpstr>กรณีที่ 1 การใช้เทคโนโลยีสารสนเทศเพื่อความได้เปรียบทางการแข่งขัน</vt:lpstr>
      <vt:lpstr>กรณีที่ 2 ผู้ทำการค้ารถยนต์ได้ใช้ระบบสารสนเทศหลายรูปแบบ  เพื่อชิงความเปรียบในการแข่งขัน</vt:lpstr>
      <vt:lpstr>กรณีที่ 3 Gulfstream Aerospace ปรับปรุงแผนก MIS  เพื่อสนับสนุนกลยุทธ์ของบริษัท</vt:lpstr>
      <vt:lpstr>AIIS (1/2)</vt:lpstr>
      <vt:lpstr>AIIS (2/2)</vt:lpstr>
      <vt:lpstr>โศกนาฎกรรมองค์กรหลงทิศ</vt:lpstr>
      <vt:lpstr>1. บริหารจัดการโดยไม่ใช้ข้อมูลจริง </vt:lpstr>
      <vt:lpstr>2. ใช้ Management Tools โดยไม่เข้าใจ </vt:lpstr>
      <vt:lpstr>3. กำหนดกลยุทธ์โดยไม่คำนึงถึงความเสี่ยง</vt:lpstr>
      <vt:lpstr>4. ไม่รู้ว่าลูกค้าคือใคร</vt:lpstr>
      <vt:lpstr>5. ตอบสนองลูกค้าไม่ได้</vt:lpstr>
      <vt:lpstr>6. การปฏิบัติการล้มเหลว</vt:lpstr>
      <vt:lpstr>7. พัฒนาบุคลากรโดยไร้ทิศทาง</vt:lpstr>
      <vt:lpstr>8. รักษาบุคลากรที่ดีไว้ไม่ได้</vt:lpstr>
      <vt:lpstr>9. ภาวะผู้นำล้มเหลว</vt:lpstr>
      <vt:lpstr>CSI Cyber</vt:lpstr>
      <vt:lpstr>CSI Cyber : Year 1</vt:lpstr>
      <vt:lpstr>CSI Cyber : Year 1</vt:lpstr>
      <vt:lpstr>คอมพิวเตอร์ที่สถานีตำรวจ จะเป็น Botnet กับเค้าไหมนะ</vt:lpstr>
      <vt:lpstr>ประเด็นที่น่าสนใจด้านไอที</vt:lpstr>
      <vt:lpstr>4 ไม่ - ที่ทำให้ไม่ใช้สารสนเทศ</vt:lpstr>
      <vt:lpstr>3 ปัจจัยครอบความคิดที่น่าจะส่งผล ถึงการไม่ใช้สารสนเทศ (3ช)</vt:lpstr>
      <vt:lpstr>เป้าหมายร่วมกัน</vt:lpstr>
      <vt:lpstr> เป้าหมายของระบบสารสนเทศเพื่อการจัดการ</vt:lpstr>
      <vt:lpstr>ผลกระทบของเทคโนโลยีสารสนเทศที่มีต่อการทำงานขององค์การ</vt:lpstr>
      <vt:lpstr>ปัจจัยของความสำเร็จที่สำคัญต่อองค์กร</vt:lpstr>
      <vt:lpstr>Social Media &amp; Startup &amp; IoT</vt:lpstr>
      <vt:lpstr>ประโยชน์ของ Facebook Profile</vt:lpstr>
      <vt:lpstr>ประโยชน์ของ Facebook Group</vt:lpstr>
      <vt:lpstr>ประโยชน์ของ Facebook Page</vt:lpstr>
      <vt:lpstr>Line ใช้กำหนดทิศทางการทำงาน</vt:lpstr>
      <vt:lpstr>เหตุผลที่เจ้านายขอ Line กับลูกน้อง</vt:lpstr>
      <vt:lpstr>Social Media ใช้ส่งอะไรได้หลายอย่าง แต่ระวังส่งผิด</vt:lpstr>
      <vt:lpstr>พฤติกรรมที่พึงระวัง  .. แต่ปัจจุบันกลายเป็นกิจกรรมหลักที่พบเห็นได้เป็นประจำ</vt:lpstr>
    </vt:vector>
  </TitlesOfParts>
  <Manager/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Information Technology Resource</dc:title>
  <dc:creator>Jerry N. Luftman</dc:creator>
  <cp:lastModifiedBy>Burin-PC</cp:lastModifiedBy>
  <cp:revision>711</cp:revision>
  <cp:lastPrinted>2016-08-26T05:47:05Z</cp:lastPrinted>
  <dcterms:created xsi:type="dcterms:W3CDTF">1999-04-29T15:31:00Z</dcterms:created>
  <dcterms:modified xsi:type="dcterms:W3CDTF">2016-08-26T05:48:11Z</dcterms:modified>
</cp:coreProperties>
</file>