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5" r:id="rId2"/>
    <p:sldMasterId id="2147483673" r:id="rId3"/>
    <p:sldMasterId id="2147483681" r:id="rId4"/>
    <p:sldMasterId id="2147483690" r:id="rId5"/>
    <p:sldMasterId id="2147483699" r:id="rId6"/>
    <p:sldMasterId id="2147483708" r:id="rId7"/>
    <p:sldMasterId id="2147483717" r:id="rId8"/>
    <p:sldMasterId id="2147483726" r:id="rId9"/>
    <p:sldMasterId id="2147483735" r:id="rId10"/>
  </p:sldMasterIdLst>
  <p:notesMasterIdLst>
    <p:notesMasterId r:id="rId74"/>
  </p:notesMasterIdLst>
  <p:sldIdLst>
    <p:sldId id="813" r:id="rId11"/>
    <p:sldId id="814" r:id="rId12"/>
    <p:sldId id="815" r:id="rId13"/>
    <p:sldId id="816" r:id="rId14"/>
    <p:sldId id="817" r:id="rId15"/>
    <p:sldId id="818" r:id="rId16"/>
    <p:sldId id="819" r:id="rId17"/>
    <p:sldId id="820" r:id="rId18"/>
    <p:sldId id="821" r:id="rId19"/>
    <p:sldId id="822" r:id="rId20"/>
    <p:sldId id="823" r:id="rId21"/>
    <p:sldId id="824" r:id="rId22"/>
    <p:sldId id="825" r:id="rId23"/>
    <p:sldId id="826" r:id="rId24"/>
    <p:sldId id="827" r:id="rId25"/>
    <p:sldId id="828" r:id="rId26"/>
    <p:sldId id="829" r:id="rId27"/>
    <p:sldId id="830" r:id="rId28"/>
    <p:sldId id="831" r:id="rId29"/>
    <p:sldId id="832" r:id="rId30"/>
    <p:sldId id="833" r:id="rId31"/>
    <p:sldId id="834" r:id="rId32"/>
    <p:sldId id="835" r:id="rId33"/>
    <p:sldId id="836" r:id="rId34"/>
    <p:sldId id="837" r:id="rId35"/>
    <p:sldId id="838" r:id="rId36"/>
    <p:sldId id="839" r:id="rId37"/>
    <p:sldId id="840" r:id="rId38"/>
    <p:sldId id="841" r:id="rId39"/>
    <p:sldId id="842" r:id="rId40"/>
    <p:sldId id="843" r:id="rId41"/>
    <p:sldId id="844" r:id="rId42"/>
    <p:sldId id="845" r:id="rId43"/>
    <p:sldId id="846" r:id="rId44"/>
    <p:sldId id="847" r:id="rId45"/>
    <p:sldId id="848" r:id="rId46"/>
    <p:sldId id="849" r:id="rId47"/>
    <p:sldId id="850" r:id="rId48"/>
    <p:sldId id="851" r:id="rId49"/>
    <p:sldId id="852" r:id="rId50"/>
    <p:sldId id="853" r:id="rId51"/>
    <p:sldId id="854" r:id="rId52"/>
    <p:sldId id="855" r:id="rId53"/>
    <p:sldId id="856" r:id="rId54"/>
    <p:sldId id="857" r:id="rId55"/>
    <p:sldId id="858" r:id="rId56"/>
    <p:sldId id="859" r:id="rId57"/>
    <p:sldId id="860" r:id="rId58"/>
    <p:sldId id="861" r:id="rId59"/>
    <p:sldId id="862" r:id="rId60"/>
    <p:sldId id="863" r:id="rId61"/>
    <p:sldId id="864" r:id="rId62"/>
    <p:sldId id="865" r:id="rId63"/>
    <p:sldId id="866" r:id="rId64"/>
    <p:sldId id="867" r:id="rId65"/>
    <p:sldId id="868" r:id="rId66"/>
    <p:sldId id="869" r:id="rId67"/>
    <p:sldId id="870" r:id="rId68"/>
    <p:sldId id="871" r:id="rId69"/>
    <p:sldId id="872" r:id="rId70"/>
    <p:sldId id="873" r:id="rId71"/>
    <p:sldId id="874" r:id="rId72"/>
    <p:sldId id="875" r:id="rId73"/>
  </p:sldIdLst>
  <p:sldSz cx="12192000" cy="6858000"/>
  <p:notesSz cx="6858000" cy="9144000"/>
  <p:embeddedFontLst>
    <p:embeddedFont>
      <p:font typeface="Calibri" panose="020F0502020204030204" pitchFamily="34" charset="0"/>
      <p:regular r:id="rId75"/>
      <p:bold r:id="rId76"/>
      <p:italic r:id="rId77"/>
      <p:boldItalic r:id="rId78"/>
    </p:embeddedFont>
    <p:embeddedFont>
      <p:font typeface="TH SarabunPSK" panose="020B0500040200020003" pitchFamily="34" charset="-34"/>
      <p:regular r:id="rId79"/>
      <p:bold r:id="rId80"/>
      <p:italic r:id="rId81"/>
      <p:boldItalic r:id="rId8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30" autoAdjust="0"/>
    <p:restoredTop sz="94711" autoAdjust="0"/>
  </p:normalViewPr>
  <p:slideViewPr>
    <p:cSldViewPr snapToGrid="0" snapToObjects="1">
      <p:cViewPr varScale="1">
        <p:scale>
          <a:sx n="67" d="100"/>
          <a:sy n="67" d="100"/>
        </p:scale>
        <p:origin x="78" y="7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viewProps" Target="viewProps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font" Target="fonts/font6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font" Target="fonts/font1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61" Type="http://schemas.openxmlformats.org/officeDocument/2006/relationships/slide" Target="slides/slide51.xml"/><Relationship Id="rId8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B4E17-A894-4A86-94B2-1197AD674729}" type="datetimeFigureOut">
              <a:rPr lang="th-TH" smtClean="0"/>
              <a:t>04/08/65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41A09-A793-47C9-9499-60EE6997699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214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https://movie.kapook.com/Troy?view=full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4291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5904" y="1066802"/>
            <a:ext cx="6701296" cy="18288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2572" y="3276600"/>
            <a:ext cx="6704627" cy="9144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5EAE-E30D-44C8-A6CA-D704F467BE2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0D8028-3528-4B3D-8744-E48534C5519C}"/>
              </a:ext>
            </a:extLst>
          </p:cNvPr>
          <p:cNvGrpSpPr/>
          <p:nvPr/>
        </p:nvGrpSpPr>
        <p:grpSpPr>
          <a:xfrm>
            <a:off x="13983" y="702185"/>
            <a:ext cx="5901927" cy="5148833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:a16="http://schemas.microsoft.com/office/drawing/2014/main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:a16="http://schemas.microsoft.com/office/drawing/2014/main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:a16="http://schemas.microsoft.com/office/drawing/2014/main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:a16="http://schemas.microsoft.com/office/drawing/2014/main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:a16="http://schemas.microsoft.com/office/drawing/2014/main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371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1782501"/>
            <a:ext cx="10081120" cy="914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2696901"/>
            <a:ext cx="10081120" cy="76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8930E90-EA8B-4230-A76B-66DFA65EAA42}"/>
              </a:ext>
            </a:extLst>
          </p:cNvPr>
          <p:cNvSpPr/>
          <p:nvPr/>
        </p:nvSpPr>
        <p:spPr>
          <a:xfrm rot="19505365">
            <a:off x="5906414" y="1137092"/>
            <a:ext cx="5270892" cy="4545435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grpSp>
        <p:nvGrpSpPr>
          <p:cNvPr id="12" name="Graphic 421">
            <a:extLst>
              <a:ext uri="{FF2B5EF4-FFF2-40B4-BE49-F238E27FC236}">
                <a16:creationId xmlns:a16="http://schemas.microsoft.com/office/drawing/2014/main" id="{217A7663-83B5-40A6-9610-5EDE69C175B1}"/>
              </a:ext>
            </a:extLst>
          </p:cNvPr>
          <p:cNvGrpSpPr/>
          <p:nvPr/>
        </p:nvGrpSpPr>
        <p:grpSpPr>
          <a:xfrm flipH="1">
            <a:off x="6552483" y="751197"/>
            <a:ext cx="3389471" cy="5862632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52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104C-A219-4227-83BE-DEC8BAEDD05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960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396D9-AA7F-403B-942A-212BFE55840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3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7FE03-ACF0-454F-80D5-46D716A30C7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6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A1A8-E9CE-491F-B516-15BFBEA24C4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D8F5-EE19-4597-9E1D-2058A521056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4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99C0C-4E8A-45FD-972A-55B70A873F90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6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AFBBF-F69F-459D-9812-BBA1BB6E006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4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90023-BFE2-4255-9038-43BBD5BFCD3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0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6ECCA-EB49-4898-8164-E70F6F65B6F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881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8C30A-709F-4D00-A7AD-3CDA1D4AFBF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19943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85DA7-3789-47BB-A223-F9B068B4F8D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36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674FE-142C-4A14-9EF4-C888085EB7C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75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33CB-81D8-4E6C-9E29-0C4108EB5F27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9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2900-2194-4CE9-8CD8-89813EDA2E4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1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01E1D-1018-4245-B6FB-E474CEE742B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90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85E6A-8D98-4B9F-8A66-452FF58489A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8072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1309-F9C2-4F81-9034-6C2264149E7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32414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FDBC-0FAF-459B-B0A5-BFDA5C618C4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0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226E-BE4E-43CE-8FCB-333A15E23DD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57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27744-3C9C-4078-A745-F63878774931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65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F679-2FB8-4540-9A78-86B5608B031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72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02DC-2815-43E9-9619-80579BB956A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60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F43F-489D-444F-BE1D-4D492D444DA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53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3B03-9FE4-43E6-95B5-BC536778EC8F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02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BDB7-8B25-4707-90EA-C4198092884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12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D5C7-DC1F-4D4A-84EE-20B82B6CD57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60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D5B4-F651-4385-A5E0-2B036EFA32D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409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D7DA-56CB-487B-8BDB-7AF72828F4F0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3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66E07-F726-4F9B-923F-D38C6EF6BAF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3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2C23-C9F5-41C9-A5BB-70F3159C9B9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25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4169E-A27D-41C8-8CBD-FA454A2891F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95820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97E0-5D7A-4FB3-A31B-B39DBC599E12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22E14-183B-4539-8788-FE309BD1160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75015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0B36-56B0-4AE3-BE96-974681BF6E3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5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F91E-3A4F-4BB9-984D-6AFD415E340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75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26CDF-DFE9-4455-AB63-C866395522CD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268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8C24-26C5-421E-B56A-EF98B543804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0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9B55D-9748-4C8C-A1F3-11C6E81BA14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633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9BFC-E0B4-4523-87BA-E2DC99B35E4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65179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0489B-92B1-481D-8A65-EC754CFABFAA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30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4938-1FE6-4E0B-A5F1-7426E91AC7E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08537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03006-81FB-4F98-95B1-D995A4E9678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54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1AD7-A1B7-41AE-BAD7-E2B6D2BC845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872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4281F-6701-4B0B-8092-0AF3D71A18F7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19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B179E-C73E-405E-AFA3-9B38A11DFA3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0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B7B5-C720-45CC-8483-C0EE7098937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33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DE13-BDF8-4A4E-8964-DAB086EBD4F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15605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DC8A-C442-478E-B714-2A701E9FB6F1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991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BC0-F56E-4FD9-99AE-97C4EB48E89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95101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EDDA1-09C6-4571-80F4-36267E69E68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4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03620-0BE5-4203-A414-BD3CC894AF3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026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B041-1DCE-4643-AC80-32994639EB39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477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EE53-16D4-467E-8BFB-BAA8E2C64F6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306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3226-6D9F-4B8E-8BD8-62F3DD8A31B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138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29689-66C3-4414-A155-BB62232AF16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299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8CC4-AA8A-4ACA-85C2-97E4788F56C3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132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A2C-A111-4ECD-B3AC-DCF25C8BC7D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64609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7AD1C-CF56-41BD-B53D-9ABD490CF14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706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6CD3-0102-4E76-8035-F86425EE5AB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851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AF2F-B07D-4348-9E8F-027DD4BA869D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380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A741-731C-48D8-B6C8-BBA7FDAF07D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01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A8FB-5021-4E00-85DF-6FF9F12FDEC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337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9171-8E7B-4053-A881-62912279344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6026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DC32C-1874-4DA0-B715-749B5E6E34CA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129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D6D3-C9E9-44FF-B821-BE02A9291AA0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290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C2C32-DEB4-4A4E-A10E-68038204CC9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5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5600" y="6578601"/>
            <a:ext cx="12331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969AB64A-0529-4BBE-AB17-85596F98424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TEC1001_15_0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BBBC1DEE-7236-4729-B553-242F5B3D9BA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086109" y="976312"/>
            <a:ext cx="1953490" cy="539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169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DD89939F-1D26-442C-BF1C-74D99593D942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TEC1001_10_01_0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8C677FB7-C3DE-42A0-B6BE-AC99161B8C8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86109" y="976312"/>
            <a:ext cx="1953490" cy="539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18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84C43D4C-689E-478D-9B2F-F580D212C282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TEC1001_10_01_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0254616B-8C3C-4350-BC6F-00B44D0B927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86109" y="976312"/>
            <a:ext cx="1953490" cy="539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879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97497422-BA06-43D9-8068-57061590F29A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6582098"/>
            <a:ext cx="20320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TEC1001_10_02_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DE91247-7BCE-48EC-8342-007A556B83D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086109" y="976312"/>
            <a:ext cx="1953490" cy="539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905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BE28636F-F5C3-4B57-B9AF-2023D56B8D03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TEC1001_10_03_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306C4F4-81F9-4388-8FFB-1E7F4779AC9E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086109" y="976312"/>
            <a:ext cx="1953490" cy="539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150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A4A233F-4B19-495D-B30F-F8B4ABEAB0BF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TEC1001_10_04_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A8C5C1B-842B-4BE8-A786-64159C0A724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086109" y="976312"/>
            <a:ext cx="1953490" cy="539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228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AD7FC141-B154-431E-8AD9-9316B5A37AF0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TEC1001_10_05_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005CF08-26C6-4EAE-B8B2-4FDF2E1692B1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086109" y="976312"/>
            <a:ext cx="1953490" cy="539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314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9891E419-7E80-40CE-97C7-02FA8377CC5E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TEC1001_10_06_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D97FFEAA-154A-4799-A23B-AA80844AF91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086109" y="976312"/>
            <a:ext cx="1953490" cy="539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443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35A36F58-0CD8-47FF-9D33-D864B1066E97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TEC1001_10_07_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BBF3CFA7-E9C0-4BC2-B9B0-CA10CD5C6B4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086109" y="976312"/>
            <a:ext cx="1953490" cy="539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243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27D04A2D-07CC-4566-928D-96D98A88FEF5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99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D9BC0327-1383-4894-B7AF-4CF2F6A264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86109" y="976312"/>
            <a:ext cx="1953490" cy="539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91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.longdo.com/search/%E0%B8%81%E0%B8%8E%E0%B8%AB%E0%B8%A1%E0%B8%B2%E0%B8%A2%E0%B8%A5%E0%B8%B4%E0%B8%82%E0%B8%AA%E0%B8%B4%E0%B8%97%E0%B8%98%E0%B8%B4%E0%B9%8C" TargetMode="External"/><Relationship Id="rId2" Type="http://schemas.openxmlformats.org/officeDocument/2006/relationships/hyperlink" Target="http://www.thaiall.com/ethics/law_copyright_2537.pdf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mutt.ac.th/rippc/iplaw/pvpact.pdf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ip.hrdi.or.th/kmfiles/20162404221108.pdf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freedom.ilaw.or.th/blog/lese-majeste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article/law.htm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m.facebook.com/csdthai/posts/523004621523185/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sauce.co/tech-and-biz/pdpa-big-data-private-law" TargetMode="External"/><Relationship Id="rId2" Type="http://schemas.openxmlformats.org/officeDocument/2006/relationships/hyperlink" Target="http://www.ratchakitcha.soc.go.th/DATA/PDF/2562/A/069/T_0052.PDF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tna.ac.th/download/cyber/Threat-information-system1.pdf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AmazingThailand/videos/10155466159880699/" TargetMode="Externa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nnH3H0gZKQ" TargetMode="External"/><Relationship Id="rId2" Type="http://schemas.openxmlformats.org/officeDocument/2006/relationships/hyperlink" Target="https://www.youtube.com/watch?v=9iCmWr2K6tw" TargetMode="Externa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handbill/clip_assignment.docx" TargetMode="Externa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aiall.com/iqa" TargetMode="External"/><Relationship Id="rId2" Type="http://schemas.openxmlformats.org/officeDocument/2006/relationships/hyperlink" Target="https://qm.kku.ac.th/downloads/hbMUA57ed3.pdf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thaiall.com/tec/digitalCitizenship-book-ok.pdf" TargetMode="External"/><Relationship Id="rId4" Type="http://schemas.openxmlformats.org/officeDocument/2006/relationships/hyperlink" Target="http://www.thaiall.com/tec/digital_competencies.htm" TargetMode="Externa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job/appjob.htm" TargetMode="Externa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0"/>
              </a:spcBef>
            </a:pPr>
            <a:r>
              <a:rPr b="1"/>
              <a:t>กฎหมายลิขสิทธิ์</a:t>
            </a:r>
          </a:p>
          <a:p>
            <a:pPr>
              <a:spcBef>
                <a:spcPts val="3000"/>
              </a:spcBef>
            </a:pPr>
            <a:r>
              <a:rPr b="1"/>
              <a:t>กฎหมายทางเทคโนโลยีสารสนเทศ</a:t>
            </a:r>
          </a:p>
          <a:p>
            <a:pPr>
              <a:spcBef>
                <a:spcPts val="3000"/>
              </a:spcBef>
            </a:pPr>
            <a:r>
              <a:rPr b="1"/>
              <a:t>ภัยคุกคามทางอินเทอร์เน็ต</a:t>
            </a:r>
            <a:endParaRPr lang="th-TH" b="1"/>
          </a:p>
          <a:p>
            <a:pPr marL="0" indent="0">
              <a:spcBef>
                <a:spcPts val="3000"/>
              </a:spcBef>
              <a:buNone/>
            </a:pPr>
            <a:r>
              <a:rPr lang="en-US" b="1"/>
              <a:t># </a:t>
            </a:r>
            <a:r>
              <a:rPr lang="th-TH" b="1"/>
              <a:t>63 สไลด์</a:t>
            </a:r>
            <a:endParaRPr b="1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86D8A6F-34EA-4EA5-87CA-9E9A38D46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92000" cy="1041400"/>
          </a:xfrm>
        </p:spPr>
        <p:txBody>
          <a:bodyPr>
            <a:normAutofit/>
          </a:bodyPr>
          <a:lstStyle/>
          <a:p>
            <a:r>
              <a:rPr sz="600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หน่วยที่ 15 กฎหมาย และภัยคุกคาม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เพื่อให้เข้าใจกฎหมายลิขสิทธิ์</a:t>
            </a:r>
          </a:p>
          <a:p>
            <a:pPr lvl="1">
              <a:buAutoNum type="arabicPeriod"/>
            </a:pPr>
            <a:r>
              <a:t>เพื่อให้เข้าใจกฎหมายทางเทคโนโลยีสารสนเทศ</a:t>
            </a:r>
          </a:p>
          <a:p>
            <a:pPr lvl="1">
              <a:buAutoNum type="arabicPeriod"/>
            </a:pPr>
            <a:r>
              <a:t>เพื่อให้เข้าใจภัยคุกคามทางอินเทอร์เน็ต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5C60DB2-82B4-4CEF-B825-4246F2D71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วัตถุประสงค์การเรียน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สามารถปฏิบัติตามกฎหมายลิขสิทธิ์ได้อย่างถูกต้อง</a:t>
            </a:r>
            <a:endParaRPr lang="th-TH"/>
          </a:p>
          <a:p>
            <a:pPr marL="0" indent="0">
              <a:buNone/>
            </a:pPr>
            <a:endParaRPr lang="th-TH"/>
          </a:p>
          <a:p>
            <a:pPr marL="0" indent="0">
              <a:buNone/>
            </a:pPr>
            <a:r>
              <a:rPr lang="th-TH"/>
              <a:t>ลิขสิทธิ์</a:t>
            </a:r>
          </a:p>
          <a:p>
            <a:pPr marL="0" indent="0">
              <a:buNone/>
            </a:pPr>
            <a:r>
              <a:rPr lang="th-TH"/>
              <a:t>ช่วยปกป้องผู้คิดค้น</a:t>
            </a:r>
          </a:p>
          <a:p>
            <a:pPr marL="0" indent="0">
              <a:buNone/>
            </a:pPr>
            <a:r>
              <a:rPr lang="th-TH"/>
              <a:t>ทำให้ผู้คิดค้นมีกำลังใจที่จะคิดค้น</a:t>
            </a:r>
          </a:p>
          <a:p>
            <a:pPr marL="0" indent="0">
              <a:buNone/>
            </a:pPr>
            <a:r>
              <a:rPr lang="th-TH"/>
              <a:t>ไม่ถูกเอารัดเอาเปรียบอย่างไม่เป็นธรรม</a:t>
            </a:r>
            <a:endParaRPr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58EA905-82FF-4A3F-96B8-7911A08B2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สิ่งที่คาดหวัง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9979891" cy="5283200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b="1" dirty="0" err="1"/>
              <a:t>กฎหมายลิขสิทธิ์</a:t>
            </a:r>
            <a:r>
              <a:rPr dirty="0"/>
              <a:t>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กฎหมายที่ให้ความคุ้มครองสิทธิในทางวรรณกรรมและศิลปกรรม</a:t>
            </a:r>
            <a:r>
              <a:rPr dirty="0"/>
              <a:t> </a:t>
            </a:r>
            <a:r>
              <a:rPr dirty="0" err="1"/>
              <a:t>ผู้แต่งหรือเจ้าของผลงานจะได้รับความคุ้มครองโดยกฎหมายนี้</a:t>
            </a:r>
            <a:r>
              <a:rPr dirty="0"/>
              <a:t> </a:t>
            </a:r>
            <a:r>
              <a:rPr dirty="0" err="1"/>
              <a:t>ผู้ใดจะนำข้อความไปตีพิมพ์หรือแปลเป็นภาษาอื่น</a:t>
            </a:r>
            <a:r>
              <a:rPr dirty="0"/>
              <a:t> ๆ </a:t>
            </a:r>
            <a:r>
              <a:rPr dirty="0" err="1"/>
              <a:t>หรือผลิตออกเผยแพร่โดยมิได้รับอนุญาตจากผู้แต่งหรือเจ้าของผลงาน</a:t>
            </a:r>
            <a:r>
              <a:rPr dirty="0"/>
              <a:t> </a:t>
            </a:r>
            <a:r>
              <a:rPr dirty="0" err="1"/>
              <a:t>หรือเจ้าของลิขสิทธิ์มิได้</a:t>
            </a:r>
            <a:endParaRPr dirty="0"/>
          </a:p>
          <a:p>
            <a:pPr lvl="1"/>
            <a:r>
              <a:rPr b="1" dirty="0" err="1"/>
              <a:t>กฎหมายลิขสิทธิ์</a:t>
            </a:r>
            <a:r>
              <a:rPr dirty="0"/>
              <a:t> ของแต่ละประเทศจะระบุให้สำนักพิมพ์หรือผู้จัดพิมพ์ส่งหนังสือที่พิมพ์ให้หอสมุดแห่งชาติเก็บรักษา </a:t>
            </a:r>
            <a:r>
              <a:rPr dirty="0" err="1"/>
              <a:t>ตามจำนวนที่กำหนด</a:t>
            </a:r>
            <a:r>
              <a:rPr dirty="0"/>
              <a:t> </a:t>
            </a:r>
            <a:r>
              <a:rPr dirty="0" err="1"/>
              <a:t>ส่วนใหญ่จะเป็นจำนวน</a:t>
            </a:r>
            <a:r>
              <a:rPr dirty="0"/>
              <a:t> 2 </a:t>
            </a:r>
            <a:r>
              <a:rPr dirty="0" err="1"/>
              <a:t>ฉบับ</a:t>
            </a:r>
            <a:r>
              <a:rPr dirty="0"/>
              <a:t> </a:t>
            </a:r>
            <a:r>
              <a:rPr dirty="0" err="1"/>
              <a:t>เพื่อเป็นการควบคุมบรรณานุกรมของสิ่งพิมพ์ที่ผลิตในแต่ละประเทศ</a:t>
            </a:r>
            <a:endParaRPr dirty="0"/>
          </a:p>
          <a:p>
            <a:pPr lvl="1"/>
            <a:r>
              <a:rPr b="1" dirty="0" err="1"/>
              <a:t>หนังสือภาษาต่างประเทศ</a:t>
            </a:r>
            <a:r>
              <a:rPr dirty="0"/>
              <a:t> </a:t>
            </a:r>
            <a:r>
              <a:rPr dirty="0" err="1"/>
              <a:t>จะมีการแจ้งลิขสิทธิ์ระบุไว้ที่หน้าลิขสิทธิ์หรือ</a:t>
            </a:r>
            <a:r>
              <a:rPr dirty="0"/>
              <a:t> copyright page </a:t>
            </a:r>
            <a:r>
              <a:rPr dirty="0" err="1"/>
              <a:t>ซึ่งก็คือ</a:t>
            </a:r>
            <a:r>
              <a:rPr dirty="0"/>
              <a:t> </a:t>
            </a:r>
            <a:r>
              <a:rPr dirty="0" err="1"/>
              <a:t>ด้านหลังของหน้าปกใน</a:t>
            </a:r>
            <a:r>
              <a:rPr dirty="0"/>
              <a:t> </a:t>
            </a:r>
            <a:r>
              <a:rPr dirty="0" err="1"/>
              <a:t>โดยจะปรากฏคำว่า</a:t>
            </a:r>
            <a:r>
              <a:rPr dirty="0"/>
              <a:t> Copyright </a:t>
            </a:r>
            <a:r>
              <a:rPr dirty="0" err="1"/>
              <a:t>พร้อมทั้งชื่อเจ้าของลิขสิทธิ์และปี</a:t>
            </a:r>
            <a:r>
              <a:rPr dirty="0"/>
              <a:t> </a:t>
            </a:r>
            <a:r>
              <a:rPr dirty="0" err="1"/>
              <a:t>ค.ศ</a:t>
            </a:r>
            <a:r>
              <a:rPr dirty="0"/>
              <a:t>. </a:t>
            </a:r>
            <a:r>
              <a:rPr dirty="0" err="1"/>
              <a:t>ที่ได้รับลิขสิทธิ์เป็นครั้งแรก</a:t>
            </a:r>
            <a:r>
              <a:rPr dirty="0"/>
              <a:t> </a:t>
            </a:r>
            <a:r>
              <a:rPr dirty="0" err="1"/>
              <a:t>และจะมีรายละเอียดถึงการห้ามคัดลอกข้อความใดข้อความหนึ่ง</a:t>
            </a:r>
            <a:r>
              <a:rPr dirty="0"/>
              <a:t> </a:t>
            </a:r>
            <a:r>
              <a:rPr dirty="0" err="1"/>
              <a:t>โดยมิได้รับอนุญาต</a:t>
            </a:r>
            <a:endParaRPr dirty="0"/>
          </a:p>
          <a:p>
            <a:pPr lvl="1"/>
            <a:r>
              <a:rPr b="1" dirty="0" err="1"/>
              <a:t>หนังสือภาษาไทย</a:t>
            </a:r>
            <a:r>
              <a:rPr dirty="0"/>
              <a:t> </a:t>
            </a:r>
            <a:r>
              <a:rPr dirty="0" err="1"/>
              <a:t>จะมีคำว่า</a:t>
            </a:r>
            <a:r>
              <a:rPr dirty="0"/>
              <a:t> “</a:t>
            </a:r>
            <a:r>
              <a:rPr dirty="0" err="1"/>
              <a:t>สงวนลิขสิทธิ์</a:t>
            </a:r>
            <a:r>
              <a:rPr dirty="0"/>
              <a:t>” </a:t>
            </a:r>
            <a:r>
              <a:rPr dirty="0" err="1"/>
              <a:t>ปรากฏไว้ที่ด้านหลังหน้าปกใน</a:t>
            </a:r>
            <a:r>
              <a:rPr dirty="0"/>
              <a:t> </a:t>
            </a:r>
            <a:r>
              <a:rPr dirty="0" err="1"/>
              <a:t>เช่นเดียวกัน</a:t>
            </a:r>
            <a:r>
              <a:rPr dirty="0"/>
              <a:t> </a:t>
            </a:r>
            <a:r>
              <a:rPr dirty="0" err="1"/>
              <a:t>และมีการระบุชื่อเจ้าของลิขสิทธิ์และปี</a:t>
            </a:r>
            <a:r>
              <a:rPr dirty="0"/>
              <a:t> </a:t>
            </a:r>
            <a:r>
              <a:rPr dirty="0" err="1"/>
              <a:t>พ.ศ</a:t>
            </a:r>
            <a:r>
              <a:rPr dirty="0"/>
              <a:t> </a:t>
            </a:r>
            <a:r>
              <a:rPr dirty="0" err="1"/>
              <a:t>ที่ได้รับลิขสิทธิ์เป็นครั้งแรก</a:t>
            </a:r>
            <a:r>
              <a:rPr dirty="0"/>
              <a:t> </a:t>
            </a:r>
            <a:r>
              <a:rPr dirty="0" err="1"/>
              <a:t>และจะมีรายละเอียดถึงการห้ามคัดลอกข้อความใดข้อความหนึ่ง</a:t>
            </a:r>
            <a:r>
              <a:rPr dirty="0"/>
              <a:t> </a:t>
            </a:r>
            <a:r>
              <a:rPr dirty="0" err="1"/>
              <a:t>โดยมิได้รับอนุญาต</a:t>
            </a:r>
            <a:endParaRPr dirty="0"/>
          </a:p>
          <a:p>
            <a:pPr lvl="1"/>
            <a:r>
              <a:rPr dirty="0">
                <a:hlinkClick r:id="rId2"/>
              </a:rPr>
              <a:t>ethics/law_copyright_2537.pdf</a:t>
            </a:r>
          </a:p>
          <a:p>
            <a:pPr lvl="1"/>
            <a:r>
              <a:rPr dirty="0">
                <a:hlinkClick r:id="rId3"/>
              </a:rPr>
              <a:t>dict.longdo.com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AFF0213-0267-4106-B92F-32AE6E246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กฎหมายลิขสิทธิ์ [1]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กฎหมายลิขสิทธิ์</a:t>
            </a:r>
            <a:r>
              <a:t> มีความเกี่ยวข้องกับห้องสมุด เนื่องจากห้องสมุดมีงานลิขสิทธิ์หลายประเภทอยู่ในครอบครอง เช่น งานวรรณกรรม ในรูปของหนังสือ วารสาร สิ่งพิมพ์ในลักษณะต่าง ๆ ตลอดจนโปรแกรมคอมพิวเตอร์ งานโสตทัศนวัสดุ เช่น วีดิทัศน์ ฯลฯ สื่อบันทึกเสียงรูปแบบต่าง ๆ เช่น แผ่นเสียง เทปคาสเซทส์ งานศิลปกรรม เช่น ภาพวาด ภาพเขียน เป็นต้น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672353A-E659-427F-8684-FA9EA0592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กฎหมายลิขสิทธิ์ กับห้องสมุด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ข่าวประจำวัน และข้อเท็จจริงต่าง ๆ ที่มีลักษณะเป็นเพียงข่าวสารอันมิใช่งานในแผนกวรรณคดี แผนกวิทยาศาสตร์ หรือแผนกศิลปะ</a:t>
            </a:r>
          </a:p>
          <a:p>
            <a:pPr lvl="1">
              <a:buAutoNum type="arabicPeriod"/>
            </a:pPr>
            <a:r>
              <a:t>รัฐธรรมนูญ และกฎหมาย</a:t>
            </a:r>
          </a:p>
          <a:p>
            <a:pPr lvl="1">
              <a:buAutoNum type="arabicPeriod"/>
            </a:pPr>
            <a:r>
              <a:t>ระเบียบ ข้อบังคับ ประกาศ คำสั่ง คำชี้แจง และหนังสือโต้ตอบของกระทรวง ทบวง กรม หรือ หน่วยงานอื่นใดของรัฐหรือของท้องถ่น</a:t>
            </a:r>
          </a:p>
          <a:p>
            <a:pPr lvl="1">
              <a:buAutoNum type="arabicPeriod"/>
            </a:pPr>
            <a:r>
              <a:t>คำพิพากษา คำสั่ง คำวินิจฉัย และรายงานของทางราชการ</a:t>
            </a:r>
          </a:p>
          <a:p>
            <a:pPr lvl="1">
              <a:buAutoNum type="arabicPeriod"/>
            </a:pPr>
            <a:r>
              <a:t>คำแปลและการรวบรวมสิ่งต่าง ๆ ตาม (1) ถึง (4) ที่กระทรวง ทบวง กรม หรือหน่วยงานอื่นใดของรัฐหรือท้องถิ่นจัดทำขึ้น</a:t>
            </a:r>
          </a:p>
          <a:p>
            <a:pPr lvl="1"/>
            <a:r>
              <a:t>สิ่งต่าง ๆ ข้างต้น ไม่ถือว่าเป็นงานลิขสิทธิ์ ห้องสมุดอาจทำซ้ำ ดัดแปลงหรือเผยแพร่ต่อสาธารณชนได้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661810F-512C-47E7-A8F8-ED1FECC96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สิ่งที่ไม่มีลิขสิทธิ์ หรือ สิ่งที่กฎหมายลิขสิทธิ์ระบุว่า “ไม่มีลิขสิทธิ์”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สิทธิบัตร (Patent)</a:t>
            </a:r>
          </a:p>
          <a:p>
            <a:pPr lvl="1">
              <a:buAutoNum type="arabicPeriod"/>
            </a:pPr>
            <a:r>
              <a:t>อนุสิทธิบัตร (Petty Patent)</a:t>
            </a:r>
          </a:p>
          <a:p>
            <a:pPr lvl="1">
              <a:buAutoNum type="arabicPeriod"/>
            </a:pPr>
            <a:r>
              <a:t>เครื่องหมายการค้า (Trademark)</a:t>
            </a:r>
          </a:p>
          <a:p>
            <a:pPr lvl="1">
              <a:buAutoNum type="arabicPeriod"/>
            </a:pPr>
            <a:r>
              <a:t>ความลับทางการค้า (Trade Secret)</a:t>
            </a:r>
          </a:p>
          <a:p>
            <a:pPr lvl="1">
              <a:buAutoNum type="arabicPeriod"/>
            </a:pPr>
            <a:r>
              <a:t>สิ่งบ่งชี้ทางภูมิศาสตร์ (Geographical Indications)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73354F9-300D-4533-A722-CD7F144FD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ทรัพย์สินทางอุตสาหกรรมแบ่งออกหลายประเภท (1/2)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6"/>
            </a:pPr>
            <a:r>
              <a:t>แบบผังภูมิของวงจรรวม (Layout - Design of Integrated Circuit)</a:t>
            </a:r>
          </a:p>
          <a:p>
            <a:pPr lvl="1">
              <a:buAutoNum type="arabicPeriod" startAt="6"/>
            </a:pPr>
            <a:r>
              <a:t>คุ้มครองพันธุ์พืช (Plant Variety Protection) </a:t>
            </a:r>
            <a:r>
              <a:rPr>
                <a:hlinkClick r:id="rId2"/>
              </a:rPr>
              <a:t>พรบ.</a:t>
            </a:r>
          </a:p>
          <a:p>
            <a:pPr lvl="1">
              <a:buAutoNum type="arabicPeriod" startAt="6"/>
            </a:pPr>
            <a:r>
              <a:t>ภูมิปัญญาท้องถิ่น (Local Wisdom)</a:t>
            </a:r>
          </a:p>
          <a:p>
            <a:pPr lvl="1">
              <a:buAutoNum type="arabicPeriod" startAt="6"/>
            </a:pPr>
            <a:r>
              <a:t>ชื่อทางการค้า (Trade Name)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FFE2F88-6C22-441D-AEA0-B2A5165F5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ทรัพย์สินทางอุตสาหกรรมแบ่งออกหลายประเภท (2/2)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สิทธิบัตร (Patent)</a:t>
            </a:r>
            <a:r>
              <a:t> คือ หนังสือสำคัญที่รัฐออกให้เพื่อคุ้มครองการประดิษฐ์ (Invention) หรือการออกแบบผลิตภัณฑ์ (Industrial Design) ที่มีลักษณะตามที่กฎหมายกำหนด ได้แก่ สิทธิบัตรการประดิษฐ์ สิทธิบัตรการออกแบบผลิตภัณฑ์ และอนุสิทธิบัตร (Petty Patent) โดยผู้ทรงสิทธิบัตร หรืออนุสิทธิบัตรมีสิทธิเด็ดขาดหรือสิทธิแต่เพียงผู้เดียว ในการแสวงหาผลประโยชน์จากการประดิษฐ์หรือการออกแบบผลิตภัณฑ์ที่ได้รับสิทธิบัตรหรืออนุสิทธิบัตรนั้น ภายในระยะเวลาตามที่กฎหมายกำหนด</a:t>
            </a:r>
          </a:p>
          <a:p>
            <a:pPr marL="0" indent="0">
              <a:buNone/>
            </a:pPr>
            <a:r>
              <a:rPr b="1"/>
              <a:t>เช่น</a:t>
            </a:r>
          </a:p>
          <a:p>
            <a:pPr lvl="1"/>
            <a:r>
              <a:t>กลไกของกล้องถ่ายรูป, กลไกของเครื่องยนต์, ยารักษาโรค</a:t>
            </a:r>
          </a:p>
          <a:p>
            <a:pPr lvl="1"/>
            <a:r>
              <a:t>วิธีการในการผลิตสินค้า, วิธีการในการเก็บรักษาพืชผักผลไม้ไม่ให้เน่าเสียเร็วเกินไป</a:t>
            </a:r>
          </a:p>
          <a:p>
            <a:pPr lvl="1"/>
            <a:r>
              <a:t>การออกแบบแก้วน้ำให้มีรูปร่างเหมือนรองเท้า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46D4D9D-28E5-4790-A17C-025A50748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สิทธิบัตร (Patent)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อนุสิทธิบัตร (Petty Patent)</a:t>
            </a:r>
            <a:r>
              <a:t> คือ หนังสือสำคัญที่รัฐออกให้เพื่อคุ้มครองการประดิษฐ์จะมีลักษณะคล้ายกันกับการประดิษฐ์ แต่เป็นความคิดสร้างสรรค์ที่มีระดับการพัฒนาเทคโนโลยีไม่สูงมาก หรือเป็นการประดิษฐ์คิดค้นเพียงเล็กน้อย และมีประโยชน์ใช้สอยมากขึ้น</a:t>
            </a:r>
          </a:p>
          <a:p>
            <a:pPr marL="0" indent="0">
              <a:buNone/>
            </a:pPr>
            <a:r>
              <a:rPr b="1"/>
              <a:t>การประดิษฐ์ที่ขอรับสิทธิบัตร/อนุสิทธิบัตรไม่ได้</a:t>
            </a:r>
          </a:p>
          <a:p>
            <a:pPr lvl="1"/>
            <a:r>
              <a:t>จุลชีพ เช่น แบคทีเรียที่มีอยู่ตามธรรมชาติ พืชสมุนไพร ยารักษาโรคที่สกัดจากสมุนไพร</a:t>
            </a:r>
          </a:p>
          <a:p>
            <a:pPr lvl="1"/>
            <a:r>
              <a:t>กฎเกณฑ์และทฤษฎีทางวิทยาศาสตร์และคณิตศาสตร์ เช่น สูตรคูณ</a:t>
            </a:r>
          </a:p>
          <a:p>
            <a:pPr lvl="1"/>
            <a:r>
              <a:t>ระบบข้อมูลสำหรับการทำงานของเครื่องคอมพิวเตอร์ เช่น โปรแกรมคอมพิวเตอร์</a:t>
            </a:r>
          </a:p>
          <a:p>
            <a:pPr lvl="1"/>
            <a:r>
              <a:t>วิธีการวินิจฉัย บำบัด หรือรักษาโรคมนุษย์ หรือสัตว์</a:t>
            </a:r>
          </a:p>
          <a:p>
            <a:pPr lvl="1"/>
            <a:r>
              <a:t>การประดิษฐ์ ที่ขัดต่อความสงบเรียบร้อย หรือศีลธรรมอันดี อนามัย หรือ สวัสดิภาพของประชาชน เช่น การคิดสูตรยาบ้า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ED9885B-B6AF-42DA-B712-D06AB2ED5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อนุสิทธิบัตร (Petty Patent)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เครื่องหมายการค้า (Trademark)</a:t>
            </a:r>
            <a:r>
              <a:t> คือ เครื่องหมายหรือสัญลักษณ์หรือตราที่ใช้กับสินค้าหรือบริการ ซึ่งเครื่องหมายที่ให้ความคุ้มครองตาม พระราชบัญญัติเครื่องหมายการค้า พ.ศ. 2534 แก้ไขเพิ่มเติมโดยพระราชบัญญัติเครื่องหมายการค้า (ฉบับที่ 2) พ.ศ.2543 มี 4 ประเภท ดังต่อไปนี้</a:t>
            </a:r>
            <a:br/>
            <a:endParaRPr/>
          </a:p>
          <a:p>
            <a:pPr lvl="1"/>
            <a:r>
              <a:t>คือ เครื่องหมายการค้า เครื่องหมายบริการ เครื่องหมายรับรอง เครื่องหมายร่วม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E9B254E-C1BE-481C-9465-03B3DD5BB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เครื่องหมายการค้า (Trademark)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3.1 เครื่องหมายการค้า (Trade Mark) คือ เครื่องหมายที่ใช้เป็นที่หมายเกี่ยวข้องกับสินค้าเพื่อแสดงว่าสินค้าที่ ใช้เครื่องหมายนั้นแตกต่างกับสินค้าที่ใช้เครื่องหมายการค้าของบุคคลอื่น เช่น บรีส มาม่า กระทิงแดง เป็นต้น</a:t>
            </a:r>
          </a:p>
          <a:p>
            <a:pPr lvl="1"/>
            <a:r>
              <a:t>3.2 เครื่องหมายบริการ (Service Mark) คือ เครื่องหมายที่ใช้เป็นที่หมายหรือเกี่ยวข้องกับบริการ เพื่อแสดงว่าบริการที่ใช้เครื่องหมายนั้นแตกต่างกับบริการที่ใช้เครื่องหมาย บริการของบุคคลอื่น เช่น เครื่องหมายของสายการบิน ธนาคาร โรงแรม เป็นต้น</a:t>
            </a:r>
          </a:p>
          <a:p>
            <a:pPr lvl="1"/>
            <a:r>
              <a:t>3.3 เครื่องหมายรับรอง (Certification Mark) คือ เครื่องหมายที่เจ้าของเครื่องหมายรับรองใช้เป็นที่หมายหรือเกี่ยวข้องกับ สินค้าและบริการของบุคคลอื่น เพื่อเป็นการรับรองคุณภาพของสินค้า หรือบริการนั้น เช่น เชลล์ชวนชิม แม่ช้อยนางรำ ฮาลาล (Halal) เป็นต้น</a:t>
            </a:r>
          </a:p>
          <a:p>
            <a:pPr lvl="1"/>
            <a:r>
              <a:t>3.4 เครื่องหมายร่วม (Collective Mark) คือ เครื่องหมายการค้าหรือเครื่องหมายบริการที่ใช้โดยบริษัทหรือวิสาหกิจในกลุ่ม เดียวกัน หรือโดยสมาชิกของสมาคม กลุ่มบุคคล หรือองค์กรอื่นใดของรัฐหรือเอกชน เช่น ตราช้างของบริษัท ปูนซิเมนต์ไทย จำกัด เป็นต้น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2880D95-23AE-4A21-9321-D3E7686DE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เครื่องหมายการค้า (Trademark)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b="1"/>
              <a:t>ความลับทางการค้า (Trade secret)</a:t>
            </a:r>
            <a:r>
              <a:t> คือ ข้อมูลการค้า ซึ่งยังไม่รู้จักกันโดยทั่วไป หรือยังเข้าถึงไม่ได้ในหมู่บุคคล โดยเป็นข้อมูลที่นำไปใช้ประโยชน์ในทางการค้า เนื่องจากการเป็นความลับ และเป็นข้อมูลที่เจ้าของ หรือผู้มีหน้าที่ควบคุมความลับทางการค้า ได้ใช้วิธีการที่เหมาะสมรักษาไว้เป็นความลับ ตามปกติ แล้วความลับทางการค้าจะได้รับความคุ้มครองอยู่ตราบเท่าที่ยังเป็นความลับอยู่ เพราะฉะนั้นสิทธิของเจ้าของความลับทางการค้า จึงมีอยู่ตลอดไป หากความลับทางการค้านั้นยังไม่มีการเปิดเผย และความลับทางการค้าจะได้รับความคุ้มครอง โดยไม่ต้องมีการจดทะเบียนแต่อย่างใด เจ้าของความลับทางการค้าสามารถเลือกที่จะแจ้งข้อมูลความลับทางการค้า คือ เจ้าของความลับทางการค้าอาจนำความลับทางการค้าของตนมาเป็นหลักประกันในการกู้ยืมเงินกับธนาคารได้</a:t>
            </a:r>
          </a:p>
          <a:p>
            <a:pPr marL="0" indent="0">
              <a:buNone/>
            </a:pPr>
            <a:r>
              <a:rPr b="1"/>
              <a:t>ความลับทางการค้าอาจอยู่ในรูปแบบของ</a:t>
            </a:r>
          </a:p>
          <a:p>
            <a:pPr lvl="1"/>
            <a:r>
              <a:t>สูตร</a:t>
            </a:r>
          </a:p>
          <a:p>
            <a:pPr lvl="1"/>
            <a:r>
              <a:t>วิธีการ กรรมวิธี</a:t>
            </a:r>
          </a:p>
          <a:p>
            <a:pPr lvl="1"/>
            <a:r>
              <a:t>การออกแบบ</a:t>
            </a:r>
          </a:p>
          <a:p>
            <a:pPr lvl="1"/>
            <a:r>
              <a:t>เครื่องมือ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856EDA0-77EE-4945-8FD5-680296650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ความลับทางการค้า (Trade secret)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b="1"/>
              <a:t>สิ่งบ่งชี้ทางภูมิศาสตร์ (Geographical Indications หรือ GI) </a:t>
            </a:r>
            <a:r>
              <a:t> คือ ทรัพย์สินทางปัญญาประเภทหนึ่ง ซึ่งจะเกิดขึ้นได้ก็ต่อเมื่อมีความเชื่อมโยง (Links) ระหว่างปัจจัยสำคัญสองประการ คือ ธรรมชาติ และ มนุษย์ กล่าวคือ ชุมชนได้อาศัยลักษณะเฉพาะที่มีอยู่ในแหล่งภูมิศาสตร์ตามธรรมชาติ เช่น สภาพดินฟ้าอากาศ หรือวัตถุดิบเฉพาะในพื้นที่ มาใช้ประโยชน์ในการผลิตสินค้าในท้องถิ่นของตนขึ้นมา ทำให้ได้ผลิตภัณฑ์ที่มีคุณลักษณะพิเศษที่มาจากพื้นที่ดังกล่าว คุณลักษณะพิเศษนี้อาจหมายถึง คุณภาพ ชื่อเสียงหรือคุณลักษณะเฉพาะอื่น ๆ ที่มาจากแหล่งภูมิศาสตร์นั้น ๆ</a:t>
            </a:r>
          </a:p>
          <a:p>
            <a:pPr marL="0" indent="0">
              <a:buNone/>
            </a:pPr>
            <a:r>
              <a:rPr b="1"/>
              <a:t>สิ่งบ่งชี้ทางภูมิศาสตร์นี้ อาจแบ่งได้เป็น 2 ลักษณะ</a:t>
            </a:r>
          </a:p>
          <a:p>
            <a:pPr lvl="1">
              <a:buAutoNum type="arabicPeriod"/>
            </a:pPr>
            <a:r>
              <a:rPr b="1"/>
              <a:t>สิ่งบ่งชี้ทางภูมิศาสตร์โดยตรง (Direct Geographical Indication)</a:t>
            </a:r>
            <a:r>
              <a:t> คือ ชื่อทางภูมิศาสตร์ที่เกี่ยวข้องกับสินค้านั้น ๆ โดยตรง เช่น ไชยา เพชรบูรณ์ เป็นต้น</a:t>
            </a:r>
          </a:p>
          <a:p>
            <a:pPr lvl="1">
              <a:buAutoNum type="arabicPeriod"/>
            </a:pPr>
            <a:r>
              <a:rPr b="1"/>
              <a:t>สิ่งบ่งชี้ทางภูมิศาสตร์โดยอ้อม (Indirect Geographical Indication)</a:t>
            </a:r>
            <a:r>
              <a:t> คือ สัญลักษณ์ หรือสิ่งอื่นใดที่ไม่ใช่ชื่อทางภูมิศาสตร์ ซึ่งใช้เพื่อบ่งบอกแหล่งภูมิศาสตร์อันเป็นแหล่งกำเนิดหรือแหล่งผลิตของสินค้า เช่น สัญลักษณ์ประจำอำเภอ หรือจังหวัด รูปย่าโม รูปหอไอเฟล เป็นต้น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7BDFA60-E176-481D-A90A-C3791026B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สิ่งบ่งชี้ทางภูมิศาสตร์ (Geographical Indications หรือ GI)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แบบผังภูมิของวงจรรวม</a:t>
            </a:r>
            <a:r>
              <a:t> คือ แบบ แผนผัง หรือภาพที่ทำขึ้นไม่ว่าจะปรากฏในรูปแบบใดหรือวิธีใดเพื่อให้เห็นถึงการจัดวางให้เป็นวงจรรวม จากคำนิยามดังกล่าวจะเห็นได้ว่า แบบของวงจรไฟฟ้าที่ได้ออกแบบขึ้นมา หรือที่เรียกว่า Layout design และตัวชุดหน้ากากหรือแผ่นบัง mask work ซึ่งเป็นตัวต้นแบบที่ใช้ในการสร้างให้เกิดแบบผังภูมิ ก็จัดว่าอยู่ในข่ายที่จะได้รับความคุ้มครองตามกฎหมายนี้ด้วยเช่นกัน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12D88EF-7D76-4157-9277-60187AA48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แบบผังภูมิของวงจรรวม (Layout - Design of Integrated Circuit)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พระราชบัญญัติคุ้มครองพันธุ์พืช พ.ศ. 2542 (Plant Variety Protection)</a:t>
            </a:r>
          </a:p>
          <a:p>
            <a:pPr lvl="1"/>
            <a:r>
              <a:t>เพื่อเป็นการส่งเสริมและสร้างแรงจูงใจให้มีการพัฒนา และปรับปรุงพันธุ์พืชใหม่ ๆ ภายใต้หลักความปลอดภัยทางชีวภาพ ด้วยการให้สิทธิคุ้มครองตามกฎหมาย อีกทั้งเป็นการส่งเสริมการอนุรักษ์และพัฒนาการใช้ประโยชน์พันธุ์พืชพื้นเมือง และพันธุ์พืชป่า และเพื่อการกระตุ้นเร่งเร้าให้ชุมชน มีส่วนร่วมในการอนุรักษ์ และใช้ประโยชน์ในทรัพยากรพันธุกรรมพืชอย่างยั่งยืน</a:t>
            </a:r>
          </a:p>
          <a:p>
            <a:pPr lvl="1"/>
            <a:r>
              <a:rPr>
                <a:hlinkClick r:id="rId2"/>
              </a:rPr>
              <a:t>อ่านเพิ่ม 13 หน้า https://ip.hrdi.or.th/kmfiles/20162404221108.pdf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BBEB89D-C3D1-4014-BA68-6B4ECD410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คุ้มครองพันธุ์พืช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ภูมิปัญญาท้องถิ่น (Local wisdom)</a:t>
            </a:r>
            <a:r>
              <a:t> หมายถึง หลักความรู้อันเกิดจากความสามารถ ประสบการณ์ และความเฉลียวฉลาดในการประดิษฐ์คิดค้นของคนในท้องถิ่น โดยเป็นผลมาจากการสั่งสมประสบการณ์ที่ผ่านกระบานการเรียนรู้ เลือกสรร พัฒนาและถ่ายทอดสืบต่อกันมาจากบรรพบุรุษจนถึงคนรุ่นปัจจุบัน เพื่อใช่ประโยชน์ในการดำเนินชีวิต</a:t>
            </a:r>
          </a:p>
          <a:p>
            <a:pPr lvl="1"/>
            <a:r>
              <a:rPr b="1"/>
              <a:t>ดังนั้น</a:t>
            </a:r>
            <a:r>
              <a:t> ภูมิปัญญาจึงเป็น “</a:t>
            </a:r>
            <a:r>
              <a:rPr b="1"/>
              <a:t>ทรัพย์สินทางปัญญา</a:t>
            </a:r>
            <a:r>
              <a:t>” ที่ผู้คิดค้นสร้างสรรค์ควร ได้รับสิทธิ์ประโยชน์จากภาครัฐในแง่การคุ้มครองและดูแลไม่ให้มีผู้ละเมิดการคุ้มครองทรัพย์สินทางปัญญาที่เกี่ยวข้องกับภูมิปัญญา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E81BEE2-1F57-46BA-A7BA-8AAD0BC16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8. ภูมิปัญญาท้องถิ่น (Local wisdom)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ชื่อทางการค้า (Trade Name)</a:t>
            </a:r>
            <a:r>
              <a:t> คือ ชื่อที่ใช้เรียก ผลิตภัณฑ์ หรือบริการที่ไม่ได้จดหรืออาจจดทะเบียนเครื่องหมายการค้าก็ได้ หรือที่เรียกกันว่า แบรนด์เนม (Brand name) ก็คือชื่อทางการค้านั่นเอง เช่น เป๊ปซี่ โค้ก รองเท้าของแบลลี่ย์ กระเป๋าหลุยส์ หรือชื่อสินค้า บริการ ขบวนการผลิต ที่เป็นที่รับรู้กันทางการค้า</a:t>
            </a:r>
          </a:p>
          <a:p>
            <a:pPr lvl="1"/>
            <a:r>
              <a:t>ชื่อแอพพลิเคชั่นบนเครื่องคอมพิวเตอร์ ก็เป็นชื่อทางการค้า เช่น zoom, webex, line, skype, microsoft, google, windows, apple, mysql, android, huawei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EDDB49F-0FAA-4CD7-B29F-847F08526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9. ชื่อทางการค้า (Trade Name)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พ.ร.บ.คอมพิวเตอร์ </a:t>
            </a:r>
            <a:r>
              <a:t> คือ พระราชบัญญัติที่ว่าด้วยการกระทำผิดเกี่ยวกับคอมพิวเตอร์ เป็นได้ทั้งคอมพิวเตอร์ตั้งโต๊ะ คอมพิวเตอร์โน้ตบุ๊ค สมาร์ทโฟน รวมถึงระบบที่ถูกควบคุมด้วยระบบคอมพิวเตอร์ ซึ่งพ.ร.บ.ตั้งขึ้นเพื่อป้องกัน ควบคุมการกระทำผิดที่จะเกิดขึ้นได้จากการใช้คอมพิวเตอร์ หากใครกระทำความผิด ก็จะต้องได้รับการลงโทษตามที่พ.ร.บ.กำหนด</a:t>
            </a:r>
          </a:p>
          <a:p>
            <a:pPr lvl="1"/>
            <a:r>
              <a:t>ผลการกระทำความผิดตาม พ.ร.บ. มีทั้งโทษจำ และโทษปรับ ขึ้นกับที่กำหนดในแต่ละมาตรา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43972C6-67C5-44B4-9099-4684E48F6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กฎหมายทางเทคโนโลยีสารสนเทศ [2]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>
              <a:buAutoNum type="arabicPeriod"/>
            </a:pPr>
            <a:r>
              <a:t>การเข้าถึงระบบคอมพิวเตอร์ (มาตรา 5)</a:t>
            </a:r>
          </a:p>
          <a:p>
            <a:pPr lvl="1">
              <a:buAutoNum type="arabicPeriod"/>
            </a:pPr>
            <a:r>
              <a:t>การล่วงรู้ถึงมาตรการป้องกันการเข้าถึง (มาตรา 6)</a:t>
            </a:r>
          </a:p>
          <a:p>
            <a:pPr lvl="1">
              <a:buAutoNum type="arabicPeriod"/>
            </a:pPr>
            <a:r>
              <a:t>การเข้าถึงข้อมูลคอมพิวเตอร์ (มาตรา 7)</a:t>
            </a:r>
          </a:p>
          <a:p>
            <a:pPr lvl="1">
              <a:buAutoNum type="arabicPeriod"/>
            </a:pPr>
            <a:r>
              <a:t>การดักข้อมูลคอมพิวเตอร์โดยมิชอบ (มาตรา 8)</a:t>
            </a:r>
          </a:p>
          <a:p>
            <a:pPr lvl="1">
              <a:buAutoNum type="arabicPeriod"/>
            </a:pPr>
            <a:r>
              <a:t>การรบกวนข้อมูลคอมพิวเตอร์ (มาตรา 9)</a:t>
            </a:r>
          </a:p>
          <a:p>
            <a:pPr lvl="1">
              <a:buAutoNum type="arabicPeriod"/>
            </a:pPr>
            <a:r>
              <a:t>การรบกวนระบบคอมพิวเตอร์ (มาตรา 10)</a:t>
            </a:r>
          </a:p>
          <a:p>
            <a:pPr lvl="1">
              <a:buAutoNum type="arabicPeriod"/>
            </a:pPr>
            <a:r>
              <a:t>การส่งสแปมเมล์ Spam Mail (มาตรา 11)</a:t>
            </a:r>
          </a:p>
          <a:p>
            <a:pPr lvl="1">
              <a:buAutoNum type="arabicPeriod"/>
            </a:pPr>
            <a:r>
              <a:t>การกระทำความผิดต่อความมั่นคง (มาตรา 12)</a:t>
            </a:r>
          </a:p>
          <a:p>
            <a:pPr lvl="1">
              <a:buAutoNum type="arabicPeriod"/>
            </a:pPr>
            <a:r>
              <a:t>การจำหน่าย / เผยแพร่ชุดคำสั่ง เพื่อใช้กระทำความผิด (มาตรา 13)</a:t>
            </a:r>
          </a:p>
          <a:p>
            <a:pPr lvl="1">
              <a:buAutoNum type="arabicPeriod"/>
            </a:pPr>
            <a:r>
              <a:t>การปลอมแปลงข้อมูลคอมพิวเตอร์ / เผยแพร่เนื้อหาอันไม่เหมาะสม (มาตรา 14)</a:t>
            </a:r>
          </a:p>
          <a:p>
            <a:pPr lvl="1">
              <a:buAutoNum type="arabicPeriod"/>
            </a:pPr>
            <a:r>
              <a:t>ความรับผิดของผู้ให้บริการ (มาตรา 15)</a:t>
            </a:r>
          </a:p>
          <a:p>
            <a:pPr lvl="1">
              <a:buAutoNum type="arabicPeriod"/>
            </a:pPr>
            <a:r>
              <a:t>การเผยแพร่ภาพจากการตัดต่อ / ดัดแปลง (มาตรา 16)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18C5EAB-3AF8-4674-9DE5-4D88A8565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พ.ร.บ.คอมพิวเตอร์ 2550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b="1"/>
              <a:t>อำนาจของเจ้าพนักงานโดยเด็ดขาด</a:t>
            </a:r>
          </a:p>
          <a:p>
            <a:pPr lvl="1">
              <a:buAutoNum type="arabicPeriod"/>
            </a:pPr>
            <a:r>
              <a:t>มีหนังสือสอบถาม / ให้ส่งคำชี้แจง ให้ถ้อยคำ</a:t>
            </a:r>
          </a:p>
          <a:p>
            <a:pPr lvl="1">
              <a:buAutoNum type="arabicPeriod"/>
            </a:pPr>
            <a:r>
              <a:t>เรียกข้อมูลจราจรทางคอมพิวเตอร์</a:t>
            </a:r>
          </a:p>
          <a:p>
            <a:pPr lvl="1">
              <a:buAutoNum type="arabicPeriod"/>
            </a:pPr>
            <a:r>
              <a:t>สั่งให้ส่งมอบข้อมูลผู้ใช้บริการตามมาตรา 26</a:t>
            </a:r>
          </a:p>
          <a:p>
            <a:pPr marL="0" indent="0">
              <a:buNone/>
            </a:pPr>
            <a:r>
              <a:rPr b="1"/>
              <a:t>อำนาจของเจ้าพนักงานที่ต้องขออำนาจศาล</a:t>
            </a:r>
          </a:p>
          <a:p>
            <a:pPr lvl="1">
              <a:buAutoNum type="arabicPeriod" startAt="4"/>
            </a:pPr>
            <a:r>
              <a:t>ทำสำเนาข้อมูลคอมพิวเตอร์ ข้อมูลจราจรทางคอมพิวเตอร์</a:t>
            </a:r>
          </a:p>
          <a:p>
            <a:pPr lvl="1">
              <a:buAutoNum type="arabicPeriod" startAt="4"/>
            </a:pPr>
            <a:r>
              <a:t>สั่งให้บุคคลส่งมอบข้อมูลคอมพิวเตอร์ หรืออุปกรณ์ที่ใช้จัดเก็บข้อมูลคอมพิวเตอร์</a:t>
            </a:r>
          </a:p>
          <a:p>
            <a:pPr lvl="1">
              <a:buAutoNum type="arabicPeriod" startAt="4"/>
            </a:pPr>
            <a:r>
              <a:t>ตรวจสอบหรือเข้าถึงระบบคอมพิวเตอร์ ข้อมูลคอมพิวเตอร์</a:t>
            </a:r>
          </a:p>
          <a:p>
            <a:pPr lvl="1">
              <a:buAutoNum type="arabicPeriod" startAt="4"/>
            </a:pPr>
            <a:r>
              <a:t>ถอดรหัสลับของข้อมูลคอมพิวเตอร์</a:t>
            </a:r>
          </a:p>
          <a:p>
            <a:pPr lvl="1">
              <a:buAutoNum type="arabicPeriod" startAt="4"/>
            </a:pPr>
            <a:r>
              <a:t>ยึดหรืออายัดระบบคอมพิวเตอร์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5F648D6-0E9B-4947-9292-7AA257C10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อำนาจของพนักงานเจ้าหน้าที่ตามกฎหมายใหม่ (มาตรา 18-21)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อ้างอิง มาตราในพ.ร.บ. 2560 (มาตราในพ.ร.บ. 2550)</a:t>
            </a:r>
          </a:p>
          <a:p>
            <a:pPr lvl="1">
              <a:buAutoNum type="arabicPeriod"/>
            </a:pPr>
            <a:r>
              <a:t>มาตรา 4 : ฝากร้านใน Social Media ที่ถือเป็นสแปม ปรับ 200,000 บาท</a:t>
            </a:r>
          </a:p>
          <a:p>
            <a:pPr lvl="1">
              <a:buAutoNum type="arabicPeriod"/>
            </a:pPr>
            <a:r>
              <a:t>มาตรา 4 : ส่ง SMS โฆษณา โดยไม่ได้รับความยินยอม ให้ผู้รับสามารถปฏิเสธข้อมูลนั้นได้ ไม่เช่นนั้นถือเป็นสแปม ปรับ 200,000 บาท</a:t>
            </a:r>
          </a:p>
          <a:p>
            <a:pPr lvl="1">
              <a:buAutoNum type="arabicPeriod"/>
            </a:pPr>
            <a:r>
              <a:t>มาตรา 4 : ส่ง E-mail ขายของ ที่ถือเป็นสแปม ปรับ 200,000 บาท</a:t>
            </a:r>
          </a:p>
          <a:p>
            <a:pPr lvl="1">
              <a:buAutoNum type="arabicPeriod"/>
            </a:pPr>
            <a:r>
              <a:t>มาตรา 8(14(2)) : กด Like หรือ Share ไม่ผิด แต่ต้องไม่เกี่ยวกับสถาบันฯ เสี่ยงเข้าข่ายความผิดมาตรา 112 หรือมีความผิดร่วม</a:t>
            </a:r>
          </a:p>
          <a:p>
            <a:pPr lvl="1"/>
            <a:r>
              <a:rPr>
                <a:hlinkClick r:id="rId2"/>
              </a:rPr>
              <a:t>อ่านเพิ่ม มาตรา 112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0D70BEA-58A5-4DC8-AB58-73C06AC71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13 สาระใน พรบ.คอมฯ 2560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AutoNum type="arabicPeriod" startAt="5"/>
            </a:pPr>
            <a:r>
              <a:t>มาตรา 9(15) : พบข้อมูลผิดกฎหมายอยู่ในระบบคอมพิวเตอร์ และเจ้าของคอมพิวเตอร์ไม่ได้กระทำเอง สามารถแจ้งไปยังหน่วยงานที่รับผิดชอบได้ หากแจ้งแล้วลบข้อมูลออกเจ้าของก็จะไม่มีความผิดตามกฎหมาย</a:t>
            </a:r>
          </a:p>
          <a:p>
            <a:pPr lvl="1">
              <a:buAutoNum type="arabicPeriod" startAt="5"/>
            </a:pPr>
            <a:r>
              <a:t>มาตรา 9(15) : เพจที่เปิดให้แสดงความเห็น เมื่อพบข้อความที่ผิดกฎหมาย เมื่อลบออก ถือเป็นผู้พ้นผิด</a:t>
            </a:r>
          </a:p>
          <a:p>
            <a:pPr lvl="1">
              <a:buAutoNum type="arabicPeriod" startAt="5"/>
            </a:pPr>
            <a:r>
              <a:t>มาตรา 8(14(4)) : ไม่โพสต์สิ่งลามกอนาจาร ที่ทำให้เกิดการเผยแพร่สู่ประชาชน</a:t>
            </a:r>
          </a:p>
          <a:p>
            <a:pPr lvl="1">
              <a:buAutoNum type="arabicPeriod" startAt="5"/>
            </a:pPr>
            <a:r>
              <a:t>มาตรา 10(16) : การโพสต์เกี่ยวกับเด็ก เยาวชน ต้องปิดบังใบหน้า ยกเว้น เมื่อเป็นการเชิดชู ชื่นชม อย่างให้เกียรติ</a:t>
            </a:r>
          </a:p>
          <a:p>
            <a:pPr lvl="1">
              <a:buAutoNum type="arabicPeriod" startAt="5"/>
            </a:pPr>
            <a:r>
              <a:t>มาตรา 10(16) : การให้ข้อมูลเกี่ยวกับผู้เสียชีวิต ต้องไม่ทำให้เกิดความเสื่อมเสียเชื่อเสียง หรือถูกดูหมิ่น เกลียดชัง ญาติสามารถฟ้องร้องได้ตามกฎหมาย</a:t>
            </a:r>
          </a:p>
          <a:p>
            <a:pPr lvl="1">
              <a:buAutoNum type="arabicPeriod" startAt="5"/>
            </a:pPr>
            <a:r>
              <a:t>มาตรา 10(16) : การโพสต์ด่าว่าผู้อื่น ที่ไม่มีข้อมูลจริง หรือถูกตัดต่อ ผู้ถูกกล่าวหา เอาผิดผู้โพสต์ได้ และมีโทษจำคุกไม่เกิน 3 ปี ปรับไม่เกิน 200,000 บาท</a:t>
            </a:r>
          </a:p>
          <a:p>
            <a:pPr lvl="1"/>
            <a:r>
              <a:rPr>
                <a:hlinkClick r:id="rId2"/>
              </a:rPr>
              <a:t>อ่านเพิ่ม พรบ.คอม 2560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6C78FCA-32C0-4B23-8DAF-B0746F36D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13 สาระใน พรบ.คอมฯ 2560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9E5CE583-88E2-4A51-8568-446563450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A0617707-EF6B-452F-88FE-6F924E993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พนักงานเปลี่ยนชื่อลูกค้าเป็นคำหยาบ</a:t>
            </a:r>
          </a:p>
        </p:txBody>
      </p:sp>
      <p:pic>
        <p:nvPicPr>
          <p:cNvPr id="3" name="Picture 1" descr="http://www.thaiall.com/article/law_change_computer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136900" y="942109"/>
            <a:ext cx="5905500" cy="467129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มาตรา ๙ ผู้ใดทําให้เสียหาย ทําลาย แก้ไข เปลี่ยนแปลง หรือเพิ่มเติมไม่ว่าทั้งหมด หรือบางส่วน ซึ่งข้อมูลคอมพิวเตอร์ของผู้อื่นโดยมิชอบ ต้องระวางโทษจําคุกไม่เกินห้าปี หรือปรับไม่เกิน หนึ่งแสนบาท หรือทั้งจําทั้งปรับ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DF090C9E-D1B2-4D69-A4E1-0955DECA9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2D5A6C47-E0B1-405A-B6D9-F6AA7EEBD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 ข้อพึงระวัง โพสต์ แชร์ ข่าวปลอม โดย </a:t>
            </a:r>
            <a:r>
              <a:rPr>
                <a:hlinkClick r:id="rId2"/>
              </a:rPr>
              <a:t>กองปราบปราม</a:t>
            </a:r>
          </a:p>
        </p:txBody>
      </p:sp>
      <p:pic>
        <p:nvPicPr>
          <p:cNvPr id="3" name="Picture 1" descr="http://www.thaiall.com/article/aware_share_like.jp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089400" y="1600200"/>
            <a:ext cx="4013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มีกฎหมายหลายฉบับ ดูแลประชาชน มิให้ละเมิดกันและกัน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เหตุผลและความจำเป็นในการจำกัดสิทธิและเสรีภาพของบุคคลตามพระราชบัญญัตินี้ เพื่อให้การคุ้มครองข้อมูลส่วนบุคคลมีประสิทธิภาพ และเพื่อให้มีมาตรการเยียวยาเจ้าของข้อมูลส่วนบุคคลจากการถูกละเมิดสิทธิในข้อมูลส่วนบุคคลที่มีประสิทธิภาพ ซึ่งการตราพระราชบัญญัตินี้สอดคล้องกับเงื่อนไขที่บัญญัติไว้ ในมาตรา ๒๖ ที่ ห้ามมิให้เก็บรวบรวมข้อมูลส่วนบุคคลเกี่ยวกับ … ** มีประเด็นมากมายห้ามบันทึกไว้ **</a:t>
            </a:r>
          </a:p>
          <a:p>
            <a:pPr lvl="1"/>
            <a:r>
              <a:t>PDPA ( Personal Data Protection Act ) มีผลบังคับใช้วันที่ 27 พ.ค.2563 มีรายละเอียดใน </a:t>
            </a:r>
            <a:r>
              <a:rPr>
                <a:hlinkClick r:id="rId2"/>
              </a:rPr>
              <a:t>ราชกิจจานุเบกษา</a:t>
            </a:r>
          </a:p>
          <a:p>
            <a:pPr lvl="1"/>
            <a:r>
              <a:t>พรบ.นี้มีผลกับทุกองค์กรทั่วโลกที่เก็บข้อมูลของคนไทย จึงไม่มีองค์กรไหนสามารถทำเพิกเฉยกับมันได้ </a:t>
            </a:r>
            <a:r>
              <a:rPr>
                <a:hlinkClick r:id="rId3"/>
              </a:rPr>
              <a:t>องค์กรคุณพร้อมหรือยัง ใช้ PDPA พรบ.ข้อมูลส่วนบุคคล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45E048D-4ACB-44A8-8AE9-21F2AFABB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พ.ร.บ.คุ้มครองข้อมูลส่วนบุคคล พ.ศ.2562 (1/5)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มาตรา ๒๖</a:t>
            </a:r>
            <a:r>
              <a:t> ห้ามมิให้เก็บรวบรวมข้อมูลส่วนบุคคลเกี่ยวกับเชื้อชาติ เผ่าพันธุ์ ความคิดเห็น ทางการเมือง ความเชื่อในลัทธิ ศาสนาหรือปรัชญา พฤติกรรมทางเพศ ประวัติอาชญากรรม ข้อมูลสุขภาพ ความพิการ ข้อมูลสหภาพแรงงาน ข้อมูลพันธุกรรม ข้อมูลชีวภาพ หรือข้อมูลอื่นใด ซึ่งกระทบต่อเจ้าของข้อมูลส่วนบุคคลในทำนองเดียวกันตามที่คณะกรรมการประกาศกำหนด โดยไม่ได้รับ ความยินยอมโดยชัดแจ้งจากเจ้าของข้อมูลส่วนบุคคล เว้นแต่ (1) เพื่อป้องกันหรือระงับอันตรายต่อชีวิต ร่างกาย หรือสุขภาพ .. (2) .. (5) ..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8472230-D4CC-4E3E-B127-75E1F5127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พ.ร.บ.คุ้มครองข้อมูลส่วนบุคคล พ.ศ.2562 (2/5)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b="1"/>
              <a:t>ข้อมูลที่สามารถระบุตัวบุคคลได้ไม่ว่าจะทางตรงหรือทางอ้อม ที่ถูกเก็บทั้งแบบ Online และ Offline ซึ่งหมายความกว้างมาก</a:t>
            </a:r>
          </a:p>
          <a:p>
            <a:pPr lvl="1"/>
            <a:r>
              <a:t>ชื่อ นามสกุล</a:t>
            </a:r>
          </a:p>
          <a:p>
            <a:pPr lvl="1"/>
            <a:r>
              <a:t>รูป</a:t>
            </a:r>
          </a:p>
          <a:p>
            <a:pPr lvl="1"/>
            <a:r>
              <a:t>เบอร์โทรศัพท์</a:t>
            </a:r>
          </a:p>
          <a:p>
            <a:pPr lvl="1"/>
            <a:r>
              <a:t>การศึกษา</a:t>
            </a:r>
          </a:p>
          <a:p>
            <a:pPr lvl="1"/>
            <a:r>
              <a:t>ที่อยู่</a:t>
            </a:r>
          </a:p>
          <a:p>
            <a:pPr lvl="1"/>
            <a:r>
              <a:t>เลขบัตรประชาชน</a:t>
            </a:r>
          </a:p>
          <a:p>
            <a:pPr lvl="1"/>
            <a:r>
              <a:t>ประวัติการทำงาน</a:t>
            </a:r>
          </a:p>
          <a:p>
            <a:pPr lvl="1"/>
            <a:r>
              <a:t>ทะเบียนรถ</a:t>
            </a:r>
          </a:p>
          <a:p>
            <a:pPr lvl="1"/>
            <a:r>
              <a:t>ข้อมูลสุขภาพ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E85D8D6-071B-4F1C-9EC7-AF267E7C3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พ.ร.บ.คุ้มครองข้อมูลส่วนบุคคล พ.ศ.2562 (3/5)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ใจความของตัวพรบ. คือ การให้สิทธิเหล่านี้แก่ของเจ้าของข้อมูล</a:t>
            </a:r>
          </a:p>
          <a:p>
            <a:pPr lvl="1">
              <a:buAutoNum type="arabicPeriod"/>
            </a:pPr>
            <a:r>
              <a:t>สิทธิที่จะได้รับแจ้ง</a:t>
            </a:r>
          </a:p>
          <a:p>
            <a:pPr lvl="1">
              <a:buAutoNum type="arabicPeriod"/>
            </a:pPr>
            <a:r>
              <a:t>สิทธิในการแก้ไข</a:t>
            </a:r>
          </a:p>
          <a:p>
            <a:pPr lvl="1">
              <a:buAutoNum type="arabicPeriod"/>
            </a:pPr>
            <a:r>
              <a:t>สิทธิในการได้รับและโอนถ่ายข้อมูล</a:t>
            </a:r>
          </a:p>
          <a:p>
            <a:pPr lvl="1">
              <a:buAutoNum type="arabicPeriod"/>
            </a:pPr>
            <a:r>
              <a:t>สิทธิในการเข้าถึง</a:t>
            </a:r>
          </a:p>
          <a:p>
            <a:pPr lvl="1">
              <a:buAutoNum type="arabicPeriod"/>
            </a:pPr>
            <a:r>
              <a:t>สิทธิคัดค้าน</a:t>
            </a:r>
          </a:p>
          <a:p>
            <a:pPr lvl="1">
              <a:buAutoNum type="arabicPeriod"/>
            </a:pPr>
            <a:r>
              <a:t>สิทธิในการลบ</a:t>
            </a:r>
          </a:p>
          <a:p>
            <a:pPr lvl="1">
              <a:buAutoNum type="arabicPeriod"/>
            </a:pPr>
            <a:r>
              <a:t>สิทธิในการจำกัด</a:t>
            </a:r>
          </a:p>
          <a:p>
            <a:pPr lvl="1">
              <a:buAutoNum type="arabicPeriod"/>
            </a:pPr>
            <a:r>
              <a:t>สิทธิในการเพิกถอนคำยินยอม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3A03992-D613-416C-8D62-C174E85DD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พ.ร.บ.คุ้มครองข้อมูลส่วนบุคคล พ.ศ.2562 (4/5)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b="1"/>
              <a:t>การขอความยินยอม (Consent) นั้น จะต้องให้เจ้าของข้อมูลสามารถ</a:t>
            </a:r>
          </a:p>
          <a:p>
            <a:pPr lvl="1"/>
            <a:r>
              <a:t>ทำผ่านกระดาษ หรือ ระบบออนไลน์ก็ได้</a:t>
            </a:r>
          </a:p>
          <a:p>
            <a:pPr lvl="1"/>
            <a:r>
              <a:t>อ่านง่าย เข้าใจง่าย</a:t>
            </a:r>
          </a:p>
          <a:p>
            <a:pPr lvl="1"/>
            <a:r>
              <a:t>ไม่หลอกลวงให้เข้าใจผิด</a:t>
            </a:r>
            <a:br/>
            <a:endParaRPr/>
          </a:p>
          <a:p>
            <a:pPr lvl="1"/>
            <a:r>
              <a:t>แยกชัดเจนจากเงื่อนไขอื่น ๆ และไม่เอาเงื่อนไขอื่นมาผูกพันธ์</a:t>
            </a:r>
          </a:p>
          <a:p>
            <a:pPr marL="0" indent="0">
              <a:buNone/>
            </a:pPr>
            <a:r>
              <a:rPr b="1"/>
              <a:t>การถอนความยินยอม (Consent) นั้น จะต้องให้เจ้าของข้อมูลสามารถ</a:t>
            </a:r>
          </a:p>
          <a:p>
            <a:pPr lvl="1"/>
            <a:r>
              <a:t>ทำเมื่อไหร่ก็ได้</a:t>
            </a:r>
          </a:p>
          <a:p>
            <a:pPr lvl="1"/>
            <a:r>
              <a:t>ทำได้ง่ายเช่นเดียวกับการให้ความยินยอม</a:t>
            </a:r>
          </a:p>
          <a:p>
            <a:pPr lvl="1"/>
            <a:r>
              <a:t>แจ้งให้เจ้าของข้อมูลทราบถึงผลกระทบ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9D0329A-0251-4208-A7CF-6101F804F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พ.ร.บ.คุ้มครองข้อมูลส่วนบุคคล พ.ศ.2562 (5/5)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D30E4F83-3FB1-42BB-BFD4-82F674F7B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13FBE40C-0B66-41E1-8F56-7668D341F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 ขั้นตอน PDPA</a:t>
            </a:r>
          </a:p>
        </p:txBody>
      </p:sp>
      <p:pic>
        <p:nvPicPr>
          <p:cNvPr id="3" name="Picture 1" descr="http://www.thaiall.com/mis/pdpa_2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38400" y="1600200"/>
            <a:ext cx="7315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https://techsauce.co/tech-and-biz/pdpa-big-data-private-law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ความผิดพลาดที่เกิดจากบุคคล (Human Error/Failures)</a:t>
            </a:r>
          </a:p>
          <a:p>
            <a:pPr lvl="1">
              <a:buAutoNum type="arabicPeriod"/>
            </a:pPr>
            <a:r>
              <a:t>ภัยคุกคามที่เป็นภัยร้ายต่อทรัพย์สินทางปัญญา (Compromises to Intellectual Property)</a:t>
            </a:r>
          </a:p>
          <a:p>
            <a:pPr lvl="1">
              <a:buAutoNum type="arabicPeriod"/>
            </a:pPr>
            <a:r>
              <a:t>การจารกรรมหรือการลุกล้ำ (Espionage หรือ Trespass)</a:t>
            </a:r>
          </a:p>
          <a:p>
            <a:pPr lvl="1">
              <a:buAutoNum type="arabicPeriod"/>
            </a:pPr>
            <a:r>
              <a:t>การกรรโชกสารสนเทศ (Information Extortion)</a:t>
            </a:r>
          </a:p>
          <a:p>
            <a:pPr lvl="1">
              <a:buAutoNum type="arabicPeriod"/>
            </a:pPr>
            <a:r>
              <a:t>การทำลายหรือทำให้เสียหาย (Sabotage หรือ Vandalism)</a:t>
            </a:r>
          </a:p>
          <a:p>
            <a:pPr lvl="1">
              <a:buAutoNum type="arabicPeriod"/>
            </a:pPr>
            <a:r>
              <a:t>ซอฟแวร์โจมตี (Software Attack)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58F2483-15B5-4C09-86A4-082A1B3F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ภัยคุกคามทางอินเทอร์เน็ต [3]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ความผิดพลาดที่เกิดจากบุคคล (Human Error/Failures)</a:t>
            </a:r>
          </a:p>
          <a:p>
            <a:pPr marL="1270000" indent="0">
              <a:buNone/>
            </a:pPr>
            <a:r>
              <a:rPr sz="2000"/>
              <a:t>อุบัติเหตุ / ความเข้าใจผิด / คาดไม่ถึง / ลบแฟ้มผิดพลาด / ไฟฟ้าดับ / น้ำท่วม</a:t>
            </a:r>
          </a:p>
          <a:p>
            <a:pPr lvl="1">
              <a:buAutoNum type="arabicPeriod" startAt="2"/>
            </a:pPr>
            <a:r>
              <a:t>ภัยคุกคามที่เป็นภัยร้ายต่อทรัพย์สินทางปัญญา (Compromises to Intellectual Property)</a:t>
            </a:r>
          </a:p>
          <a:p>
            <a:pPr marL="1270000" indent="0">
              <a:buNone/>
            </a:pPr>
            <a:r>
              <a:rPr sz="2000"/>
              <a:t>การละเมิดลิขสิทธิ์ / แชร์แฟ้มที่มีลิขสิทธิ์ / ติดตั้งโปรแกรมและใช้ key gen / Movie 2 Free.com</a:t>
            </a:r>
          </a:p>
          <a:p>
            <a:pPr lvl="1">
              <a:buAutoNum type="arabicPeriod" startAt="3"/>
            </a:pPr>
            <a:r>
              <a:t>การจารกรรมหรือการลุกล้ำ (Espionage หรือ Trespass)</a:t>
            </a:r>
          </a:p>
          <a:p>
            <a:pPr marL="1270000" indent="0">
              <a:buNone/>
            </a:pPr>
            <a:r>
              <a:rPr sz="2000"/>
              <a:t>การเข้าถึงข้อมูลที่ไม่ได้รับอนุญาต / ขโมยข้อมูลบัญชีผู้ใช้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51E4AF9-9DBC-4406-9865-52D873CF4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ภัยคุกคามทางอินเทอร์เน็ต (1/2)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4"/>
            </a:pPr>
            <a:r>
              <a:t>การกรรโชกสารสนเทศ (Information Extortion)</a:t>
            </a:r>
          </a:p>
          <a:p>
            <a:pPr marL="1270000" indent="0">
              <a:buNone/>
            </a:pPr>
            <a:r>
              <a:rPr sz="2000"/>
              <a:t>ซอฟต์แวร์เรียก ค่า ไถ่ R A N S O M W A R E การเผยแพร่ข้อมูลที่เป็นความลับ</a:t>
            </a:r>
          </a:p>
          <a:p>
            <a:pPr lvl="1">
              <a:buAutoNum type="arabicPeriod" startAt="5"/>
            </a:pPr>
            <a:r>
              <a:t>การทำลายหรือทำให้เสียหาย (Sabotage หรือ Vandalism)</a:t>
            </a:r>
          </a:p>
          <a:p>
            <a:pPr marL="1270000" indent="0">
              <a:buNone/>
            </a:pPr>
            <a:r>
              <a:rPr sz="2000"/>
              <a:t>การจู่โจมระบบ / เปลี่ยนโฮมเพจของรัฐบาล</a:t>
            </a:r>
          </a:p>
          <a:p>
            <a:pPr lvl="1">
              <a:buAutoNum type="arabicPeriod" startAt="6"/>
            </a:pPr>
            <a:r>
              <a:t>ซอฟแวร์โจมตี (Software Attack)</a:t>
            </a:r>
          </a:p>
          <a:p>
            <a:pPr marL="1270000" indent="0">
              <a:buNone/>
            </a:pPr>
            <a:r>
              <a:rPr sz="2000"/>
              <a:t>ไวรัส / เวิร์ม / ทำ Denail of Service / เจาะรหัส WiFi</a:t>
            </a:r>
          </a:p>
          <a:p>
            <a:pPr lvl="1"/>
            <a:r>
              <a:rPr>
                <a:hlinkClick r:id="rId2"/>
              </a:rPr>
              <a:t>อ่าน Threat-information-system1.pdf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109CA43-AC3C-4BD2-94A5-2AD88A058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ภัยคุกคามทางอินเทอร์เน็ต (2/2)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อาชญากรคอมพิวเตอร์</a:t>
            </a:r>
            <a:r>
              <a:t> คือ ผู้กระทำผิดกฎหมายโดยใช้คอมพิวเตอร์ หรืออุปกรณ์อิเล็กทรอนิกส์เป็นส่วนสำคัญ มีดังนี้</a:t>
            </a:r>
          </a:p>
          <a:p>
            <a:pPr lvl="1">
              <a:buAutoNum type="arabicPeriod"/>
            </a:pPr>
            <a:r>
              <a:rPr b="1"/>
              <a:t>Novices</a:t>
            </a:r>
            <a:r>
              <a:t> คือ พวกมือสมัครเล่น</a:t>
            </a:r>
          </a:p>
          <a:p>
            <a:pPr lvl="1">
              <a:buAutoNum type="arabicPeriod"/>
            </a:pPr>
            <a:r>
              <a:rPr b="1"/>
              <a:t>Queer</a:t>
            </a:r>
            <a:r>
              <a:t> คือ พวกจิตไม่ปกติ</a:t>
            </a:r>
          </a:p>
          <a:p>
            <a:pPr lvl="1">
              <a:buAutoNum type="arabicPeriod"/>
            </a:pPr>
            <a:r>
              <a:rPr b="1"/>
              <a:t>Dreamer</a:t>
            </a:r>
            <a:r>
              <a:t> คือ พวกบ้าลัทธิ</a:t>
            </a:r>
          </a:p>
          <a:p>
            <a:pPr lvl="1">
              <a:buAutoNum type="arabicPeriod"/>
            </a:pPr>
            <a:r>
              <a:rPr b="1"/>
              <a:t>Hacker</a:t>
            </a:r>
            <a:r>
              <a:t> คือ พวกเจาะระบบคอมพิวเตอร์</a:t>
            </a:r>
          </a:p>
          <a:p>
            <a:pPr lvl="1">
              <a:buAutoNum type="arabicPeriod"/>
            </a:pPr>
            <a:r>
              <a:rPr b="1"/>
              <a:t>Cracker</a:t>
            </a:r>
            <a:r>
              <a:t> คือ พวกชอบก่อความเสียหาย</a:t>
            </a:r>
          </a:p>
          <a:p>
            <a:pPr lvl="1">
              <a:buAutoNum type="arabicPeriod"/>
            </a:pPr>
            <a:r>
              <a:rPr b="1"/>
              <a:t>Organized Criminal</a:t>
            </a:r>
            <a:r>
              <a:t> คือ พวกกลุ่มอาชญากรที่ร่วมมือกัน</a:t>
            </a:r>
          </a:p>
          <a:p>
            <a:pPr lvl="1">
              <a:buAutoNum type="arabicPeriod"/>
            </a:pPr>
            <a:r>
              <a:rPr b="1"/>
              <a:t>Career Criminal</a:t>
            </a:r>
            <a:r>
              <a:t> คือ พวกอาชญากรมืออาชีพ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5ED791E-09DE-4968-883E-5FAA7597B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อาชญากรคอมพิวเตอร์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 b="1"/>
              <a:t>Mutual Authentication</a:t>
            </a:r>
            <a:r>
              <a:t> คือ การตรวจสอบทั้งเครื่องแม่ข่ายและผู้ใช้</a:t>
            </a:r>
          </a:p>
          <a:p>
            <a:pPr lvl="1">
              <a:buAutoNum type="arabicPeriod"/>
            </a:pPr>
            <a:r>
              <a:rPr b="1"/>
              <a:t>Cross-site scripting</a:t>
            </a:r>
            <a:r>
              <a:t> คือ เทคนิคการฝังโค้ดเข้าไปกับหน้าเว็บเพจที่มีช่องโหว่</a:t>
            </a:r>
          </a:p>
          <a:p>
            <a:pPr lvl="1">
              <a:buAutoNum type="arabicPeriod"/>
            </a:pPr>
            <a:r>
              <a:rPr b="1"/>
              <a:t>SQL Injection</a:t>
            </a:r>
            <a:r>
              <a:t> คือ เทคนิคจากการส่งคำสั่ง SQL ผ่านช่องโหว่าของเว็บแอพพลิเคชัน</a:t>
            </a:r>
          </a:p>
          <a:p>
            <a:pPr lvl="1">
              <a:buAutoNum type="arabicPeriod"/>
            </a:pPr>
            <a:r>
              <a:rPr b="1"/>
              <a:t>Path disclosure</a:t>
            </a:r>
            <a:r>
              <a:t> คือ ช่องโหว่จากการแสดง error message ต่าง ๆ</a:t>
            </a:r>
          </a:p>
          <a:p>
            <a:pPr lvl="1">
              <a:buAutoNum type="arabicPeriod"/>
            </a:pPr>
            <a:r>
              <a:rPr b="1"/>
              <a:t>Denial of service (DoS)</a:t>
            </a:r>
            <a:r>
              <a:t> คือ ปัญหาการปฏิเสธการให้บริการ</a:t>
            </a:r>
          </a:p>
          <a:p>
            <a:pPr lvl="1">
              <a:buAutoNum type="arabicPeriod"/>
            </a:pPr>
            <a:r>
              <a:rPr b="1"/>
              <a:t>Arbitrary Code Execution (ACE)</a:t>
            </a:r>
            <a:r>
              <a:t> คือ ประมวลผลโค้ดโดยพลการ</a:t>
            </a:r>
          </a:p>
          <a:p>
            <a:pPr lvl="1">
              <a:buAutoNum type="arabicPeriod"/>
            </a:pPr>
            <a:r>
              <a:rPr b="1"/>
              <a:t>Memory corruption</a:t>
            </a:r>
            <a:r>
              <a:t> คือ ทำให้เรียกใช้หน่วยความจำผิดพลาด และสั่งประมวลผลโค้ดอันตรายได้</a:t>
            </a:r>
          </a:p>
          <a:p>
            <a:pPr lvl="1">
              <a:buAutoNum type="arabicPeriod"/>
            </a:pPr>
            <a:r>
              <a:rPr b="1"/>
              <a:t>Cross-Site Request Forgery (CSRF)</a:t>
            </a:r>
            <a:r>
              <a:t> คือ การใช้ Identity และ Privilege) ของเหยื่อปลอมเป็นเหยื่อและทำธุรกรรมไม่พึงประสงค์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415173A-06A6-46BF-8805-F55338DA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ประเด็นด้านความปลอดภัยที่น่าสนใจ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Denial of Service</a:t>
            </a:r>
            <a:r>
              <a:t> คือ ภัยคุกคามแบบหนึ่งทางระบบเครือข่ายคอมพิวเตอร์ มุ่งโจมตีเครื่องบริการ เมื่อผู้ไม่หวังดี (Attacker’s PC) ต้องการโจมตี เครื่องบริการที่เป็นเป้าหมาย (Target PC) จนทำให้ไม่สามารถให้บริการได้ตามปกติ ด้วยการส่งคำร้องขอรับบริการ (Request) ไปยังเครื่องบริการที่เป็นเป้าหมาย (Victim Website) ด้วยปริมาณที่มากอย่างท่วมท้น (Flood) ผ่านเครื่องคอมพิวเตอร์ซอมบี้ (Zombie PC) จำนวนมากที่ได้ยึดไว้ จนไม่อาจให้บริการแก่ผู้ใช้ทั่วไปได้ (Unable to response)</a:t>
            </a:r>
          </a:p>
          <a:p>
            <a:pPr lvl="1"/>
            <a:r>
              <a:rPr b="1"/>
              <a:t>วิธีที่ผู้ไม่ประสงค์ดี (Intruder) ทำ (How to)</a:t>
            </a:r>
            <a:r>
              <a:t> คือ การเข้าควบคุมเครื่องเหยื่อที่ไม่มีระบบป้องกันที่ดีพอ เครื่องที่ถูกควบคุมเรียกว่า Zombie PC ส่วนเครื่องเหยื่อที่คุมไม่ได้แต่ต้องการเข้าโจมตี เรียกว่า Victim Website ด้วยการส่งคำสั่งให้เครื่อง Zombie PC ทุกเครื่อง ส่งความต้องการปริมาณมากพร้อมกัน ไปยังเครื่องเหยื่อ เมื่อได้รับความต้องการปริมาณมาก แล้วตอบสนองไม่ได้ ก็จะปฏิเสธคำร้องขอข้อมูล และตอบสนองด้วยคำว่า Unable to connect หรือการกด F5 ถล่ม Single gateway ที่เคยเกิดขึ้นในไทย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0B8036C-FD20-448D-8A16-A190C9C1D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ดีโอเอส (DoS)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โทรจัน (Trojan)</a:t>
            </a:r>
            <a:r>
              <a:t> คือ โปรแกรมคอมพิวเตอร์ที่ถูกนำเข้าระบบโดยตั้งใจอย่างหนึ่ง แต่ผลของโปรแกรมทำอีกอย่างหนึ่ง เช่น ลักลอบส่งข้อมูลออก ทำสิ่งไม่พึงประสงค์ หรือควบคุมใช้เครื่องคอมพิวเตอร์จากระยะไกลเพื่อทำงานที่ไม่พึงประสงค์</a:t>
            </a:r>
          </a:p>
          <a:p>
            <a:pPr lvl="1"/>
            <a:r>
              <a:rPr b="1"/>
              <a:t>แบล็คดอ (Backdoor)</a:t>
            </a:r>
            <a:r>
              <a:t> คือ โปรแกรมคอมพิวเตอร์ที่ถูกติดตั้งโดยไม่ตั้งใจ หรือรู้เท่าไม่ถึงการณ์ เพื่อเปิดให้ผู้ไม่ประสงค์ดีเข้ามาควบคุมเครื่อง หรือทำงานอัตโนมัติในงานที่ไม่พึงประสงค์ โดยเข้าใช้งานได้จากระยะไกล ในขณะที่เจ้าของเครื่องไม่รู้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39CA3FF-D9B2-4E88-A7A7-1AE9EE601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โทรจัน (Trojan) หรือ แบล็คดอ (Backdoor)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39716256-E5D9-4563-A34B-F0B863A90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3039DD2E-5A32-42C3-90AC-371DE2E8E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ภาพยนตร์ โทรจัน (Trojan)</a:t>
            </a:r>
          </a:p>
        </p:txBody>
      </p:sp>
      <p:pic>
        <p:nvPicPr>
          <p:cNvPr id="3" name="Picture 1" descr="http://www.thaiall.com/handbill/troy2004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63091" y="1013691"/>
            <a:ext cx="7065817" cy="495530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6149109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rPr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ม้าเมืองทรอย</a:t>
            </a:r>
            <a:r>
              <a:rPr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เรื่องรวมที่พระเอกเลือก</a:t>
            </a:r>
            <a:r>
              <a:rPr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ที่จะตายอย่างวีระบุรุษ</a:t>
            </a:r>
            <a:endParaRPr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อ่านจาก </a:t>
            </a:r>
            <a:r>
              <a:rPr b="1"/>
              <a:t>pantip.com</a:t>
            </a:r>
            <a:r>
              <a:t> พบว่า ปี 2556 กระทรวงวัฒนธรรม นำเสนอความเป็นไทย ตามเทศกาลสงกรานต์ นำเสนอภาพปก ของเว็บไซต์กระทรวง เป็นภาพสาวสวย 7 นาง นุ่งโจงกระเบนแบบไทย แล้ว ศ.ดร.เกษียร เตชะพีระ (Kasian Tejapira) อาจารย์จากสำนักท่าพระจันทร์ ได้โพสต์ข้อความในเฟสบุ๊คว่า “เต้าแห่งความเป็นไทยไม่ปกปิด แล้วจิ๋มคู่ชีวิตจะอยู่ไหม กระทรวงวัฒนธรรมมาอำไทย สิ้นอำนาจอธิปไตยแล้วบัดนี้ ชะเอิงเงิงเงย” เป็นประเด็นชวนมองเรื่องของ “ศิลปะ กับ อนาจาร” หรือชวนมองนอกเรื่องไปประเด็น “รุนแรง กับ ย้อนแย้ง” ก็พาไปได้ เช่น การแสดงความเห็นของ นักแต่งเพลงชื่อดัง โพสต์แรง วิจารณ์วงไอดอลน้องใหม่ในกรุงเทพ ตามแบบวงพี่สาวสัญชาติญี่ปุ่น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587D4D8-B448-45A0-8317-66F359545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กระทรวงวัฒนธรรมกับภาพปกสงกรานต์ พบในเว็บไซต์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กรณีความต่างทางวัฒนธรรมตะวันตก กับตะวันออก พบข่าวเศร้า ที่ มาร์ก เซลลิง นักแสดงจากซีรีส์ดัง Glee จากชาติตะวันตก ติดคดี “มีรูปอนาจารของผู้เยาว์ในครอบครอง” ชวนมองนิยาม คำว่า ผู้เยาว์ของไทย อายุต่ำกว่า 20 ปี แต่ในหลายประเทศ เช่น ออสเตรเลีย อินเดีย ฟิลิปปินส์ บราซิล โครเอเชียและโคลัมเบีย ผู้เยาว์ อายุต่ำกว่า 18 ปี ส่วนที่ประเทศอเมริกา กำหนดอายุบรรลุนิติภาวะไว้แตกต่างกันไปในแต่ละรัฐ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3374011-43B0-42D1-B382-BF4DBACC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วัฒนธรรมที่ต่างกันของแต่ละชาติ พบในข่าว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ADEEF88B-7DBC-4E65-AB1C-B64D2374C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D9DF0C7-2BCA-4B86-A56F-F1CE93B65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การแสดงความเห็นของนักวิชาการ</a:t>
            </a:r>
          </a:p>
        </p:txBody>
      </p:sp>
      <p:pic>
        <p:nvPicPr>
          <p:cNvPr id="3" name="Picture 1" descr="http://www.thaiall.com/sexual/songkran_2556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67100" y="1600200"/>
            <a:ext cx="52451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ศ.ดร.เกษียร เตชะพีระ แสดงความเห็นท้วงติง ถึงความไม่เหมาะสม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กฎหมายลิขสิทธิ์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กฎหมายทางเทคโนโลยีสารสนเทศ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ภัยคุกคามทางอินเทอร์เน็ต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FD2F639-F74D-48ED-9816-76A9A4254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สรุป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จงทำแบบทดสอบ Pretest และ Posttest</a:t>
            </a:r>
          </a:p>
          <a:p>
            <a:pPr lvl="1"/>
            <a:r>
              <a:t>กฎหมายลิขสิทธิ์คืออะไร</a:t>
            </a:r>
          </a:p>
          <a:p>
            <a:pPr lvl="1"/>
            <a:r>
              <a:t>ISBN คืออะไร</a:t>
            </a:r>
          </a:p>
          <a:p>
            <a:pPr lvl="1"/>
            <a:r>
              <a:t>สิ่งต่อไปนี้ สิ่งใดไม่มีลิขสิทธิ์</a:t>
            </a:r>
          </a:p>
          <a:p>
            <a:pPr lvl="1"/>
            <a:r>
              <a:t>สิ่งต่อไปนี้ สิ่งใดมีลิขสิทธิ์</a:t>
            </a:r>
          </a:p>
          <a:p>
            <a:pPr lvl="1"/>
            <a:r>
              <a:t>ข้อใดคือทรัพย์สินทางอุตสาหกรรม</a:t>
            </a:r>
          </a:p>
          <a:p>
            <a:pPr lvl="1"/>
            <a:r>
              <a:t>ข้อใดไม่ใช่ทรัพย์สินทางอุตสาหกรรม</a:t>
            </a:r>
          </a:p>
          <a:p>
            <a:pPr lvl="1"/>
            <a:r>
              <a:t>ข้อใดคือสิ่งบ่งชี้ทางภูมิศาสตร์</a:t>
            </a:r>
          </a:p>
          <a:p>
            <a:pPr lvl="1"/>
            <a:r>
              <a:t>ข้อใดคือเครื่องหมายการค้า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FD8B263-D96C-4791-8FCB-ADE9914D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t>ข้อใดคือเครื่องหมายบริการ</a:t>
            </a:r>
          </a:p>
          <a:p>
            <a:pPr lvl="1"/>
            <a:r>
              <a:t>ข้อใดคือชื่อทางการค้า</a:t>
            </a:r>
          </a:p>
          <a:p>
            <a:pPr lvl="1"/>
            <a:r>
              <a:t>การกระทำใดผิดตาม พ.ร.บ.คอมพิวเตอร์</a:t>
            </a:r>
          </a:p>
          <a:p>
            <a:pPr lvl="1"/>
            <a:r>
              <a:t>กระทำผิดตาม พ.ร.บ.คอมพิวเตอร์ มีโทษแบบใด</a:t>
            </a:r>
          </a:p>
          <a:p>
            <a:pPr lvl="1"/>
            <a:r>
              <a:t>ข้อใดไม่ใช่อำนาจของพนักงานเจ้าหน้าที่ใน พ.ร.บ.คอมพิวเตอร์</a:t>
            </a:r>
          </a:p>
          <a:p>
            <a:pPr lvl="1"/>
            <a:r>
              <a:t>ข้อใดไม่ใช่ประเด็นเพิ่มเติมใน พ.ร.บ.คอมพิวเตอร์ 2560</a:t>
            </a:r>
          </a:p>
          <a:p>
            <a:pPr lvl="1"/>
            <a:r>
              <a:t>ตาม พ.ร.บ.คุ้มครองข้อมูลส่วนบุคคล มีประเด็นใดที่ไม่คุ้มครอง</a:t>
            </a:r>
          </a:p>
          <a:p>
            <a:pPr lvl="1"/>
            <a:r>
              <a:t>ตาม พ.ร.บ.คุ้มครองข้อมูลส่วนบุคคล มีประเด็นใดที่คุ้มครอง</a:t>
            </a:r>
          </a:p>
          <a:p>
            <a:pPr lvl="1"/>
            <a:r>
              <a:t>การขอความยินยอม คืออะไร (Consent Form)</a:t>
            </a:r>
          </a:p>
          <a:p>
            <a:pPr lvl="1"/>
            <a:r>
              <a:t>ข้อใดไม่ใช่ภัยคุกคามทางอินเทอร์เน็ต</a:t>
            </a:r>
          </a:p>
          <a:p>
            <a:pPr lvl="1"/>
            <a:r>
              <a:t>ข้อใดไม่ใช่อาชญากรคอมพิวเตอร์</a:t>
            </a:r>
          </a:p>
          <a:p>
            <a:pPr lvl="1"/>
            <a:r>
              <a:t>ข้อใดไม่เกี่ยวกับประเด็นด้านความปลอดภัยทางคอมพิวเตอร์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FE34200-DB9E-4BAA-BE9B-D107F02FF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t>วิโรจน์ ชัยมูล, สุพรรษา ยวงทอง. (2558) . ความรู้เบื้องต้นเกี่ยวกับคอมพิวเตอร์และเทคโนโลยีสารสนเทศ ฉบับปรับปรุง 2015. กรุงเทพฯ : บริษัท โปรวิชั่น จำกัด.</a:t>
            </a:r>
          </a:p>
          <a:p>
            <a:pPr lvl="1"/>
            <a:r>
              <a:t>ศศลักษณ์ ทองขาว และคณะ. (2556) . คอมพิวเตอร์และเทคโนโลยีสารสนเทศสมัยใหม่. กรุงเทพฯ : บริษัท ซีเอ็ดยูเคชั่น จำกัด.</a:t>
            </a:r>
          </a:p>
          <a:p>
            <a:pPr lvl="1"/>
            <a:r>
              <a:t>ยาใจ โรจนวงศ์ชัย และคณะ. (2549) . คอมพิวเตอร์และเทคโนโลยีสารสนเทศสมัยใหม่ แปลโดย Timothy J. O ’ Leary. พิมพ์ครั้งที่ 6. กรุงเทพฯ : มปท.</a:t>
            </a:r>
          </a:p>
          <a:p>
            <a:pPr lvl="1"/>
            <a:r>
              <a:t>Timothy O’Leary and Linda O’Leary and Daniel O’Leary. (2021). Computing Essentials 2021. New York: McGraw-Hill.</a:t>
            </a:r>
          </a:p>
          <a:p>
            <a:pPr lvl="1"/>
            <a:r>
              <a:t>James A. O’Brien, George M. Marakas. (2011). Management Information Systems,10th. New York: McGraw-Hill.</a:t>
            </a:r>
          </a:p>
          <a:p>
            <a:pPr lvl="1"/>
            <a:r>
              <a:t>Cheri Manning and Catherine Manning Swinson. (2020). Microsoft Office 365: A Skills Approach, 2019 Edition. New York: McGraw-Hill.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477C144-9235-434F-8D32-AAC485CA8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ตำราและเอกสารหลัก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2CD2E469-536E-4190-82BD-171EF1B0A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B02420A0-45FB-405B-9C63-B4DF4C889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Book วศิน เพิ่มทรัพย์, ปัทมาภรณ์ พิมพ์หานาม, วิโรจน์ ชัยมูล, สุพรรษา ยวงทอง, ภาศกร พาเจริญ</a:t>
            </a:r>
          </a:p>
        </p:txBody>
      </p:sp>
      <p:pic>
        <p:nvPicPr>
          <p:cNvPr id="3" name="Picture 1" descr="http://www.thaiall.com/tec/book_wasin_2019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13300" y="1600200"/>
            <a:ext cx="2552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ความรู้เบื้องต้นเกี่ยวกับคอมพิวเตอร์และเทคโนโลยีสารสนเทศ ฉบับปรับปรุง 2019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91A8EABA-88F8-43A0-A4C3-5F1CA0654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17233E5E-70AA-4C9B-82EF-D28BA3812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Book ศศลักษณ์ ทองขาว และคณะ</a:t>
            </a:r>
          </a:p>
        </p:txBody>
      </p:sp>
      <p:pic>
        <p:nvPicPr>
          <p:cNvPr id="3" name="Picture 1" descr="http://www.thaiall.com/tec/book_essentials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48200" y="1600200"/>
            <a:ext cx="28956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คอมพิวเตอร์และเทคโนโลยีสารสนเทศสมัยใหม่ 2013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E7D874E6-97CE-43D2-99B7-89EBAEBAC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527C590C-958E-4D87-9B01-F87A96BD2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Book ยาใจ โรจนวงศ์ชัย และคณะ 2006</a:t>
            </a:r>
          </a:p>
        </p:txBody>
      </p:sp>
      <p:pic>
        <p:nvPicPr>
          <p:cNvPr id="3" name="Picture 1" descr="http://www.thaiall.com/tec/content3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73600" y="1600200"/>
            <a:ext cx="28448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คอมพิวเตอร์และเทคโนโลยีสารสนเทศสมัยใหม่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EB540899-4785-4A07-81D0-BCB14C63F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59026C28-58A9-4E8C-A3F9-D853D9DE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End</a:t>
            </a:r>
          </a:p>
        </p:txBody>
      </p:sp>
      <p:pic>
        <p:nvPicPr>
          <p:cNvPr id="3" name="Picture 1" descr="http://www.thaiall.com/me/nburin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10100" y="1600200"/>
            <a:ext cx="29845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Burin rujjanapan - Nation University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โครงเรื่องเกี่ยวกับแรงบันดาลในในการเขียนหนังสือ</a:t>
            </a:r>
          </a:p>
          <a:p>
            <a:pPr lvl="1"/>
            <a:r>
              <a:t>สมาชิกในทีม 4 - 5 คน</a:t>
            </a:r>
          </a:p>
          <a:p>
            <a:pPr lvl="1"/>
            <a:r>
              <a:rPr>
                <a:hlinkClick r:id="rId2"/>
              </a:rPr>
              <a:t>ตัวอย่าง เหนือฝัน ล้านแรงบันดาลใจ</a:t>
            </a:r>
          </a:p>
          <a:p>
            <a:pPr lvl="1"/>
            <a:r>
              <a:t>คลิ๊ปมี 1) ชื่อเรื่อง 2) เนื้อเรื่อง และ 3) เครดิต</a:t>
            </a:r>
          </a:p>
          <a:p>
            <a:pPr lvl="1"/>
            <a:r>
              <a:t>สมาชิกในทีมต้องร้องเพลง และเนื้องเรื่องสอดคล้องกับเพลง</a:t>
            </a:r>
          </a:p>
          <a:p>
            <a:pPr lvl="1"/>
            <a:r>
              <a:t>ทุกคนในกลุ่มต้องอยู่ในคลิ๊ปอย่างน้อย 20 วินาที ไม่มีข้อยกเว้น</a:t>
            </a:r>
          </a:p>
          <a:p>
            <a:pPr lvl="1"/>
            <a:r>
              <a:t>อัพโหลดคลิ๊ปเข้า youtube.com</a:t>
            </a:r>
          </a:p>
          <a:p>
            <a:pPr lvl="1"/>
            <a:r>
              <a:t>ทำ Powerpoint เพื่อนำเสนอหน้าชั้นเรียน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0EA4C1F-6DE4-4259-BA2C-49120739D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คลิ๊ปงานกลุ่ม (1/5)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วางแผนเป็นขั้นตอน และจัดทำ Story board</a:t>
            </a:r>
          </a:p>
          <a:p>
            <a:pPr lvl="1"/>
            <a:r>
              <a:t>ให้ความสำคัญกับ มุมกล้อง แสง และเสียง</a:t>
            </a:r>
          </a:p>
          <a:p>
            <a:pPr lvl="1"/>
            <a:r>
              <a:t>มีจุดไคลแม็คของเรื่องอย่างน้อย 2 จุด</a:t>
            </a:r>
          </a:p>
          <a:p>
            <a:pPr lvl="1"/>
            <a:r>
              <a:t>ใช้เทคนิคตัดต่อ</a:t>
            </a:r>
          </a:p>
          <a:p>
            <a:pPr marL="1270000" indent="0">
              <a:buNone/>
            </a:pPr>
            <a:r>
              <a:rPr sz="2000"/>
              <a:t>zoom-in, zoom-out, focus change, color, light, scene switching, speed, craft, stop motion, bird’s-eye view, follow step, costume, accessories, effect, transition, external clip</a:t>
            </a:r>
          </a:p>
          <a:p>
            <a:pPr lvl="1"/>
            <a:r>
              <a:rPr>
                <a:hlinkClick r:id="rId2"/>
              </a:rPr>
              <a:t>ต.ย. คลิ๊ป พาหัวใจไปสู่ฝัน</a:t>
            </a:r>
          </a:p>
          <a:p>
            <a:pPr lvl="1"/>
            <a:r>
              <a:rPr>
                <a:hlinkClick r:id="rId3"/>
              </a:rPr>
              <a:t>ต.ย. คลิ๊ป รู้แต่มันทำไม่ได้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E53A1B3-8D80-49FB-BF3E-90868F137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คลิ๊ปงานกลุ่ม (2/5)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t>นำเสนอก่อนเปิดคลิ๊ปนำเสนอในชั้นเรียน (Present)</a:t>
            </a:r>
          </a:p>
          <a:p>
            <a:pPr lvl="1"/>
            <a:r>
              <a:t>แนะนำสมาชิกในกลุ่ม ชื่อ และภาพทุกคน (Members role)</a:t>
            </a:r>
          </a:p>
          <a:p>
            <a:pPr lvl="1"/>
            <a:r>
              <a:t>วัตถุประสงค์ และเรื่องย่อ (Objective)</a:t>
            </a:r>
          </a:p>
          <a:p>
            <a:pPr lvl="1"/>
            <a:r>
              <a:t>สตอรี่บอร์ด (Story board)</a:t>
            </a:r>
          </a:p>
          <a:p>
            <a:pPr lvl="1"/>
            <a:r>
              <a:t>ขั้นตอนการทำงาน (Step)</a:t>
            </a:r>
          </a:p>
          <a:p>
            <a:pPr lvl="1"/>
            <a:r>
              <a:t>เทคนิคต่าง ๆ ที่ใช้ (Technic)</a:t>
            </a:r>
          </a:p>
          <a:p>
            <a:pPr lvl="1"/>
            <a:r>
              <a:t>อธิบายจุดไคลแม็ก (Climax)</a:t>
            </a:r>
          </a:p>
          <a:p>
            <a:pPr lvl="1"/>
            <a:r>
              <a:t>แผนผังองค์กร (Organization chart)</a:t>
            </a:r>
          </a:p>
          <a:p>
            <a:pPr lvl="1"/>
            <a:r>
              <a:t>ชาร์ทผลประเมินแบบบาร์ชาร์ทแบบ 5 ระดับ : story, actor, image, sound, technique, creative, and all of it</a:t>
            </a:r>
          </a:p>
          <a:p>
            <a:pPr lvl="1"/>
            <a:r>
              <a:t>มีคำว่า ถาม-ตอบ ในหน้าสุดท้าย เพื่อแสดงการจบการบรรยาย (Question - Answer)</a:t>
            </a:r>
          </a:p>
          <a:p>
            <a:pPr lvl="1"/>
            <a:r>
              <a:rPr>
                <a:hlinkClick r:id="rId2"/>
              </a:rPr>
              <a:t>อ่านเพิ่ม คลิ๊ปกลุ่ม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01468AA-EB4F-4170-B1EE-8EB03AFF4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หัวข้อใน Powerpoint คลิ๊ปงานกลุ่ม (3/5)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567D6573-C5E6-43ED-85AA-793D5C91E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5474C988-9889-4052-AACE-69E0F70E3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Story board ที่มีสีสัน ใช้สื่ออารมณ์ได้มากกว่า (4/5)</a:t>
            </a:r>
          </a:p>
        </p:txBody>
      </p:sp>
      <p:pic>
        <p:nvPicPr>
          <p:cNvPr id="3" name="Picture 1" descr="http://www.thaiall.com/tec/storyboard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44700" y="1600200"/>
            <a:ext cx="8089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Planning ต้องปรึกษาหารือร่วมกัน แต่ละคนถนัดต่างกัน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A87C1B1E-8714-4CFD-B5A3-9DA2197E9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21FF4F26-3E47-4F5F-8947-BB8FA3F9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Story board 59 ที่ในกลุ่ม ทุกคนต้องอยู่ในฉาก (5/5)</a:t>
            </a:r>
          </a:p>
        </p:txBody>
      </p:sp>
      <p:pic>
        <p:nvPicPr>
          <p:cNvPr id="3" name="Picture 1" descr="http://www.thaiall.com/tec/storyboard_bw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74900" y="1600200"/>
            <a:ext cx="7454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Storyboard คือ เครื่องมือร้อยเรียงเรื่องราวแบ่งเป็นฉากอย่างง่าย ก่อนนำไปประยุกต์ใช้ พบที่โต๊ะ อ.มิว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ฟังเพื่อนอาจารย์พูดคุยกันอีกครั้ง เรื่อง ทักษะที่จำเป็นสำหรับการเรียนรู้ในศตวรรษที่ 21</a:t>
            </a:r>
          </a:p>
          <a:p>
            <a:pPr lvl="1"/>
            <a:r>
              <a:t>พบในคู่มือการประกันคุณภาพการศึกษาภายใน 2557 หน้า 66 ep3 ปกชมพู</a:t>
            </a:r>
          </a:p>
          <a:p>
            <a:pPr lvl="1"/>
            <a:r>
              <a:t>พบว่าเลขหน้าไม่ตรงกับเล่ม ed1 ปี 2558 ที่ผมมีอยู่ ที่อยู่ในหน้า 67 ปกม่วง</a:t>
            </a:r>
          </a:p>
          <a:p>
            <a:pPr lvl="1"/>
            <a:r>
              <a:rPr>
                <a:hlinkClick r:id="rId2"/>
              </a:rPr>
              <a:t>อ่านเพิ่ม คู่มือประกันคุณภาพภายใน</a:t>
            </a:r>
          </a:p>
          <a:p>
            <a:pPr lvl="1"/>
            <a:r>
              <a:rPr>
                <a:hlinkClick r:id="rId3"/>
              </a:rPr>
              <a:t>อ่านเพิ่ม ประกันคุณภาพภายใน</a:t>
            </a:r>
          </a:p>
          <a:p>
            <a:pPr lvl="1"/>
            <a:r>
              <a:rPr>
                <a:hlinkClick r:id="rId4"/>
              </a:rPr>
              <a:t>อ่านเพิ่ม thaiall.com/tec/digital_competencies.htm</a:t>
            </a:r>
          </a:p>
          <a:p>
            <a:pPr lvl="1"/>
            <a:r>
              <a:rPr>
                <a:hlinkClick r:id="rId5"/>
              </a:rPr>
              <a:t>อ่านเพิ่ม คู่มือพลเมืองดิจิทัล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C8AAE78-886D-44D8-B87D-D32C91544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การเรียนรู้ในศตวรรษที่ 21 (1/6)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กลุ่มวิชาหลัก (Core Subjects)</a:t>
            </a:r>
          </a:p>
          <a:p>
            <a:pPr lvl="1">
              <a:buAutoNum type="arabicPeriod"/>
            </a:pPr>
            <a:r>
              <a:t>กลุ่มทักษะชีวิต และอาชีพ (Live and career skills)</a:t>
            </a:r>
          </a:p>
          <a:p>
            <a:pPr lvl="1">
              <a:buAutoNum type="arabicPeriod"/>
            </a:pPr>
            <a:r>
              <a:t>กลุ่มทักษะการเรียนรู้และนวัตกรรม (Learning and innovation skills)</a:t>
            </a:r>
          </a:p>
          <a:p>
            <a:pPr lvl="1">
              <a:buAutoNum type="arabicPeriod"/>
            </a:pPr>
            <a:r>
              <a:t>กลุ่มทักษะสารสนเทศ สื่อ และเทคโนโลยี (Information, media and technology skills)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ADEA478-9EFE-43C2-92A2-3DEC54889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ทักษะที่จำเป็นสำหรับการเรียนรู้ในศตวรรษที่ 21 (2/6)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b="1"/>
              <a:t>กลุ่มทักษะการเรียนรู้และนวัตกรรม</a:t>
            </a:r>
          </a:p>
          <a:p>
            <a:pPr lvl="1">
              <a:buAutoNum type="arabicPeriod"/>
            </a:pPr>
            <a:r>
              <a:t>การคิดเชิงวิพากษ์และการแก้ปัญหา (Critical thinking and problem solving)</a:t>
            </a:r>
          </a:p>
          <a:p>
            <a:pPr lvl="1">
              <a:buAutoNum type="arabicPeriod"/>
            </a:pPr>
            <a:r>
              <a:t>นวัตกรรมและการสร้างสรรค์ (Innovation and creativity)</a:t>
            </a:r>
          </a:p>
          <a:p>
            <a:pPr lvl="1">
              <a:buAutoNum type="arabicPeriod"/>
            </a:pPr>
            <a:r>
              <a:t>การสื่อสารและความร่วมมือกัน (Communication and collaboration)</a:t>
            </a:r>
          </a:p>
          <a:p>
            <a:pPr lvl="1"/>
            <a:r>
              <a:rPr b="1"/>
              <a:t>กลุ่มทักษะสารสนเทศ สื่อ และเทคโนโลยี (Information , media and technology skills)</a:t>
            </a:r>
          </a:p>
          <a:p>
            <a:pPr lvl="1">
              <a:buAutoNum type="arabicPeriod"/>
            </a:pPr>
            <a:r>
              <a:t>การรู้สารสนเทศ (Information Literacy)</a:t>
            </a:r>
          </a:p>
          <a:p>
            <a:pPr lvl="1">
              <a:buAutoNum type="arabicPeriod"/>
            </a:pPr>
            <a:r>
              <a:t>การรู้สื่อ (Media Literacy)</a:t>
            </a:r>
          </a:p>
          <a:p>
            <a:pPr lvl="1">
              <a:buAutoNum type="arabicPeriod"/>
            </a:pPr>
            <a:r>
              <a:t>การรู้ ICT (ICT Literacy) (ICT = Information and Communication Technology = เทคโนโลยีสารสนเทศ และการสื่อสาร)</a:t>
            </a:r>
          </a:p>
          <a:p>
            <a:pPr lvl="1"/>
            <a:r>
              <a:rPr b="1"/>
              <a:t>กลุ่มทักษะชีวิตและอาชีพ (Life and career skills)</a:t>
            </a:r>
          </a:p>
          <a:p>
            <a:pPr lvl="1">
              <a:buAutoNum type="arabicPeriod"/>
            </a:pPr>
            <a:r>
              <a:t>ความสามารถในการปรับตัวและยืดหยุ่น (Adaptability and flexibility)</a:t>
            </a:r>
          </a:p>
          <a:p>
            <a:pPr lvl="1">
              <a:buAutoNum type="arabicPeriod"/>
            </a:pPr>
            <a:r>
              <a:t>ความคิดริเริ่มและการเรียนรู้ได้ด้วยตนเอง (Initiative and self-direction)</a:t>
            </a:r>
          </a:p>
          <a:p>
            <a:pPr lvl="1">
              <a:buAutoNum type="arabicPeriod"/>
            </a:pPr>
            <a:r>
              <a:t>ปฏิสัมพันธ์ทางสังคม และข้ามวัฒนธรรม (Social and cross-cultural interaction)</a:t>
            </a:r>
          </a:p>
          <a:p>
            <a:pPr lvl="1">
              <a:buAutoNum type="arabicPeriod"/>
            </a:pPr>
            <a:r>
              <a:t>ความรับผิดชอบและความสามารถผลิตผลงาน (Accountability and productivity)</a:t>
            </a:r>
          </a:p>
          <a:p>
            <a:pPr lvl="1">
              <a:buAutoNum type="arabicPeriod"/>
            </a:pPr>
            <a:r>
              <a:t>ความเป็นผู้นำและรับผิดชอบต่อสังคม (Leadership and social responsibility)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57D109D-44FF-4B20-9E11-03743CB2C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ทักษะสำคัญที่คนส่วนใหญ่ให้ความสำคัญมาก (3/6)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3288AD58-EC40-404A-B543-C2F3F72A4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72DE9E9A-8FB2-4F2B-8F24-527B65FD4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ทักษะที่จำเป็นสำหรับการเรียนรู้ในศตวรรษที่ 21 (4/6)</a:t>
            </a:r>
          </a:p>
        </p:txBody>
      </p:sp>
      <p:pic>
        <p:nvPicPr>
          <p:cNvPr id="3" name="Picture 1" descr="http://www.thaiall.com/iqa/handbook_mua57ed3_p66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483100" y="1600200"/>
            <a:ext cx="32385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หน้า 66 ในคู่มือประกัน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b="1"/>
              <a:t>ความเป็นพลเมืองดิจิทัล</a:t>
            </a:r>
            <a:r>
              <a:t> คือ พลเมืองผู้ใช้งานสื่อดิจิทัลและสื่อสังคมออนไลน์ที่เข้าใจบรรทัดฐาน ของการปฏิบัติตัวให้เหมาะสม และมีความรับผิดชอบในการใช้เทคโนโลยี โดยเฉพาะอย่างยิ่งการสื่อสารในยุคดิจิทัลเป็นการสื่อสารที่ไร้พรมแดน</a:t>
            </a:r>
          </a:p>
          <a:p>
            <a:pPr lvl="1"/>
            <a:r>
              <a:t>การเป็นพลเมืองดิจิทัลควรมีทักษะที่สำคัญ 8 ประการ</a:t>
            </a:r>
          </a:p>
          <a:p>
            <a:pPr lvl="1">
              <a:buAutoNum type="arabicPeriod"/>
            </a:pPr>
            <a:r>
              <a:t>ทักษะในการรักษาอัตลักษณ์ที่ดีของตนเอง (Digital Citizen Identity)</a:t>
            </a:r>
          </a:p>
          <a:p>
            <a:pPr lvl="1">
              <a:buAutoNum type="arabicPeriod"/>
            </a:pPr>
            <a:r>
              <a:t>ทักษะในการรักษาข้อมูลส่วนตัว (Privacy Management)</a:t>
            </a:r>
          </a:p>
          <a:p>
            <a:pPr lvl="1">
              <a:buAutoNum type="arabicPeriod"/>
            </a:pPr>
            <a:r>
              <a:t>ทักษะในการคิดวิเคราะห์มีวิจารณญาณที่ดี (Critical Thinking)</a:t>
            </a:r>
          </a:p>
          <a:p>
            <a:pPr lvl="1">
              <a:buAutoNum type="arabicPeriod"/>
            </a:pPr>
            <a:r>
              <a:t>ทักษะในการจัดสรรเวลาหน้าจอ (Screen Time Management)</a:t>
            </a:r>
          </a:p>
          <a:p>
            <a:pPr lvl="1">
              <a:buAutoNum type="arabicPeriod"/>
            </a:pPr>
            <a:r>
              <a:t>ทักษะในการรับมือกับการคุกคามทางโลกออนไลน์ (Cyberbullying Management)</a:t>
            </a:r>
          </a:p>
          <a:p>
            <a:pPr lvl="1">
              <a:buAutoNum type="arabicPeriod"/>
            </a:pPr>
            <a:r>
              <a:t>ทักษะในการบริหารจัดการข้อมูล ที่ผู้ใช้งานมีการทิ้งไว้บนโลกออนไลน์ (Digital Footprints)</a:t>
            </a:r>
          </a:p>
          <a:p>
            <a:pPr lvl="1">
              <a:buAutoNum type="arabicPeriod"/>
            </a:pPr>
            <a:r>
              <a:t>ทักษะในการรักษาความปลอดภัยของตนเองในโลกออนไลน์ (Cybersecurity Management)</a:t>
            </a:r>
          </a:p>
          <a:p>
            <a:pPr lvl="1">
              <a:buAutoNum type="arabicPeriod"/>
            </a:pPr>
            <a:r>
              <a:t>ทักษะในการใช้เทคโนโลยีอย่างมีจริยธรรม (Digital Empathy)</a:t>
            </a:r>
          </a:p>
          <a:p>
            <a:pPr lvl="1"/>
            <a:r>
              <a:t>https://www.salika.co/2019/04/03/8-skills-for-digital-citizenship/</a:t>
            </a:r>
          </a:p>
          <a:p>
            <a:pPr lvl="1"/>
            <a:r>
              <a:t>https://thaidigizen.com/wp-content/uploads/2018/06/DigitalCitizenship-Book-ok.pdf</a:t>
            </a:r>
          </a:p>
          <a:p>
            <a:pPr lvl="1"/>
            <a:r>
              <a:t>https://www.thaihealth.or.th/Content/48161-citizen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62BE309-14BC-48DC-8C03-B8063E04F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60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ความเป็นพลเมืองดิจิทัล (5/6)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25993C60-D530-49D1-9C3C-65D0499DE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9044D4B1-3A29-48FA-957E-FE66A78C4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61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ทักษะจำเป็น เพื่อก้าวสู่การเป็นพลเมืองดิจิทัล (6/6)</a:t>
            </a:r>
          </a:p>
        </p:txBody>
      </p:sp>
      <p:pic>
        <p:nvPicPr>
          <p:cNvPr id="3" name="Picture 1" descr="http://www.thaiall.com/tec/digital_citizen_skill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81500" y="1600200"/>
            <a:ext cx="3441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ความเป็นพลเมืองดิจิทัล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b="1"/>
              <a:t>ทักษะด้านความรู้ / ฮาร์ดสกิล (Hard Skills)</a:t>
            </a:r>
            <a:r>
              <a:t> คือ ทักษะด้านความรู้ที่ใช้ในการทำงาน ความสามารถเชิงเทคนิคที่สั่งสอนกันได้ วัดผลการเรียนรู้ วัดความรู้ความสามารถได้ ทักษะด้านอารมณ์ / ซอฟต์สกิล (Soft Skills) คือ ทักษะด้านอารมณ์ที่ใช้ในการอยู่ร่วมกับผู้อื่น รวมถึงการพัฒนาตัวเอง ซึ่งการทำงานในปัจจุบันต้องมีทั้ง Soft Skills และ Hard Skills เพราะการจะได้งานต้องมี Hard Skills แต่การรักษางานไว้แน่น ได้รับการสนับสนุนและทำงานได้อย่างมีความสุขจำเป็นต้องมี Soft Skills</a:t>
            </a:r>
          </a:p>
          <a:p>
            <a:pPr lvl="1"/>
            <a:r>
              <a:t>อ่านจาก </a:t>
            </a:r>
            <a:r>
              <a:rPr b="1"/>
              <a:t>Weforum.org , Linkedin.com และ Nowasu</a:t>
            </a:r>
            <a:r>
              <a:t> พบว่า รายงานของ World Economic Forum พูดถึง 10 ทักษะที่บริษัททั่วโลกต้องการ ที่เก็บรวบรวมจากเว็บไซต์จัดหางาน LinkedIn ที่เป็นทักษะของผู้ใช้งานที่ได้รับการว่าจ้างสูงสุด จากสมาชิกของ LinkedIn 100,000 คน แบ่งเป็น 5 Soft Skills ได้แก่ 1) ความคิดสร้างสรรค์ 2) การพูดโน้มน้าวผู้อื่น 3 ) การทำงานร่วมกับผู้อื่น 4 ) การปรับตัว 5 ) การบริหารเวลา 5 Hard Skills ได้แก่ 1) การใช้งานระบบคลาวด์และเครือข่าย 2) การใช้ปัญญาประดิษฐ์ 3) การวิเคราะห์เชิงเหตุผล 4) การบริหารบุคคล 5) การออกแบบประสบการณ์ให้กับผู้ใช้งาน</a:t>
            </a:r>
          </a:p>
          <a:p>
            <a:pPr lvl="1"/>
            <a:r>
              <a:rPr>
                <a:hlinkClick r:id="rId2"/>
              </a:rPr>
              <a:t>thaiall.com/job/appjob.htm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61F71A9-F14C-4A3D-B616-7A8589AB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62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 ซอฟต์สกิล และ 5 ฮาร์ดสกิล เพื่อได้งานและรักษางาน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40A3BC07-34DC-4A20-A63D-73F85C628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9F9CAC5-0F6C-470A-A773-DD465B1A7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63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 ซอฟต์สกิล และ 5 ฮาร์ดสกิล เพื่อได้งานและรักษางาน</a:t>
            </a:r>
          </a:p>
        </p:txBody>
      </p:sp>
      <p:pic>
        <p:nvPicPr>
          <p:cNvPr id="3" name="Picture 1" descr="http://www.thaiall.com/job/5softhardskills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0" y="1600200"/>
            <a:ext cx="3060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ซอฟต์สกิล และ ฮาร์ดสกิล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74136DD-E004-451C-8871-048EA643E1C8}" vid="{8797D681-581F-4CF0-9B87-B80061C92118}"/>
    </a:ext>
  </a:extLst>
</a:theme>
</file>

<file path=ppt/theme/theme2.xml><?xml version="1.0" encoding="utf-8"?>
<a:theme xmlns:a="http://schemas.openxmlformats.org/drawingml/2006/main" name="topic_1_0to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opic_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opic_9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tec1001_00</Template>
  <TotalTime>23</TotalTime>
  <Words>5695</Words>
  <Application>Microsoft Office PowerPoint</Application>
  <PresentationFormat>แบบจอกว้าง</PresentationFormat>
  <Paragraphs>420</Paragraphs>
  <Slides>63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10</vt:i4>
      </vt:variant>
      <vt:variant>
        <vt:lpstr>ชื่อเรื่องสไลด์</vt:lpstr>
      </vt:variant>
      <vt:variant>
        <vt:i4>63</vt:i4>
      </vt:variant>
    </vt:vector>
  </HeadingPairs>
  <TitlesOfParts>
    <vt:vector size="77" baseType="lpstr">
      <vt:lpstr>TH SarabunPSK</vt:lpstr>
      <vt:lpstr>Calibri</vt:lpstr>
      <vt:lpstr>Courier New</vt:lpstr>
      <vt:lpstr>Arial</vt:lpstr>
      <vt:lpstr>Theme1</vt:lpstr>
      <vt:lpstr>topic_1_0to9</vt:lpstr>
      <vt:lpstr>topic_1</vt:lpstr>
      <vt:lpstr>topic_2</vt:lpstr>
      <vt:lpstr>topic_3</vt:lpstr>
      <vt:lpstr>topic_4</vt:lpstr>
      <vt:lpstr>topic_5</vt:lpstr>
      <vt:lpstr>topic_6</vt:lpstr>
      <vt:lpstr>topic_7</vt:lpstr>
      <vt:lpstr>topic_99</vt:lpstr>
      <vt:lpstr>หน่วยที่ 15 กฎหมาย และภัยคุกคาม</vt:lpstr>
      <vt:lpstr>วัตถุประสงค์การเรียน</vt:lpstr>
      <vt:lpstr>สิ่งที่คาดหวัง</vt:lpstr>
      <vt:lpstr>กฎหมายลิขสิทธิ์ [1]</vt:lpstr>
      <vt:lpstr>กฎหมายลิขสิทธิ์ กับห้องสมุด</vt:lpstr>
      <vt:lpstr>สิ่งที่ไม่มีลิขสิทธิ์ หรือ สิ่งที่กฎหมายลิขสิทธิ์ระบุว่า “ไม่มีลิขสิทธิ์”</vt:lpstr>
      <vt:lpstr>ทรัพย์สินทางอุตสาหกรรมแบ่งออกหลายประเภท (1/2)</vt:lpstr>
      <vt:lpstr>ทรัพย์สินทางอุตสาหกรรมแบ่งออกหลายประเภท (2/2)</vt:lpstr>
      <vt:lpstr>1. สิทธิบัตร (Patent)</vt:lpstr>
      <vt:lpstr>2. อนุสิทธิบัตร (Petty Patent)</vt:lpstr>
      <vt:lpstr>3. เครื่องหมายการค้า (Trademark)</vt:lpstr>
      <vt:lpstr>เครื่องหมายการค้า (Trademark)</vt:lpstr>
      <vt:lpstr>4. ความลับทางการค้า (Trade secret)</vt:lpstr>
      <vt:lpstr>5. สิ่งบ่งชี้ทางภูมิศาสตร์ (Geographical Indications หรือ GI)</vt:lpstr>
      <vt:lpstr>6. แบบผังภูมิของวงจรรวม (Layout - Design of Integrated Circuit)</vt:lpstr>
      <vt:lpstr>7. คุ้มครองพันธุ์พืช</vt:lpstr>
      <vt:lpstr>8. ภูมิปัญญาท้องถิ่น (Local wisdom)</vt:lpstr>
      <vt:lpstr>9. ชื่อทางการค้า (Trade Name)</vt:lpstr>
      <vt:lpstr>กฎหมายทางเทคโนโลยีสารสนเทศ [2]</vt:lpstr>
      <vt:lpstr>พ.ร.บ.คอมพิวเตอร์ 2550</vt:lpstr>
      <vt:lpstr>อำนาจของพนักงานเจ้าหน้าที่ตามกฎหมายใหม่ (มาตรา 18-21)</vt:lpstr>
      <vt:lpstr>13 สาระใน พรบ.คอมฯ 2560</vt:lpstr>
      <vt:lpstr>13 สาระใน พรบ.คอมฯ 2560</vt:lpstr>
      <vt:lpstr>ตัวอย่าง พนักงานเปลี่ยนชื่อลูกค้าเป็นคำหยาบ</vt:lpstr>
      <vt:lpstr>3 ข้อพึงระวัง โพสต์ แชร์ ข่าวปลอม โดย กองปราบปราม</vt:lpstr>
      <vt:lpstr>พ.ร.บ.คุ้มครองข้อมูลส่วนบุคคล พ.ศ.2562 (1/5)</vt:lpstr>
      <vt:lpstr>พ.ร.บ.คุ้มครองข้อมูลส่วนบุคคล พ.ศ.2562 (2/5)</vt:lpstr>
      <vt:lpstr>พ.ร.บ.คุ้มครองข้อมูลส่วนบุคคล พ.ศ.2562 (3/5)</vt:lpstr>
      <vt:lpstr>พ.ร.บ.คุ้มครองข้อมูลส่วนบุคคล พ.ศ.2562 (4/5)</vt:lpstr>
      <vt:lpstr>พ.ร.บ.คุ้มครองข้อมูลส่วนบุคคล พ.ศ.2562 (5/5)</vt:lpstr>
      <vt:lpstr>5 ขั้นตอน PDPA</vt:lpstr>
      <vt:lpstr>ภัยคุกคามทางอินเทอร์เน็ต [3]</vt:lpstr>
      <vt:lpstr>ภัยคุกคามทางอินเทอร์เน็ต (1/2)</vt:lpstr>
      <vt:lpstr>ภัยคุกคามทางอินเทอร์เน็ต (2/2)</vt:lpstr>
      <vt:lpstr>อาชญากรคอมพิวเตอร์</vt:lpstr>
      <vt:lpstr>ประเด็นด้านความปลอดภัยที่น่าสนใจ</vt:lpstr>
      <vt:lpstr>ดีโอเอส (DoS)</vt:lpstr>
      <vt:lpstr>โทรจัน (Trojan) หรือ แบล็คดอ (Backdoor)</vt:lpstr>
      <vt:lpstr>ภาพยนตร์ โทรจัน (Trojan)</vt:lpstr>
      <vt:lpstr>กระทรวงวัฒนธรรมกับภาพปกสงกรานต์ พบในเว็บไซต์</vt:lpstr>
      <vt:lpstr>วัฒนธรรมที่ต่างกันของแต่ละชาติ พบในข่าว</vt:lpstr>
      <vt:lpstr>การแสดงความเห็นของนักวิชาการ</vt:lpstr>
      <vt:lpstr>สรุป</vt:lpstr>
      <vt:lpstr>งานมอบหมาย</vt:lpstr>
      <vt:lpstr>งานมอบหมาย</vt:lpstr>
      <vt:lpstr>ตำราและเอกสารหลัก</vt:lpstr>
      <vt:lpstr>Book วศิน เพิ่มทรัพย์, ปัทมาภรณ์ พิมพ์หานาม, วิโรจน์ ชัยมูล, สุพรรษา ยวงทอง, ภาศกร พาเจริญ</vt:lpstr>
      <vt:lpstr>Book ศศลักษณ์ ทองขาว และคณะ</vt:lpstr>
      <vt:lpstr>Book ยาใจ โรจนวงศ์ชัย และคณะ 2006</vt:lpstr>
      <vt:lpstr>End</vt:lpstr>
      <vt:lpstr>คลิ๊ปงานกลุ่ม (1/5)</vt:lpstr>
      <vt:lpstr>คลิ๊ปงานกลุ่ม (2/5)</vt:lpstr>
      <vt:lpstr>หัวข้อใน Powerpoint คลิ๊ปงานกลุ่ม (3/5)</vt:lpstr>
      <vt:lpstr>ตัวอย่าง Story board ที่มีสีสัน ใช้สื่ออารมณ์ได้มากกว่า (4/5)</vt:lpstr>
      <vt:lpstr>ตัวอย่าง Story board 59 ที่ในกลุ่ม ทุกคนต้องอยู่ในฉาก (5/5)</vt:lpstr>
      <vt:lpstr>การเรียนรู้ในศตวรรษที่ 21 (1/6)</vt:lpstr>
      <vt:lpstr>ทักษะที่จำเป็นสำหรับการเรียนรู้ในศตวรรษที่ 21 (2/6)</vt:lpstr>
      <vt:lpstr>ทักษะสำคัญที่คนส่วนใหญ่ให้ความสำคัญมาก (3/6)</vt:lpstr>
      <vt:lpstr>ทักษะที่จำเป็นสำหรับการเรียนรู้ในศตวรรษที่ 21 (4/6)</vt:lpstr>
      <vt:lpstr>ความเป็นพลเมืองดิจิทัล (5/6)</vt:lpstr>
      <vt:lpstr>ทักษะจำเป็น เพื่อก้าวสู่การเป็นพลเมืองดิจิทัล (6/6)</vt:lpstr>
      <vt:lpstr>5 ซอฟต์สกิล และ 5 ฮาร์ดสกิล เพื่อได้งานและรักษางาน</vt:lpstr>
      <vt:lpstr>5 ซอฟต์สกิล และ 5 ฮาร์ดสกิล เพื่อได้งานและรักษางาน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สื่อและเทคโนโลยีสารสนเทศ</dc:title>
  <dc:creator/>
  <cp:keywords/>
  <cp:lastModifiedBy>บุรินทร์ รุจจนพันธุ์</cp:lastModifiedBy>
  <cp:revision>23</cp:revision>
  <dcterms:created xsi:type="dcterms:W3CDTF">2020-06-07T00:13:27Z</dcterms:created>
  <dcterms:modified xsi:type="dcterms:W3CDTF">2022-08-04T08:42:30Z</dcterms:modified>
</cp:coreProperties>
</file>