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43"/>
  </p:notesMasterIdLst>
  <p:sldIdLst>
    <p:sldId id="739" r:id="rId11"/>
    <p:sldId id="740" r:id="rId12"/>
    <p:sldId id="741" r:id="rId13"/>
    <p:sldId id="742" r:id="rId14"/>
    <p:sldId id="743" r:id="rId15"/>
    <p:sldId id="744" r:id="rId16"/>
    <p:sldId id="745" r:id="rId17"/>
    <p:sldId id="746" r:id="rId18"/>
    <p:sldId id="747" r:id="rId19"/>
    <p:sldId id="748" r:id="rId20"/>
    <p:sldId id="749" r:id="rId21"/>
    <p:sldId id="750" r:id="rId22"/>
    <p:sldId id="751" r:id="rId23"/>
    <p:sldId id="752" r:id="rId24"/>
    <p:sldId id="753" r:id="rId25"/>
    <p:sldId id="754" r:id="rId26"/>
    <p:sldId id="755" r:id="rId27"/>
    <p:sldId id="756" r:id="rId28"/>
    <p:sldId id="757" r:id="rId29"/>
    <p:sldId id="758" r:id="rId30"/>
    <p:sldId id="759" r:id="rId31"/>
    <p:sldId id="760" r:id="rId32"/>
    <p:sldId id="761" r:id="rId33"/>
    <p:sldId id="762" r:id="rId34"/>
    <p:sldId id="763" r:id="rId35"/>
    <p:sldId id="764" r:id="rId36"/>
    <p:sldId id="765" r:id="rId37"/>
    <p:sldId id="766" r:id="rId38"/>
    <p:sldId id="767" r:id="rId39"/>
    <p:sldId id="768" r:id="rId40"/>
    <p:sldId id="769" r:id="rId41"/>
    <p:sldId id="770" r:id="rId42"/>
  </p:sldIdLst>
  <p:sldSz cx="12192000" cy="6858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hulabhorn Likit Text" panose="00000500000000000000" pitchFamily="2" charset="-34"/>
      <p:regular r:id="rId48"/>
      <p:bold r:id="rId49"/>
    </p:embeddedFont>
    <p:embeddedFont>
      <p:font typeface="TH SarabunPSK" panose="020B0500040200020003" pitchFamily="34" charset="-34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3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https://www.pgi.com/blog/2019/03/8-tips-for-running-a-flawless-online-meeting/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3453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42E6-6698-4369-A0A3-499B1809AE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B121-02DA-481B-A1C1-C56BB75B9AE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220B-7965-46A0-82F9-F45C4FEEE34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93FF1-CBDE-4A57-984B-64C9DCF1E44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F81E-CC9B-453F-880F-6E57FA711EC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824C-9D8B-48A5-8A61-CE920265F4D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5AA5-51B2-45B0-AD7C-DEA69A902345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D695-7DD5-41A2-975D-FED973EA8E4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5AB-C437-4F6A-8C5E-AF07E1712DF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3E17E-43B8-4E19-9961-49808F0D768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1FFEE-B343-4E1E-9ADA-5FC8F6F6899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61CB-AFC8-498A-AE01-8EB6A657DBD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04FD9-9648-44A7-BEE6-8F070F69EB6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62FE6-08FE-4B7A-BC8E-2D5A526C898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64AD-1F29-400C-8562-F64F43DA581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DFCBD-312C-4CE8-A176-56DB7020DA2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F168-4466-4273-B8D2-FA6A4E9A31C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AA43-9008-46EF-A51F-61EEA873BBA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A462-F307-4C53-A1F2-44286AE7500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F885-DAAB-42EF-9F27-A3DE9132FB8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E4534-AE54-4DBF-8B60-4DD672A1F708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50CA-70EB-4DEE-A39A-D1EFC2DB079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F4E5-4EE4-456C-810A-A53B6B46F83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4F64-44CE-4F86-8B78-7FE910F49A8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12E4-DD22-437A-99BC-E0657235BA72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EAB7-AFA3-4F1D-87B9-55CFD155542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D628-4440-4198-AD67-3338A9B8ABB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7689-62F4-4955-8F5C-EFFE0065020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20D28-FA1C-4A2D-80D9-AFBC042483EA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AD-BF2C-4C7D-AD0E-7CB7AA8A63C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AFC6-967E-4093-8919-1B9400FE4ED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E816-6226-400D-B91D-8AC7BBAE46D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FFCA-6E95-4C94-BA35-0D306D3CED26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474D-7D48-43BD-92A8-EC6F1ED9DEA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634D-6973-4892-BD71-3DD17598555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93758-7A69-4FB5-82CB-6204618ADE6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C001-D3F8-4337-9918-3312B2CC36BC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D2A7-34A2-4E6C-8A7F-08A982AF901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A8EBC-1313-4679-93F2-B8B3695F947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E7-B725-48FB-AC21-F8ACC8B8E50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E37C-B029-4A32-9DC4-C95A2CEC7C42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02DF4-0023-4C29-8104-433578E967E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B387B-0143-4614-B0AB-01BE63CBD1B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AC0A4-58EF-4313-8923-2671937BF9B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2BE20-C387-4D42-9752-2002F1E4839F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86EEE-5559-459C-A957-9100A59D785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482AE-527B-4050-AE96-CDB68D122AB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7C69-6DA5-4092-9513-AF774379829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85604-A2A0-40D5-8BF3-0E34B901CB77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3F9B-DC6B-4677-856B-AB95D3A59E3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11008-56B1-4AEA-A5D9-6FF73A9502B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617A-3C92-4DD0-9E0B-BDFC5F63E9E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3B6B8-E905-48BC-AC07-F77913561844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DD87-88AC-4C57-B5E2-32137C63541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85E5-3367-4B9A-B66B-6AE08D5CEA5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F381-D42E-4373-9706-5D41150408C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F060-7BD1-4A55-B010-6F43FD1E60C8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A3F24-3000-4F31-95A0-F262DE9EF11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BB0-9C48-437F-8786-5EAEC8EABCF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5C56-7B17-4ABE-85FF-24C80A8584A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E724-EDC3-44D3-8605-DD865172B90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B517-DBB0-4498-9AFC-6AA4789F5A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D7F1-E1E0-4D73-99FB-0C140DEC732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B4F5-D6D8-4583-8EB9-54B6C32A282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96858-BC84-45BB-8F70-464B1FD811B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3E764-A33C-439A-8F10-8D90F580C1FB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F02A-4292-4E3D-9E17-C5D929596E7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93C9F74-B4D7-40C5-A6A0-3D5643A87AC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TEC1001_13_0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CAAC477-86FE-451F-9551-8084041958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C264FB3-B744-4E3F-A23A-E388B8B17E3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9D3E46E-0DF1-45C2-AFA5-ED3D17D217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2774E80-0908-4509-B063-BFE7C8AC087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DF09E8C-544E-4A5D-9D4F-55E024E25B2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CFAA629-1C6F-4504-9F67-7396E9884CC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5E27BD2-B9B8-40BA-A4A5-9D2C4EC4D60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2E22046-10FA-414F-B5AC-6B27B101E84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ECC0F33-6D4E-4D78-BF16-50E143297A6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3005927-199C-4F55-A67B-713D56D7FB6F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9E5D3DA-3F4E-4E11-82CD-3441CCB15EE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E0410FD-9661-4E4B-95A2-36CA197B56A8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2D3DB92-A916-41E0-8D98-913DF1627EA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24F070A-96DA-4619-BA98-13A87B60100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7753633-3D25-4894-A189-8E4A425BA65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851A0C2-08A1-473C-9592-AE532732F72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0CD7826-6F31-43B1-9E66-FA54C5694E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E87BB65-0778-42E7-A793-79C94E96329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17F3CFA-EBE4-4064-A13E-350FEFC1B4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36005" y="138545"/>
            <a:ext cx="3454395" cy="621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u.pgi.com/blog/2019/03/8-tips-for-running-a-flawless-online-meet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chrepublic.com/article/office-365-is-now-microsoft-365-what-you-need-to-know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office/printing.htm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eeronline.co/archives/153343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google/chrome.htm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intrend.com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markdown/" TargetMode="External"/><Relationship Id="rId2" Type="http://schemas.openxmlformats.org/officeDocument/2006/relationships/hyperlink" Target="https://www.thaiall.com/office/tha1001_05.thmx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aiall.com/md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days-function-57740535-d549-4395-8728-0f07bff0b9df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3000"/>
              </a:spcBef>
            </a:pPr>
            <a:r>
              <a:rPr b="1"/>
              <a:t>ระบบสารสนเทศสำนักงาน</a:t>
            </a:r>
          </a:p>
          <a:p>
            <a:pPr>
              <a:spcBef>
                <a:spcPts val="3000"/>
              </a:spcBef>
            </a:pPr>
            <a:r>
              <a:rPr b="1"/>
              <a:t>งานเกี่ยวกับเอกสารในสำนักงาน</a:t>
            </a:r>
          </a:p>
          <a:p>
            <a:pPr>
              <a:spcBef>
                <a:spcPts val="3000"/>
              </a:spcBef>
            </a:pPr>
            <a:r>
              <a:rPr b="1"/>
              <a:t>การแบ่งกลุ่มซอฟต์แวร์</a:t>
            </a:r>
          </a:p>
          <a:p>
            <a:pPr>
              <a:spcBef>
                <a:spcPts val="3000"/>
              </a:spcBef>
            </a:pPr>
            <a:r>
              <a:rPr b="1"/>
              <a:t>ไมโครซอฟต์เวิร์ด</a:t>
            </a:r>
          </a:p>
          <a:p>
            <a:pPr>
              <a:spcBef>
                <a:spcPts val="3000"/>
              </a:spcBef>
            </a:pPr>
            <a:r>
              <a:rPr b="1"/>
              <a:t>ไมโครซอฟต์พาวเวอร์พอยท์</a:t>
            </a:r>
          </a:p>
          <a:p>
            <a:pPr>
              <a:spcBef>
                <a:spcPts val="3000"/>
              </a:spcBef>
            </a:pPr>
            <a:r>
              <a:rPr b="1"/>
              <a:t>ไมโครซอฟต์แอคเซล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</a:t>
            </a:r>
            <a:r>
              <a:rPr lang="th-TH"/>
              <a:t>32 สไลด์</a:t>
            </a:r>
            <a:endParaRPr b="1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2E3DCA4-1F9B-406A-AFBE-4DD10ECE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13 ระบบสำนักงานอัตโนมัติ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945B0ED0-FF4F-4842-9D21-B79B8F06CB98}"/>
              </a:ext>
            </a:extLst>
          </p:cNvPr>
          <p:cNvSpPr txBox="1"/>
          <p:nvPr/>
        </p:nvSpPr>
        <p:spPr>
          <a:xfrm>
            <a:off x="4276436" y="6107668"/>
            <a:ext cx="894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https://au.pgi.com/blog/2019/03/8-tips-for-running-a-flawless-online-meeting/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เพื่อให้เข้าใจระบบสารสนเทศสำนักงาน</a:t>
            </a:r>
          </a:p>
          <a:p>
            <a:pPr lvl="1">
              <a:buAutoNum type="arabicPeriod"/>
            </a:pPr>
            <a:r>
              <a:t>เพื่อให้เข้าใจงานเกี่ยวกับเอกสารในสำนักงาน</a:t>
            </a:r>
          </a:p>
          <a:p>
            <a:pPr lvl="1">
              <a:buAutoNum type="arabicPeriod"/>
            </a:pPr>
            <a:r>
              <a:t>เพื่อให้เข้าใจการแบ่งกลุ่มซอฟต์แวร์</a:t>
            </a:r>
          </a:p>
          <a:p>
            <a:pPr lvl="1">
              <a:buAutoNum type="arabicPeriod"/>
            </a:pPr>
            <a:r>
              <a:t>เพื่อให้เข้าใจไมโครซอฟต์เวิร์ด</a:t>
            </a:r>
          </a:p>
          <a:p>
            <a:pPr lvl="1">
              <a:buAutoNum type="arabicPeriod"/>
            </a:pPr>
            <a:r>
              <a:t>เพื่อให้เข้าใจไมโครซอฟต์พาวเวอร์พอยท์</a:t>
            </a:r>
          </a:p>
          <a:p>
            <a:pPr lvl="1">
              <a:buAutoNum type="arabicPeriod"/>
            </a:pPr>
            <a:r>
              <a:t>เพื่อให้เข้าใจไมโครซอฟต์แอคเซล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3B9DC11-2AC5-471A-B1D4-14D8379D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สามารถใช้ระบบสำนักงานอัตโนมัติได้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สำนักงานอัตโนมัติ</a:t>
            </a:r>
          </a:p>
          <a:p>
            <a:pPr marL="0" indent="0">
              <a:buNone/>
            </a:pPr>
            <a:r>
              <a:rPr lang="th-TH"/>
              <a:t>ช่วยให้การสื่อสาร และการจัดการเอกสาร</a:t>
            </a:r>
            <a:br>
              <a:rPr lang="th-TH"/>
            </a:br>
            <a:r>
              <a:rPr lang="th-TH"/>
              <a:t>มีประสิทธิภาพสูงสุด</a:t>
            </a:r>
            <a:endParaRPr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626026F-9D0A-4EBE-AC29-B57E31E6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ไมโครซอฟท์ออฟฟิศ (Microsoft Office)</a:t>
            </a:r>
            <a:r>
              <a:t> เป็นชุดโปรแกรมสำนักงาน พัฒนาโดยบริษัทไมโครซอฟท์ สามารถใช้งานบนระบบปฏิบัติการวินโดวส์ และแอปเปิลแม็คอินทอช ไมโครซอฟท์ออฟฟิศยังใช้บริการได้บนระบบเครื่องแม่ข่าย และบริการผ่านหน้าเว็บ (Web Based) ซึ่งรุ่นใหม่ของไมโครซอฟท์ออฟฟิศ จะเรียกว่า ระบบสำนักงาน (Office System) แทนแบบเก่า คือ ชุดโปรแกรมสำนักงาน (Office Suite)</a:t>
            </a:r>
          </a:p>
          <a:p>
            <a:pPr lvl="1"/>
            <a:r>
              <a:rPr b="1"/>
              <a:t>ระบบสำนักงาน</a:t>
            </a:r>
            <a:r>
              <a:t> จะรวมการทำงานกับเครื่องแม่ข่าย เมื่อ 16 ก.พ.2006 ไมโครซอฟท์ได้ประกาศเรื่อง “ไมโครซอฟท์ ออฟฟิศ 2007” ที่จะเปลี่ยนแปลงหน้าจอการใช้งาน (User Interface) และรูปแบบไฟล์แบบ XML เป็นหลัก รุ่นเสถียรล่าสุด คือ ไมโครซอฟท์ออฟฟิศ 2007 ซึ่งออกจำหน่าย 30 ม.ค.2550 (2007)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12B4A4F-6DE4-4DFD-88AD-433132122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ระบบสารสนเทศสำนักงาน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Microsoft Word (จัดทำรายงาน เขียนจดหมาย)</a:t>
            </a:r>
          </a:p>
          <a:p>
            <a:pPr lvl="1">
              <a:buAutoNum type="arabicPeriod"/>
            </a:pPr>
            <a:r>
              <a:t>Microsoft Powerpoint (นำเสนอ)</a:t>
            </a:r>
          </a:p>
          <a:p>
            <a:pPr lvl="1">
              <a:buAutoNum type="arabicPeriod"/>
            </a:pPr>
            <a:r>
              <a:t>Microsoft Excel (กระดานคำนวณ)</a:t>
            </a:r>
          </a:p>
          <a:p>
            <a:pPr lvl="1">
              <a:buAutoNum type="arabicPeriod"/>
            </a:pPr>
            <a:r>
              <a:t>Microsoft Access (เก็บตาราง ฟอร์ม โมดูล รายงาน)</a:t>
            </a:r>
          </a:p>
          <a:p>
            <a:pPr lvl="1">
              <a:buAutoNum type="arabicPeriod"/>
            </a:pPr>
            <a:r>
              <a:t>Microsoft SharePoint Workspace (แบ่งปันเอกสารร่วมกัน)</a:t>
            </a:r>
          </a:p>
          <a:p>
            <a:pPr lvl="1">
              <a:buAutoNum type="arabicPeriod"/>
            </a:pPr>
            <a:r>
              <a:t>Microsoft Visio (เขียนแผนภูมิ)</a:t>
            </a:r>
          </a:p>
          <a:p>
            <a:pPr lvl="1">
              <a:buAutoNum type="arabicPeriod"/>
            </a:pPr>
            <a:r>
              <a:t>Microsoft Teams (ประชุมออนไลน์ ใช้ในการทำงาน และการศึกษา)</a:t>
            </a:r>
            <a:br/>
            <a:endParaRPr/>
          </a:p>
          <a:p>
            <a:pPr lvl="1">
              <a:buAutoNum type="arabicPeriod"/>
            </a:pPr>
            <a:r>
              <a:t>Microsoft 365 ชื่อเดิม Office 365 เปลี่ยนเมื่อ </a:t>
            </a:r>
            <a:r>
              <a:rPr>
                <a:hlinkClick r:id="rId2"/>
              </a:rPr>
              <a:t>21 เม.ย.63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33A04E3-6183-45AC-9A14-7F641071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ไมโครซอฟท์ออฟฟิศ (Microsoft Office)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Types of Office Automation System</a:t>
            </a:r>
          </a:p>
          <a:p>
            <a:pPr lvl="1">
              <a:buAutoNum type="arabicPeriod"/>
            </a:pPr>
            <a:r>
              <a:t>ระบบจัดการเอกสาร (Document Management System)</a:t>
            </a:r>
          </a:p>
          <a:p>
            <a:pPr lvl="1">
              <a:buAutoNum type="arabicPeriod"/>
            </a:pPr>
            <a:r>
              <a:t>ระบบควบคุมและส่งผ่านข่าวสาร (Message-handling System)</a:t>
            </a:r>
          </a:p>
          <a:p>
            <a:pPr lvl="1">
              <a:buAutoNum type="arabicPeriod"/>
            </a:pPr>
            <a:r>
              <a:t>ระบบประชุมทางไกล (Teleconferencing)</a:t>
            </a:r>
          </a:p>
          <a:p>
            <a:pPr lvl="1">
              <a:buAutoNum type="arabicPeriod"/>
            </a:pPr>
            <a:r>
              <a:t>ระบบสนับสนุนการดำเนินงานในสำนักงาน (Office Support System)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22C370E-9F68-4D18-BEFE-A0F2271B5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แบบของระบบสารสนเทศสำนักงาน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ไมโครซอฟท์แอคเซส (Microsoft Access)</a:t>
            </a:r>
            <a:r>
              <a:t> คือ โปรแกรมเพื่อพัฒนาระบบฐานข้อมูล มีตารางเก็บข้อมูลและสร้างแบบสอบถามได้ง่าย มีวัตถุคอนโทลให้เรียกใช้ในรายงานและฟอร์ม สร้างมาโครและโมดูลด้วยภาษาเบสิก เพื่อประมวลผลตามหลักภาษาโครงสร้าง สามารถใช้โปรแกรมนี้เป็นเพียงระบบฐานข้อมูลให้โปรแกรมจากภายนอกเรียกใช้ก็ได้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ED4AD4B-C809-4F8B-B546-7D7EF1A4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ไมโครซอฟต์แอคเซล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เปิดแฟ้มแรกด้วย PDF Reader ใดก็ได้ แล้วสั่ง Print ไปที่ PDF Creator</a:t>
            </a:r>
          </a:p>
          <a:p>
            <a:pPr lvl="1">
              <a:buAutoNum type="arabicPeriod"/>
            </a:pPr>
            <a:r>
              <a:t>คลิ๊ก Wait - Collect เปิดหน้าต่าง PDFCreator - PDF Print monitor</a:t>
            </a:r>
          </a:p>
          <a:p>
            <a:pPr lvl="1">
              <a:buAutoNum type="arabicPeriod"/>
            </a:pPr>
            <a:r>
              <a:t>เปิดแฟ้มที่สองด้วย PDF Reader แล้วทำตามข้อ 1 และ 2</a:t>
            </a:r>
          </a:p>
          <a:p>
            <a:pPr lvl="1">
              <a:buAutoNum type="arabicPeriod"/>
            </a:pPr>
            <a:r>
              <a:t>เมื่อเพิ่มแฟ้มจนครบ จะพบรายการแฟ้มที่ Waiting จำนวนตามที่สั่งพิมพ์เข้าไป</a:t>
            </a:r>
          </a:p>
          <a:p>
            <a:pPr lvl="1">
              <a:buAutoNum type="arabicPeriod"/>
            </a:pPr>
            <a:r>
              <a:t>คลิ๊ก Combine all บน Tool bar ใน หน้าต่าง PDFCreator - PDF Print monitor</a:t>
            </a:r>
          </a:p>
          <a:p>
            <a:pPr lvl="1">
              <a:buAutoNum type="arabicPeriod"/>
            </a:pPr>
            <a:r>
              <a:t>คลิ๊ก Menu bar, Document, Print (Ctrl+P) + Save เป็น PDF</a:t>
            </a:r>
          </a:p>
          <a:p>
            <a:pPr lvl="1"/>
            <a:r>
              <a:rPr>
                <a:hlinkClick r:id="rId2"/>
              </a:rPr>
              <a:t>การสั่งพิมพ์เอกสาร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01E470A-3390-4590-B1B3-23C347F6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วิธีรวมแฟ้ม PDF ด้วยโปรแกรม PDF Creator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แผนภูมิแกนต์ (Gantt chart)</a:t>
            </a:r>
            <a:r>
              <a:t> หมายถึง แผนผังคุมกำหนดงาน มักใช้ในด้านการจัดการโครงการในองค์การขนาดใหญ่ ซึ่งมีขั้นตอนซับซ้อน และมีจำนวนมาก โดยจะใช้เป็นเทคนิคเครื่องมือช่วยการปฏิบัติงานของผู้บริหาร ในการดำเนินการ การควบคุม การวางแผน ปรับปรุงที่เหมาะสม เพื่อช่วยสนับสนุนให้การดำเนินงานบรรลุเป้าหมาย และวัตถุประสงค์ของโครงการอย่างมีประสิทธิภาพ</a:t>
            </a:r>
          </a:p>
          <a:p>
            <a:pPr lvl="1"/>
            <a:r>
              <a:rPr b="1"/>
              <a:t>แผนภูมิแกนต์ </a:t>
            </a:r>
            <a:r>
              <a:t> แสดงถึงปริมาณงานและกำหนดเวลาที่จะต้องใช้ เพื่อให้งานนั้นให้ลุล่วง เป็นแผนภูมิกราฟแท่งที่ประกอบด้วย 2 แกนหลัก คือ แกนนอนแสดงถึงเวลาในการทำงานตลอดโครงการ และแกนตั้งแสดงถึงงานหรือกิจกรรมที่ต้องทำ แท่งกราฟวางตัวในแนวนอน ความยาวของแท่งกราฟเป็นสัดส่วนโดยตรงกับระยะเวลาในการทำงาน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E5CCED5-7001-4360-860A-5F935DE9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แผนภูมิแกนต์ (Gantt chart)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6CEA7CA-56CF-48B9-90F5-7B988F3D8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แผนภูมิแกนต์ (Gantt chart)</a:t>
            </a:r>
          </a:p>
        </p:txBody>
      </p:sp>
      <p:pic>
        <p:nvPicPr>
          <p:cNvPr id="3" name="Picture 1" descr="http://www.thaiall.com/introtocomputer/engineer0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54300" y="1600200"/>
            <a:ext cx="6883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การใช้ draw.io วาดแผนภูมิ และเชื่อมกับ [Google drive @nation.ac.th](https://drive.google.com/file/d/1lRka_bmwUOUIB3nqAg7qh46TXJgbbibG/view?usp=sharing)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ร่างเอกสาร (Draft) การจัดเตรียมเอกสารก่อนเป็น final paper หรือ full paper มักต้องใช้เวลาในการยกร่างเอกสาร</a:t>
            </a:r>
          </a:p>
          <a:p>
            <a:pPr lvl="1">
              <a:buAutoNum type="arabicPeriod"/>
            </a:pPr>
            <a:r>
              <a:t>พิมพ์เอกสาร (Print) การทำให้เอกสารในแบบ soft file ไปอยู่ในรูปของ hard copy</a:t>
            </a:r>
          </a:p>
          <a:p>
            <a:pPr lvl="1">
              <a:buAutoNum type="arabicPeriod"/>
            </a:pPr>
            <a:r>
              <a:t>แก้ไขเอกสาร (Edit) การนำเอกสารที่สมบูรณ์มาปรับปรุงให้สมบูรณ์กว่าเดิม</a:t>
            </a:r>
          </a:p>
          <a:p>
            <a:pPr lvl="1">
              <a:buAutoNum type="arabicPeriod"/>
            </a:pPr>
            <a:r>
              <a:t>เก็บเอกสาร (Store) (archive.org) การเก็บเอกสารที่สมบูรณ์ไว้ในที่จัดเก็บ</a:t>
            </a:r>
          </a:p>
          <a:p>
            <a:pPr lvl="1">
              <a:buAutoNum type="arabicPeriod"/>
            </a:pPr>
            <a:r>
              <a:t>ส่งเอกสาร (Send) การส่งเอกสารถึงกลุ่มเป้าหมายมีหลายวิธี</a:t>
            </a:r>
          </a:p>
          <a:p>
            <a:pPr lvl="1">
              <a:buAutoNum type="arabicPeriod"/>
            </a:pPr>
            <a:r>
              <a:t>ค้นเอกสาร (Retrieve) การค้นเอกสารที่จัดเก็บไว้จำนวนมากให้ได้ในเวลาที่รวดเร็ว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5585702-B6F3-45D6-9101-916FE04E3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งานเกี่ยวกับเอกสารในสำนักงาน [2]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09A49D4-4AED-456B-A4C0-EE72A6565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4922F45-C2E1-49D1-8D56-A14AB656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 App ที่มีการเติบโตสูงสุดในช่วงคนไทยเริ่ม Work From Home</a:t>
            </a:r>
          </a:p>
        </p:txBody>
      </p:sp>
      <p:pic>
        <p:nvPicPr>
          <p:cNvPr id="3" name="Picture 1" descr="http://www.thaiall.com/tec/wfh_5app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95800" y="1600200"/>
            <a:ext cx="3213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อ่านเพิ่มจาก </a:t>
            </a:r>
            <a:r>
              <a:rPr>
                <a:hlinkClick r:id="rId3"/>
              </a:rPr>
              <a:t>marketeeronline.co</a:t>
            </a:r>
            <a:r>
              <a:t> Zoom 828% Skype 215% Google Hangouts Meet 67% * เฉพาะผู้ใช้งานดีแทค 20 มีนาคม 2563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 b="1"/>
              <a:t>กลุ่มซอฟต์แวร์สำหรับงานด้านธุรกิจ (Business)</a:t>
            </a:r>
          </a:p>
          <a:p>
            <a:pPr lvl="1"/>
            <a:r>
              <a:t>ซอฟต์แวร์ประมวลผลคำ (Word processing)</a:t>
            </a:r>
          </a:p>
          <a:p>
            <a:pPr lvl="1"/>
            <a:r>
              <a:t>ซอฟต์แวร์ตารางคำนวณ (Spreadsheet)</a:t>
            </a:r>
          </a:p>
          <a:p>
            <a:pPr lvl="1"/>
            <a:r>
              <a:t>ซอฟต์แวร์ฐานข้อมูล (Database)</a:t>
            </a:r>
          </a:p>
          <a:p>
            <a:pPr lvl="1"/>
            <a:r>
              <a:t>ซอฟต์แวร์นำเสนองาน (Presentation)</a:t>
            </a:r>
          </a:p>
          <a:p>
            <a:pPr lvl="1"/>
            <a:r>
              <a:t>ซอฟต์แวร์แบบกลุ่ม (Software Suite)</a:t>
            </a:r>
          </a:p>
          <a:p>
            <a:pPr lvl="1"/>
            <a:r>
              <a:t>ซอฟต์แวร์สำหรับจัดการโครงการ (Project management)</a:t>
            </a:r>
          </a:p>
          <a:p>
            <a:pPr lvl="1"/>
            <a:r>
              <a:t>ซอฟต์แวร์สำหรับงานบัญชี (Accounting)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C1BC7C5-2040-4118-9DAE-C4B0329E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การแบ่งกลุ่มซอฟต์แวร์ [3]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2"/>
            </a:pPr>
            <a:r>
              <a:rPr b="1"/>
              <a:t>กลุ่มซอฟต์แวร์สำหรับงานด้านกราฟฟิกและมัลติมีเดีย (Graphic and Multimedia)</a:t>
            </a:r>
          </a:p>
          <a:p>
            <a:pPr lvl="1"/>
            <a:r>
              <a:t>ซอฟต์แวร์สำหรับงานออกแบบ (CAD: Computer Aided Design)</a:t>
            </a:r>
          </a:p>
          <a:p>
            <a:pPr lvl="1"/>
            <a:r>
              <a:t>ซอฟต์แวร์สำหรับสิ่งพิมพ์ (Desktop publishing)</a:t>
            </a:r>
          </a:p>
          <a:p>
            <a:pPr lvl="1"/>
            <a:r>
              <a:t>ซอฟต์แวร์สำหรับตกแต่งภาพ (Paint/Image Editing)</a:t>
            </a:r>
          </a:p>
          <a:p>
            <a:pPr lvl="1"/>
            <a:r>
              <a:t>ซอฟต์แวร์สำหรับการตัดต่อวิดีโอและเสียง (Video and Audio Editing)</a:t>
            </a:r>
          </a:p>
          <a:p>
            <a:pPr lvl="1"/>
            <a:r>
              <a:t>ซอฟต์แวร์สำหรับสร้างสื่อมัลติมีเดีย (Multimedia Authoring)</a:t>
            </a:r>
          </a:p>
          <a:p>
            <a:pPr lvl="1"/>
            <a:r>
              <a:t>ซอฟต์แวร์สำหรับสร้างเว็บเพจ (Webpage Authoring)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E6C5CE0-C723-4B73-8A5D-398BA158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การแบ่งกลุ่มซอฟต์แวร์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3"/>
            </a:pPr>
            <a:r>
              <a:rPr b="1"/>
              <a:t>กลุ่มซอฟต์แวร์สำหรับงานบนเว็บและการติดต่อสื่อสาร (Web and Communications)</a:t>
            </a:r>
          </a:p>
          <a:p>
            <a:pPr lvl="1"/>
            <a:r>
              <a:t>ซอฟต์แวร์สำหรับจัดการอีเมล (Electronic mail software)</a:t>
            </a:r>
          </a:p>
          <a:p>
            <a:pPr lvl="1"/>
            <a:r>
              <a:t>ซอฟต์แวร์สำหรับท่องเว็บ ( </a:t>
            </a:r>
            <a:r>
              <a:rPr>
                <a:hlinkClick r:id="rId2"/>
              </a:rPr>
              <a:t>Web browser</a:t>
            </a:r>
            <a:r>
              <a:t> )</a:t>
            </a:r>
          </a:p>
          <a:p>
            <a:pPr lvl="1"/>
            <a:r>
              <a:t>ซอฟต์แวร์สำหรับจัดประชุมทางไกล (Video conference)</a:t>
            </a:r>
          </a:p>
          <a:p>
            <a:pPr lvl="1"/>
            <a:r>
              <a:t>ซอฟต์แวร์สำหรับส่งข้อความด่วน (Instant messaging)</a:t>
            </a:r>
          </a:p>
          <a:p>
            <a:pPr lvl="1"/>
            <a:r>
              <a:t>ซอฟต์แวร์สำหรับถ่ายโอนไฟล์ (File Transfer)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B1F516B-CA30-4FF2-A23F-4D4CD94D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การแบ่งกลุ่มซอฟต์แวร์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ไมโครซอฟท์เวิร์ด (Microsoft Word)</a:t>
            </a:r>
            <a:r>
              <a:t> คือ โปรแกรมประเภท word processor ที่เหมาะสำหรับ การพิมพ์รายงานเอกสาร หรือพิมพ์จดหมาย สามารถใส่เลขหน้า กำหนดส่วนหัวและท้ายกระดาษ หรือหน้าคู่หน้าคี่ได้ ใส่ภาพ แผนภาพ หรือตารางได้ ทำจดหมายเวียนได้อัตโนมัติ เป็นหนึ่งในโปรแกรมไมโครซอฟท์ออฟฟิศ ซึ่งมีพัฒนาการอย่างต่อเนื่อง การเรียนรู้รุ่นหนึ่งก็ยังสามารถใช้เวอร์ชั่นอื่นได้ เพราะส่วนใหญ่เวอร์ชั่นใหม่จะเปลี่ยนแปลงในลักษณะเพิ่มเติม</a:t>
            </a:r>
          </a:p>
          <a:p>
            <a:pPr lvl="1"/>
            <a:r>
              <a:rPr>
                <a:hlinkClick r:id="rId2"/>
              </a:rPr>
              <a:t>บทความเกี่ยวกับ MS Office ใน technointrend.com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82AD4EB-0194-4530-BD5A-2155839B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ไมโครซอฟต์เวิร์ด [4]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A Select all (including text, graphics).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B Bold.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I Italic.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U Underline.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C Copy.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V Paste.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X Cut.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F Find.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Z Undo.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Y Redo.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P Open the print dialog.</a:t>
            </a:r>
          </a:p>
          <a:p>
            <a:pPr lvl="1"/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Ctrl + K Insert link.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FC2890C-05A0-47DA-8DD9-234C0128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MS word Shortcuts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Sub thaitoarabic()
  For i = 0 To 9
    With Selection.Find
      .Text = Chr(240 + i)
      .Replacement.Text = Chr(48 + i)
      .Wrap = wdFindContinue
    End With
    Selection.Find.Execute Replace:=wdReplaceAll
  Next
End Sub
' http://www.thaiall.com/blog/burin/1496/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8DFF2F2-45B1-43DB-8453-33A2FDF1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Macro เปลี่ยนเลขไทยเป็นอารบิก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sz="2400"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Sub Mysave()
    Selection.TypeText Text:="abc" ' พิมพ์ข้อความ
    Selection.TypeParagraph ' เลือกพื้นที่ข้อความ
    ActiveDocument.Save ' กดปุ่ม save
    ChangeFileOpenDirectory "C:\Users\burin\Desktop\"
    ActiveDocument.SaveAs2 FileName:="abc.docx", FileFormat:= _
        wdFormatXMLDocument, LockComments:=False, Password:="", AddToRecentFiles _
        :=True, WritePassword:="", ReadOnlyRecommended:=False, EmbedTrueTypeFonts _
        :=False, SaveNativePictureFormat:=False, SaveFormsData:=False, _
        SaveAsAOCELetter:=False, CompatibilityMode:=14
End Sub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31649AF-C4AE-4217-84ED-057B4F5A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Macro พิมพ์ข้อความแล้วบันทึก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4017EE7-D519-4AD9-BBB9-AE3E93A1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Macro พิมพ์ข้อความแล้วบันทึก</a:t>
            </a:r>
          </a:p>
        </p:txBody>
      </p:sp>
      <p:pic>
        <p:nvPicPr>
          <p:cNvPr id="3" name="Picture 1" descr="http://www.thaiall.com/office/word2010_macro_abc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1600200"/>
            <a:ext cx="8216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menu bar, view, macro, record macro, stop recording, run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ไมโครซอฟท์พาวเวอร์พอยต์ (Microsoft Powerpoint)</a:t>
            </a:r>
            <a:r>
              <a:t> คือ โปรแกรมนำเสนองาน (Presentation) ที่แบ่งข้อมูลออกเป็นสไลด์ แต่ละสไลด์มีรูปแบบ แผนภูมิ การเคลื่อนไหวของวัตถุ และการเปลี่ยนสไลด์ที่แตกต่างกัน สามารถแทรกคลิ๊ปวีดีโอ เสียง ภาพ แผนภูมิ หรือตั้งเวลานำเสนอได้ เป็นหนึ่งในโปรแกรมไมโครซอฟท์ออฟฟิศ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8B422EF-3B57-47EE-8B05-2D17FDB0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ไมโครซอฟต์พาวเวอร์พอยท์ [5]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ธีม (Theme)</a:t>
            </a:r>
            <a:r>
              <a:t> คือ ชุดของสี ฟอนต์ และเอฟเฟ็กต์เสมือนที่กำหนดไว้ล่วงหน้า ที่นำไปใช้กับสไลด์ของเรา เพื่อเป็นภาพรวมที่มีลักษณะแบบมืออาชีพ และมี Layout หลายแบบอยู่ภายในแต่ละธีมได้ สามารถจัดเก็บ Theme แยกเป็นแฟ้มได้ บน Powerpoint มี Extension คือ .thmx</a:t>
            </a:r>
          </a:p>
          <a:p>
            <a:pPr lvl="1"/>
            <a:r>
              <a:rPr b="1"/>
              <a:t>เทมเพลต (Template)</a:t>
            </a:r>
            <a:r>
              <a:t> คือ ธีมที่รวมถึงเนื้อหาบางอย่างสำหรับวัตถุประสงค์ที่เฉพาะเจาะจง เช่น งานนำเสนอการขาย แผนธุรกิจ หรือบทเรียนในชั้นเรียน มีเทมเพลตให้ดาวน์โหลดที่ Templates.office.com เช่น Calendar, Brochure, Newletter หรือ Resume สามารถจัดเก็บ Theme แยกเป็นแฟ้มได้ บน Word มี Extension คือ .dotx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7FD13E7-6EE2-47B6-9B2B-BB50CBDE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ธีม กับ เทมเพลต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C5FAA50-25BB-4DA7-855F-D627EE291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18210A0-C2B8-41FD-B253-9B73A99F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Resume Template</a:t>
            </a:r>
          </a:p>
        </p:txBody>
      </p:sp>
      <p:pic>
        <p:nvPicPr>
          <p:cNvPr id="3" name="Picture 1" descr="http://www.thaiall.com/office/template_resum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95600" y="1600200"/>
            <a:ext cx="6388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เอกสารประวัติย่อ ซึ่ง Resume ไม่ควรเกิน 1 หน้า แต่ CV (Curriculum Vitae) จะมี 2 หน้าขึ้นไป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วิธีการหนึ่งในการเตรียมเอกสาร Powerpoint จากข้อมูลแบบ Plain Text </a:t>
            </a:r>
            <a:r>
              <a:t> คือ การใช้ภาษา Markdown ซึ่งเป็นภาษาสำหรับเตรียมข้อมูลไปเป็นรูปแบบภาษามาร์กอัปหรือหน้าเว็บที่ง่ายต่อการเขียน และแก้ไข แล้วใช้โปรแกรมช่วยแปลง เช่น Pandoc หรือ Marp แปลงเป็น Powerpoint ก็จะได้แฟ้มสำหรับนำเสนอ ที่นำไปปรับแก้ หรือเปลี่ยน </a:t>
            </a:r>
            <a:r>
              <a:rPr>
                <a:hlinkClick r:id="rId2"/>
              </a:rPr>
              <a:t>Theme .thmx</a:t>
            </a:r>
            <a:r>
              <a:t> ได้โดยง่าย ซึ่งการใช้งาน pandoc นั้น ก็เพียงแต่ unzip แล้วใช้แฟ้ม pandoc.exe ได้ทันที</a:t>
            </a:r>
          </a:p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DOS &gt; pandoc tec_all.md -o tec_all.pptx</a:t>
            </a:r>
          </a:p>
          <a:p>
            <a:pPr lvl="1"/>
            <a:r>
              <a:rPr>
                <a:hlinkClick r:id="rId3"/>
              </a:rPr>
              <a:t>อ่านเพิ่ม thaiall.com/markdown</a:t>
            </a:r>
          </a:p>
          <a:p>
            <a:pPr lvl="1"/>
            <a:r>
              <a:rPr>
                <a:hlinkClick r:id="rId4"/>
              </a:rPr>
              <a:t>อ่านเพิ่ม thaiall.com/md</a:t>
            </a:r>
          </a:p>
          <a:p>
            <a:pPr lvl="1"/>
            <a:r>
              <a:t>[ดาวน์โหลดโปรแกรม Pandoc จาก github.com]https://github.com/jgm/pandoc/releases/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CDE7447-5E68-468B-A733-BCCBD4A7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การใช้ Pandoc เปลี่ยน Markdown เป็น Powerpoint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889BAEC-1AC9-4319-8D87-15AB8EED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ส่วนต่าง ๆ บน ไมโครซอฟต์พาวเวอร์พอยท์</a:t>
            </a:r>
          </a:p>
        </p:txBody>
      </p:sp>
      <p:pic>
        <p:nvPicPr>
          <p:cNvPr id="3" name="Picture 1" descr="http://www.thaiall.com/office/2010/ppt_layout_answer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43300" y="1600200"/>
            <a:ext cx="5105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http://www.thaiall.com/office/2010/ppt_layout.jpg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ไมโครซอฟท์เอ็กเซล (Microsoft Excel)</a:t>
            </a:r>
            <a:r>
              <a:t> คือ โปรแกรมประเภทตารางการคำนวณ (สเปรดชีต = spread sheet) ใช้สำหรับจัดการและคำนวณข้อมูลในรูปแบบตารางที่แบ่งออกเป็น row และ column และอ้างอิง cell มาคำนวณได้ เป็นหนึ่งในโปรแกรมไมโครซอฟท์ออฟฟิศ สามารถทำกราฟ แผนภูมิเพื่อแสดงผลข้อมูลจากตารางข้อมูล สามารถใช้ฟังก์ชันทางสถิติ เช่น ค่าเบี่ยงเบนมาตรฐาน ฟังก์ชันทางการเงิน เช่น การคำนวณค่าปัจจุบัน หรืออนาคต เป็นต้น</a:t>
            </a:r>
          </a:p>
          <a:p>
            <a:pPr lvl="1"/>
            <a:r>
              <a:rPr b="1"/>
              <a:t>โปรแกรมตารางงาน หรือ กระดานคำนวณ (Spread Sheet)</a:t>
            </a:r>
            <a:r>
              <a:t> เคยเป็นหนึ่งในโปรแกรมที่อยู่ในหลักสูตรคอมพิวเตอร์เบื้องต้นที่ข้าราชการต้องผ่านการอบรมเพื่อขอเลื่อนขั้น โปรแกรมมีความสามารถเป็นตารางที่คำนวณตามเซล (Cell) ที่ยืดหยุ่น ใช้งานง่าย รองรับการเขียนมาโคร หรือเชื่อมโยงกับระบบฐานข้อมูลได้หลากหลาย ตัวอย่างฟังก์ชันที่ใช้คำนวณผลการเรียน และตัดเกรด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26FF8A1-1716-4178-8166-C088957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ไมโครซอฟต์แอคเซล [6]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b="1"/>
              <a:t>SUM</a:t>
            </a:r>
            <a:r>
              <a:t> เพื่อบวกค่าในเซลล์</a:t>
            </a:r>
          </a:p>
          <a:p>
            <a:pPr marL="1270000" indent="0">
              <a:buNone/>
            </a:pPr>
            <a:r>
              <a:rPr sz="2000"/>
              <a:t>เช่น =SUM(A1:A3)</a:t>
            </a:r>
          </a:p>
          <a:p>
            <a:pPr marL="1270000" indent="0">
              <a:buNone/>
            </a:pPr>
            <a:r>
              <a:rPr sz="2000"/>
              <a:t>ผลลัพธ์ คือ หาผลรวมของ A1 ไปถึง A3</a:t>
            </a:r>
          </a:p>
          <a:p>
            <a:pPr marL="0" indent="0">
              <a:buNone/>
            </a:pPr>
            <a:r>
              <a:rPr b="1"/>
              <a:t>IF</a:t>
            </a:r>
            <a:r>
              <a:t> เพื่อส่งกลับค่าหนึ่งค่า ถ้าเงื่อนไขเป็นจริง และอีกหนึ่งค่าถ้าเงื่อนไขเป็นเท็จ</a:t>
            </a:r>
          </a:p>
          <a:p>
            <a:pPr marL="1270000" indent="0">
              <a:buNone/>
            </a:pPr>
            <a:r>
              <a:rPr sz="2000"/>
              <a:t>เช่น =IF(A5&gt;=80,“A”,IF(A5&gt;=70,“B”,IF(A5&gt;=60,“C”,IF(A5&gt;=50,“D”,“F”))))</a:t>
            </a:r>
          </a:p>
          <a:p>
            <a:pPr marL="1270000" indent="0">
              <a:buNone/>
            </a:pPr>
            <a:r>
              <a:rPr sz="2000"/>
              <a:t>ผลลัพธ์ คือ แสดง A หากค่าใน A5 มากกว่าหรือเท่ากับ 80</a:t>
            </a:r>
          </a:p>
          <a:p>
            <a:pPr marL="0" indent="0">
              <a:buNone/>
            </a:pPr>
            <a:r>
              <a:rPr b="1"/>
              <a:t>LOOKUP</a:t>
            </a:r>
            <a:r>
              <a:t> เพื่อนำค่าจากแถวหรือคอลัมน์หนึ่ง ไปค้นหาค่าจากตำแหน่งเดียวกันในแถวหรือคอลัมน์ที่สอง</a:t>
            </a:r>
          </a:p>
          <a:p>
            <a:pPr marL="1270000" indent="0">
              <a:buNone/>
            </a:pPr>
            <a:r>
              <a:rPr sz="2000"/>
              <a:t>เช่น =LOOKUP(F1,A1:A10,C1:C10)</a:t>
            </a:r>
          </a:p>
          <a:p>
            <a:pPr marL="1270000" indent="0">
              <a:buNone/>
            </a:pPr>
            <a:r>
              <a:rPr sz="2000"/>
              <a:t>หรือ =LOOKUP(A23,{1,2,3,4,5;“a”,“b”,“c”,“d”,“e”})</a:t>
            </a:r>
          </a:p>
          <a:p>
            <a:pPr marL="1270000" indent="0">
              <a:buNone/>
            </a:pPr>
            <a:r>
              <a:rPr sz="2000"/>
              <a:t>ผลลัพธ์ คือ แสดง b เมื่อ A23 มีค่าเป็น 2 หรือเป็น d เมื่อ A23 มีค่าเป็น 4</a:t>
            </a:r>
          </a:p>
          <a:p>
            <a:pPr marL="0" indent="0">
              <a:buNone/>
            </a:pPr>
            <a:r>
              <a:rPr b="1"/>
              <a:t>VLOOKUP</a:t>
            </a:r>
            <a:r>
              <a:t> เพื่อค้นหาสิ่งต่าง ๆ ในตารางหรือช่วงตามแถว โดยกำหนดตำแหน่งของผลลัพธ์ได้</a:t>
            </a:r>
          </a:p>
          <a:p>
            <a:pPr marL="1270000" indent="0">
              <a:buNone/>
            </a:pPr>
            <a:r>
              <a:rPr sz="2000"/>
              <a:t>เช่น =VLOOKUP(E1,A1:C10,3)</a:t>
            </a:r>
          </a:p>
          <a:p>
            <a:pPr marL="1270000" indent="0">
              <a:buNone/>
            </a:pPr>
            <a:r>
              <a:rPr sz="2000"/>
              <a:t>ผลลัพธ์ คือ แสดงค่าจาก C5 ถ้าค่าใน E1 ตรงกับ A5 จำลองว่า A1 คือรหัส A2 คือชื่อ A3 คือเงินเดือน และ E1 คือคำค้น</a:t>
            </a:r>
          </a:p>
          <a:p>
            <a:pPr marL="0" indent="0">
              <a:buNone/>
            </a:pPr>
            <a:r>
              <a:rPr b="1"/>
              <a:t>MATCH</a:t>
            </a:r>
            <a:r>
              <a:t> เพื่อค้นหารายการที่ระบุในช่วงของเซลล์ต่าง ๆ จากนั้นจะส่งกลับตำแหน่งสัมพันธ์ของรายการดังกล่าวในช่วงนั้น</a:t>
            </a:r>
          </a:p>
          <a:p>
            <a:pPr marL="1270000" indent="0">
              <a:buNone/>
            </a:pPr>
            <a:r>
              <a:rPr sz="2000"/>
              <a:t>เช่น =MATCH(C1,A1:A10) [b =&gt; 2]</a:t>
            </a:r>
          </a:p>
          <a:p>
            <a:pPr marL="1270000" indent="0">
              <a:buNone/>
            </a:pPr>
            <a:r>
              <a:rPr sz="2000"/>
              <a:t>ผลลัพธ์ คือ แสดง 2 ถ้าค่า character ใน C1 เป็น b ที่ตรงกับใน A2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37E5345-D408-4700-ACF3-F80CB867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11 ฟังก์ชันน่าสนใจใน Excel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b="1"/>
              <a:t>CHOOSE</a:t>
            </a:r>
            <a:r>
              <a:t> เพื่อเลือกค่าใดค่าหนึ่งจาก 254 ค่าตามหมายเลขดัชนี</a:t>
            </a:r>
          </a:p>
          <a:p>
            <a:pPr marL="1270000" indent="0">
              <a:buNone/>
            </a:pPr>
            <a:r>
              <a:rPr sz="2000"/>
              <a:t>เช่น =CHOOSE(A1,“a”,“b”,“c”,“d”) [3 =&gt; c]</a:t>
            </a:r>
          </a:p>
          <a:p>
            <a:pPr marL="1270000" indent="0">
              <a:buNone/>
            </a:pPr>
            <a:r>
              <a:rPr sz="2000"/>
              <a:t>ผลลัพธ์ คือ แสดง d ถ้าค่าเลขใน A1 เป็น 4</a:t>
            </a:r>
          </a:p>
          <a:p>
            <a:pPr marL="0" indent="0">
              <a:buNone/>
            </a:pPr>
            <a:r>
              <a:rPr b="1"/>
              <a:t>FIND</a:t>
            </a:r>
            <a:r>
              <a:t> เพื่อค้นหาสตริงข้อความหนึ่งภายในสตริงข้อความที่สอง และส่งกลับตัวเลขที่เป็นตำแหน่งเริ่มต้นของสตริงข้อความแรก</a:t>
            </a:r>
          </a:p>
          <a:p>
            <a:pPr marL="1270000" indent="0">
              <a:buNone/>
            </a:pPr>
            <a:r>
              <a:rPr sz="2000"/>
              <a:t>เช่น =FIND(A3,“abcdefghi”) [“ef =&gt; 5”]</a:t>
            </a:r>
          </a:p>
          <a:p>
            <a:pPr marL="1270000" indent="0">
              <a:buNone/>
            </a:pPr>
            <a:r>
              <a:rPr sz="2000"/>
              <a:t>ผลลัพธ์ คือ แสดง 5 เพราะ A3 มี e ตัวแรก และอยู่ตำแหน่งที่ 5</a:t>
            </a:r>
          </a:p>
          <a:p>
            <a:pPr marL="0" indent="0">
              <a:buNone/>
            </a:pPr>
            <a:r>
              <a:rPr b="1"/>
              <a:t>INDEX</a:t>
            </a:r>
            <a:r>
              <a:t> เพื่อส่งกลับค่าหรือการอ้างอิงไปยังค่าจากภายในตารางหรือช่วง</a:t>
            </a:r>
          </a:p>
          <a:p>
            <a:pPr marL="1270000" indent="0">
              <a:buNone/>
            </a:pPr>
            <a:r>
              <a:rPr sz="2000"/>
              <a:t>เช่น =INDEX({“1”,“2”,“3”;“a”,“b”,“c”},B1,A1) [B1=rows, A1=column]</a:t>
            </a:r>
          </a:p>
          <a:p>
            <a:pPr marL="1270000" indent="0">
              <a:buNone/>
            </a:pPr>
            <a:r>
              <a:rPr sz="2000"/>
              <a:t>ผลลัพธ์ คือ แสดง c ถ้า B1=2,A1=3 และแสดง 2 ถ้า B1=1,A1=2</a:t>
            </a:r>
          </a:p>
          <a:p>
            <a:pPr marL="0" indent="0">
              <a:buNone/>
            </a:pPr>
            <a:r>
              <a:rPr b="1"/>
              <a:t>DATE</a:t>
            </a:r>
            <a:r>
              <a:t> เพื่อส่งกลับเลขลำดับต่อเนื่องที่แสดงถึงวันที่หนึ่ง ๆ</a:t>
            </a:r>
          </a:p>
          <a:p>
            <a:pPr marL="1270000" indent="0">
              <a:buNone/>
            </a:pPr>
            <a:r>
              <a:rPr sz="2000"/>
              <a:t>เช่น =DATE(2016,3,28 + A1) [2016-4-1]</a:t>
            </a:r>
          </a:p>
          <a:p>
            <a:pPr marL="1270000" indent="0">
              <a:buNone/>
            </a:pPr>
            <a:r>
              <a:rPr sz="2000"/>
              <a:t>ผลลัพธ์ คือ แสดง 2016-3-30 ถ้าค่าใน A1 มีค่าเป็น 2 และ cell type ปัจจุบันเป็น Date</a:t>
            </a:r>
          </a:p>
          <a:p>
            <a:pPr marL="0" indent="0">
              <a:buNone/>
            </a:pPr>
            <a:r>
              <a:rPr b="1"/>
              <a:t>DATEDIF</a:t>
            </a:r>
            <a:r>
              <a:t> เพื่อคำนวณจำนวนวัน เดือน หรือปี ระหว่างวันที่สองวัน</a:t>
            </a:r>
          </a:p>
          <a:p>
            <a:pPr marL="1270000" indent="0">
              <a:buNone/>
            </a:pPr>
            <a:r>
              <a:rPr sz="2000"/>
              <a:t>เช่น =DATEDIF(DATE(2016,3,28),B1,“D”) [2]</a:t>
            </a:r>
          </a:p>
          <a:p>
            <a:pPr marL="1270000" indent="0">
              <a:buNone/>
            </a:pPr>
            <a:r>
              <a:rPr sz="2000"/>
              <a:t>ผลลัพธ์ คือ แสดง 2 วัน ถ้าพิมพ์ 30 มี.ค.2016 ใน B1 และ cell type ปัจจุบันเป็น Number หรือ General</a:t>
            </a:r>
          </a:p>
          <a:p>
            <a:pPr marL="0" indent="0">
              <a:buNone/>
            </a:pPr>
            <a:r>
              <a:rPr b="1"/>
              <a:t>DAYS</a:t>
            </a:r>
            <a:r>
              <a:t> เพื่อส่งกลับจำนวนวันระหว่างวันที่สองวัน</a:t>
            </a:r>
          </a:p>
          <a:p>
            <a:pPr marL="1270000" indent="0">
              <a:buNone/>
            </a:pPr>
            <a:r>
              <a:rPr sz="2000"/>
              <a:t>เช่น =DAYS(B1,DATE(2016,3,28)) [1]</a:t>
            </a:r>
          </a:p>
          <a:p>
            <a:pPr marL="1270000" indent="0">
              <a:buNone/>
            </a:pPr>
            <a:r>
              <a:rPr sz="2000"/>
              <a:t>ผลลัพธ์ คือ แสดง 2 วัน ถ้า B1 มีค่า 30 march 2016 ใช้ฟังก์ชันนี้ได้บน </a:t>
            </a:r>
            <a:r>
              <a:rPr sz="2000">
                <a:hlinkClick r:id="rId2"/>
              </a:rPr>
              <a:t>Microsoft 365 หรือ Excel 2013 ขึ้นไป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058D2C5-8F9F-47CB-B078-5791D1706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11 ฟังก์ชันน่าสนใจใน Excel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9302A9E4-A35B-4659-B4BA-9E4DE70F8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79DA6BA-038F-440C-AA1F-1C022BDEC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2 เทคนิคประมวลผลคะแนนสอบออนไลน์ใน Sheet อ้างอิงจากคำตอบของคุณครู</a:t>
            </a:r>
          </a:p>
        </p:txBody>
      </p:sp>
      <p:pic>
        <p:nvPicPr>
          <p:cNvPr id="3" name="Picture 1" descr="http://www.thaiall.com/office/trueid_sheet_151240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43300" y="1600200"/>
            <a:ext cx="5105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การใช้ if กับ sum ตรวจคำตอบที่ครูทำคนแรก จึงต้องใช้ $ ล๊อกบรรทัด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ระบบสารสนเทศสำนักงาน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งานเกี่ยวกับเอกสารในสำนักงาน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การแบ่งกลุ่มซอฟต์แวร์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ไมโครซอฟต์เวิร์ด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ไมโครซอฟต์พาวเวอร์พอยท์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ไมโครซอฟต์แอคเซล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83527CA-81A8-4ACF-85FF-6CD6EF04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ไมโครซอฟท์ออฟฟิศ คืออะไร</a:t>
            </a:r>
          </a:p>
          <a:p>
            <a:pPr lvl="1"/>
            <a:r>
              <a:t>โปรแกรมใดอยู่ในชุดไมโครซอฟท์ออฟฟิศ</a:t>
            </a:r>
          </a:p>
          <a:p>
            <a:pPr lvl="1"/>
            <a:r>
              <a:t>โปรแกรมใดไม่อยู่ในชุดไมโครซอฟท์ออฟฟิศ</a:t>
            </a:r>
          </a:p>
          <a:p>
            <a:pPr lvl="1"/>
            <a:r>
              <a:t>Microsoft Word ใช้สำหรับงานแบบใด</a:t>
            </a:r>
          </a:p>
          <a:p>
            <a:pPr lvl="1"/>
            <a:r>
              <a:t>Microsoft Excel ใช้สำหรับงานแบบใด</a:t>
            </a:r>
          </a:p>
          <a:p>
            <a:pPr lvl="1"/>
            <a:r>
              <a:t>Microsoft Powerpoint ใช้สำหรับงานแบบใด</a:t>
            </a:r>
          </a:p>
          <a:p>
            <a:pPr lvl="1"/>
            <a:r>
              <a:t>กิจกรรมใดไม่อยู่ในแบบของระบบสารสนเทศสำนักงาน</a:t>
            </a:r>
          </a:p>
          <a:p>
            <a:pPr lvl="1"/>
            <a:r>
              <a:t>Gantt chart คืออะไร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219BFD8-F24E-4554-9CB4-1DB2365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งานใดเป็นงานเกี่ยวกับเอกสารในสำนักงาน</a:t>
            </a:r>
          </a:p>
          <a:p>
            <a:pPr lvl="1"/>
            <a:r>
              <a:t>งานใดไม่เป็นงานเกี่ยวกับเอกสารในสำนักงาน</a:t>
            </a:r>
          </a:p>
          <a:p>
            <a:pPr lvl="1"/>
            <a:r>
              <a:t>ซอฟต์แวร์ใดอยู่ในกลุ่มงานด้านธุรกิจ</a:t>
            </a:r>
          </a:p>
          <a:p>
            <a:pPr lvl="1"/>
            <a:r>
              <a:t>ซอฟต์แวร์ใดอยู่ในกลุ่มงานด้านกราฟฟิกและมัลติมีเดีย</a:t>
            </a:r>
          </a:p>
          <a:p>
            <a:pPr lvl="1"/>
            <a:r>
              <a:t>ซอฟต์แวร์ใดอยู่ในกลุ่มงานบนเว็บและการติดต่อสื่อสาร</a:t>
            </a:r>
          </a:p>
          <a:p>
            <a:pPr lvl="1"/>
            <a:r>
              <a:t>ใน Word มี Shortcut Ctrl + X หมายถึงอะไร</a:t>
            </a:r>
          </a:p>
          <a:p>
            <a:pPr lvl="1"/>
            <a:r>
              <a:t>ใน Word มี Shortcut Ctrl + Y หมายถึงอะไร</a:t>
            </a:r>
          </a:p>
          <a:p>
            <a:pPr lvl="1"/>
            <a:r>
              <a:t>ใน Word มี Shortcut Ctrl + Z หมายถึงอะไร</a:t>
            </a:r>
          </a:p>
          <a:p>
            <a:pPr lvl="1"/>
            <a:r>
              <a:t>ใน Word มี Shortcut Ctrl + K หมายถึงอะไร</a:t>
            </a:r>
          </a:p>
          <a:p>
            <a:pPr lvl="1"/>
            <a:r>
              <a:t>Theme ใน Microsoft Powerpoint คืออะไร</a:t>
            </a:r>
          </a:p>
          <a:p>
            <a:pPr lvl="1"/>
            <a:r>
              <a:t>Template ใน Microsoft Word คืออะไร</a:t>
            </a:r>
          </a:p>
          <a:p>
            <a:pPr lvl="1"/>
            <a:r>
              <a:t>ฟังก์ชัน Sum ใน Microsoft Excel มีหน้าที่อะไร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6870075-1C71-4E6A-9E79-118C7E70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30</TotalTime>
  <Words>2798</Words>
  <Application>Microsoft Office PowerPoint</Application>
  <PresentationFormat>แบบจอกว้าง</PresentationFormat>
  <Paragraphs>229</Paragraphs>
  <Slides>32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7" baseType="lpstr">
      <vt:lpstr>Calibri</vt:lpstr>
      <vt:lpstr>TH SarabunPSK</vt:lpstr>
      <vt:lpstr>Courier New</vt:lpstr>
      <vt:lpstr>Chulabhorn Likit Text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13 ระบบสำนักงานอัตโนมัติ</vt:lpstr>
      <vt:lpstr>วัตถุประสงค์การเรียน</vt:lpstr>
      <vt:lpstr>สิ่งที่คาดหวัง</vt:lpstr>
      <vt:lpstr>ระบบสารสนเทศสำนักงาน [1]</vt:lpstr>
      <vt:lpstr>ไมโครซอฟท์ออฟฟิศ (Microsoft Office)</vt:lpstr>
      <vt:lpstr>แบบของระบบสารสนเทศสำนักงาน</vt:lpstr>
      <vt:lpstr>ไมโครซอฟต์แอคเซล</vt:lpstr>
      <vt:lpstr>วิธีรวมแฟ้ม PDF ด้วยโปรแกรม PDF Creator</vt:lpstr>
      <vt:lpstr>แผนภูมิแกนต์ (Gantt chart)</vt:lpstr>
      <vt:lpstr>แผนภูมิแกนต์ (Gantt chart)</vt:lpstr>
      <vt:lpstr>งานเกี่ยวกับเอกสารในสำนักงาน [2]</vt:lpstr>
      <vt:lpstr>5 App ที่มีการเติบโตสูงสุดในช่วงคนไทยเริ่ม Work From Home</vt:lpstr>
      <vt:lpstr>การแบ่งกลุ่มซอฟต์แวร์ [3]</vt:lpstr>
      <vt:lpstr>การแบ่งกลุ่มซอฟต์แวร์</vt:lpstr>
      <vt:lpstr>การแบ่งกลุ่มซอฟต์แวร์</vt:lpstr>
      <vt:lpstr>ไมโครซอฟต์เวิร์ด [4]</vt:lpstr>
      <vt:lpstr>MS word Shortcuts</vt:lpstr>
      <vt:lpstr>ตัวอย่าง Macro เปลี่ยนเลขไทยเป็นอารบิก</vt:lpstr>
      <vt:lpstr>ตัวอย่าง Macro พิมพ์ข้อความแล้วบันทึก</vt:lpstr>
      <vt:lpstr>ตัวอย่าง Macro พิมพ์ข้อความแล้วบันทึก</vt:lpstr>
      <vt:lpstr>ไมโครซอฟต์พาวเวอร์พอยท์ [5]</vt:lpstr>
      <vt:lpstr>ธีม กับ เทมเพลต</vt:lpstr>
      <vt:lpstr>ตัวอย่าง Resume Template</vt:lpstr>
      <vt:lpstr>การใช้ Pandoc เปลี่ยน Markdown เป็น Powerpoint</vt:lpstr>
      <vt:lpstr>ส่วนต่าง ๆ บน ไมโครซอฟต์พาวเวอร์พอยท์</vt:lpstr>
      <vt:lpstr>ไมโครซอฟต์แอคเซล [6]</vt:lpstr>
      <vt:lpstr>11 ฟังก์ชันน่าสนใจใน Excel</vt:lpstr>
      <vt:lpstr>11 ฟังก์ชันน่าสนใจใน Excel</vt:lpstr>
      <vt:lpstr>2 เทคนิคประมวลผลคะแนนสอบออนไลน์ใน Sheet อ้างอิงจากคำตอบของคุณครู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27</cp:revision>
  <dcterms:created xsi:type="dcterms:W3CDTF">2020-06-07T00:13:27Z</dcterms:created>
  <dcterms:modified xsi:type="dcterms:W3CDTF">2022-08-04T08:39:19Z</dcterms:modified>
</cp:coreProperties>
</file>