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39"/>
  </p:notesMasterIdLst>
  <p:sldIdLst>
    <p:sldId id="711" r:id="rId11"/>
    <p:sldId id="712" r:id="rId12"/>
    <p:sldId id="713" r:id="rId13"/>
    <p:sldId id="714" r:id="rId14"/>
    <p:sldId id="715" r:id="rId15"/>
    <p:sldId id="716" r:id="rId16"/>
    <p:sldId id="717" r:id="rId17"/>
    <p:sldId id="718" r:id="rId18"/>
    <p:sldId id="719" r:id="rId19"/>
    <p:sldId id="720" r:id="rId20"/>
    <p:sldId id="721" r:id="rId21"/>
    <p:sldId id="722" r:id="rId22"/>
    <p:sldId id="723" r:id="rId23"/>
    <p:sldId id="724" r:id="rId24"/>
    <p:sldId id="725" r:id="rId25"/>
    <p:sldId id="726" r:id="rId26"/>
    <p:sldId id="727" r:id="rId27"/>
    <p:sldId id="728" r:id="rId28"/>
    <p:sldId id="729" r:id="rId29"/>
    <p:sldId id="730" r:id="rId30"/>
    <p:sldId id="731" r:id="rId31"/>
    <p:sldId id="732" r:id="rId32"/>
    <p:sldId id="733" r:id="rId33"/>
    <p:sldId id="734" r:id="rId34"/>
    <p:sldId id="735" r:id="rId35"/>
    <p:sldId id="736" r:id="rId36"/>
    <p:sldId id="737" r:id="rId37"/>
    <p:sldId id="738" r:id="rId38"/>
  </p:sldIdLst>
  <p:sldSz cx="12192000" cy="6858000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hulabhorn Likit Text" panose="00000500000000000000" pitchFamily="2" charset="-34"/>
      <p:regular r:id="rId44"/>
      <p:bold r:id="rId45"/>
    </p:embeddedFont>
    <p:embeddedFont>
      <p:font typeface="TH SarabunPSK" panose="020B0500040200020003" pitchFamily="34" charset="-34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94711" autoAdjust="0"/>
  </p:normalViewPr>
  <p:slideViewPr>
    <p:cSldViewPr snapToGrid="0" snapToObjects="1">
      <p:cViewPr varScale="1">
        <p:scale>
          <a:sx n="67" d="100"/>
          <a:sy n="67" d="100"/>
        </p:scale>
        <p:origin x="78" y="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font" Target="fonts/font7.fntdata"/><Relationship Id="rId20" Type="http://schemas.openxmlformats.org/officeDocument/2006/relationships/slide" Target="slides/slide10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04/08/65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https://pixar.fandom.com/wiki/Steve_Jobs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6377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E4E6A-D878-48BD-ACF4-09879F28CDE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1ED4A-88EF-4A0B-8346-AF04CC997B0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72CF-A8DF-4808-91FF-97F60068904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FD8ED-6714-44CC-B0EA-611AA02779D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91A7-AE66-4B6C-8201-6A5139D9743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614A0-67A6-4768-99FB-8FA2BE2692A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37B9-5E1E-4A1A-BF8B-67CF80946128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F6A7-8F8D-4B50-BB59-8DBCF8FAE43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0FC4B-6AA0-4F0F-8BB5-FBC641A478E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EFB7-2406-4141-B06A-9618A08F35C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E36E4-312B-4DA2-8FAB-9E78FC24F44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D815-619F-4CEA-83DD-5AAFEB82F56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E01D-610F-4039-9F7F-41A427EAFAF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701E1-D904-451D-84B3-E222E74A97D2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7398A-71C8-4910-87FE-AEDB79871A9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F21B-8DDE-4180-9593-2081C5ECC3C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C5481-F4C9-4F57-BE1B-EA73593E6D8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363EB-56C9-484D-A51B-4C0D9AD5A5D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957D-86E1-46FF-BCC4-503BB3A710E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6C434-8BA9-46C1-8406-F3CBB2073B0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3EF9-F6DD-4861-96DB-882C928816E0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6F6B-F8E2-422F-A629-5E148C237E6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2DBC7-95CE-4BAB-A854-5573402170E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98B8-0BB1-4ABA-B7BF-92D8D589D92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411A-2E43-494F-A7A1-B67CFE030F27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3262-B3D4-42E3-915A-04F1A174CA0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0840-D266-4ACC-8BC7-1BB1B817FF2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15F6B-4386-4CF7-BCDB-741E8D8B3AF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63B54-588A-47B1-BF82-1EC82AFFAA1E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8771-311C-4E4C-AC3C-76F6E456ACA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2EB-0BD0-4117-882B-52BDC2056E5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55F21-3F79-4D9B-ADB1-37021980C5F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80C3-E034-4899-A94C-0F395F957961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5B5E-F61E-448E-A8E6-5190F5E0A6D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296F-9EFC-4A38-8E92-239BE14F4FF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3014-E672-46AD-8083-2535BA824CF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4E6E6-A58C-4D2F-B77C-54E963380F21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29CF0-AE8D-4951-B033-2AEE6123363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2E35-FC0B-4339-905F-65DDCC9625A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96C2-E830-4A60-ABED-88E6636078B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4F4E-DBAF-4226-B437-BAA155F62727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29B14-D906-47A7-B6DE-2EB52135070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F58C-D948-455D-8C34-E355BC57E0F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89CD9-436D-4448-9732-C721BC567E8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ABD3E-C6DA-49F4-A69E-163BCBAC0C51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E5A5B-ECC8-4DE2-AAC9-037E39FBD2D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8D2E-75E3-4976-BB11-28588A6E02B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E432-B974-4784-B87F-DD76CD3746A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C8BED-D510-4A96-B290-06E7F9C0BC85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D7D49-FC66-4C2E-AD8A-A222D23A0C1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0F69-2033-45E8-9684-C0B897780ED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2141-339A-4751-8430-13D1AFB7DC7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D4B5-3E8A-4602-9272-B5B7008EBD30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8386-2579-493F-90FC-89FADA08C81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5940B-E96F-4E2D-9CA6-66517B6924D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5459-249F-4C9C-B308-17FDEA2FBA6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A1D9-91A6-4993-9591-DA6EEE1B1D55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C41D2-91DD-4B79-923A-652628A8DEA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C389-F5F6-4D12-A9BF-68CE282CED4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7FA5-C99E-4D81-A89E-0ABB657ABDF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6773-0A9F-4CB6-9EB6-D66E054AABA4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33824-22B4-4B07-8EDF-4C584A4CAE6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0E78F-A2C2-485A-85AF-96B8380E6F6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3C26-9F40-4D8D-8887-9CE4994B5D5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A154-E08E-42AF-B51C-2435BFCDC45A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A2F9-7C86-4025-823C-397B2361D781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B62-8BB6-49EE-8E9D-37E3C1ABA85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D382D345-855D-4A80-8535-C904C8EFC1F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TEC1001_12_0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56BA2FD6-6E36-4F36-AD4F-59BEE7589E2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96945" y="1338422"/>
            <a:ext cx="1791855" cy="50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12A33A2E-B428-4B52-89E7-1081B0B6EE91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TEC1001_10_01_0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7DDB568-488B-4614-AA37-2648D6EDAF9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96945" y="1338422"/>
            <a:ext cx="1791855" cy="50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E7516FBF-DB27-4672-A00A-2D7CC7E787D3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TEC1001_10_01_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0E9B43E-293E-41B8-9F35-338C6D1C789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96945" y="1338422"/>
            <a:ext cx="1791855" cy="50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28E673BF-D150-4658-97CE-102E8BCCDA5E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TEC1001_10_02_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4D877A1-7CD8-4678-8C00-556CC3FC5C9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96945" y="1338422"/>
            <a:ext cx="1791855" cy="50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020EED58-17D7-4336-9E21-EFDC823A7829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TEC1001_10_03_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87973CE1-92A0-4D73-93E3-4CF0D162A05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96945" y="1338422"/>
            <a:ext cx="1791855" cy="50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A5B1E6BC-D8F9-48EF-B25B-C1C0B1C84244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TEC1001_10_04_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81F07C6-77A8-4ADC-ABA3-4F7A25FD72F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96945" y="1338422"/>
            <a:ext cx="1791855" cy="50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A7DD182B-5AE3-4537-B7A6-A02B7EA430CE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TEC1001_10_05_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D03BBF2-9CC6-46E6-A1B9-E948384DAEC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96945" y="1338422"/>
            <a:ext cx="1791855" cy="50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9C772087-A8A4-41FE-B58A-C28DAFD5ED69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TEC1001_10_06_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13EAFAEE-20C7-4BC7-A0B5-BA09EB50C99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96945" y="1338422"/>
            <a:ext cx="1791855" cy="50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1B2E3684-AA68-4EC3-9D4F-6C6C46604597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TEC1001_10_07_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43185C2-38CA-43C8-A672-8766133A229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96945" y="1338422"/>
            <a:ext cx="1791855" cy="50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5AA3AC58-EE8F-438F-A751-B3630BEBF05E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8007E94-AD02-43EA-B0CF-559CC97FA4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96945" y="1338422"/>
            <a:ext cx="1791855" cy="50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eleader.com/digital-transformation/6-steps-needed-to-manage-data-in-the-organization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project/indexo.html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um.com/fastwork-engineering/agile-%E0%B8%84%E0%B8%B7%E0%B8%AD%E0%B8%AD%E0%B8%B0%E0%B9%84%E0%B8%A3-%E0%B9%80%E0%B8%A3%E0%B8%B4%E0%B9%88%E0%B8%A1%E0%B9%83%E0%B8%8A%E0%B9%89%E0%B8%87%E0%B8%B2%E0%B8%99%E0%B8%AD%E0%B8%A2%E0%B9%88%E0%B8%B2%E0%B8%87%E0%B9%84%E0%B8%A3-ab749306d96e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0"/>
              </a:spcBef>
            </a:pPr>
            <a:r>
              <a:rPr b="1"/>
              <a:t>การจัดการข้อมูล</a:t>
            </a:r>
          </a:p>
          <a:p>
            <a:pPr>
              <a:spcBef>
                <a:spcPts val="3000"/>
              </a:spcBef>
            </a:pPr>
            <a:r>
              <a:rPr b="1"/>
              <a:t>คำสั่งที่ใช้ในการจัดการข้อมูล</a:t>
            </a:r>
          </a:p>
          <a:p>
            <a:pPr>
              <a:spcBef>
                <a:spcPts val="3000"/>
              </a:spcBef>
            </a:pPr>
            <a:r>
              <a:rPr b="1"/>
              <a:t>วงจรชีวิตการพัฒนาระบบ</a:t>
            </a:r>
            <a:endParaRPr lang="th-TH" b="1"/>
          </a:p>
          <a:p>
            <a:pPr marL="0" indent="0">
              <a:spcBef>
                <a:spcPts val="3000"/>
              </a:spcBef>
              <a:buNone/>
            </a:pPr>
            <a:r>
              <a:rPr lang="en-US" b="1"/>
              <a:t># 28 </a:t>
            </a:r>
            <a:r>
              <a:rPr lang="th-TH" b="1"/>
              <a:t>สไลด์</a:t>
            </a:r>
            <a:endParaRPr b="1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1BD0590-1541-4CD9-8F22-132848030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92000" cy="1041400"/>
          </a:xfrm>
        </p:spPr>
        <p:txBody>
          <a:bodyPr>
            <a:normAutofit/>
          </a:bodyPr>
          <a:lstStyle/>
          <a:p>
            <a:r>
              <a:rPr sz="600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หน่วยที่ 12 การจัดการข้อมูล และการพัฒนาระบบ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F7E6586C-F41C-4D4E-8EB5-82BE15E2C543}"/>
              </a:ext>
            </a:extLst>
          </p:cNvPr>
          <p:cNvSpPr txBox="1"/>
          <p:nvPr/>
        </p:nvSpPr>
        <p:spPr>
          <a:xfrm>
            <a:off x="2369128" y="6033532"/>
            <a:ext cx="738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ซอฟต์แวร์ชื่อ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Renderman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PIXAR </a:t>
            </a:r>
            <a:r>
              <a:rPr lang="en-US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Toystory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Finding Nemo </a:t>
            </a:r>
            <a:r>
              <a:rPr lang="en-US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มีชีวิตชีวา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เพื่อให้เข้าใจการจัดการข้อมูล</a:t>
            </a:r>
          </a:p>
          <a:p>
            <a:pPr lvl="1">
              <a:buAutoNum type="arabicPeriod"/>
            </a:pPr>
            <a:r>
              <a:t>เพื่อให้เข้าใจคำสั่งที่ใช้ในการจัดการข้อมูล</a:t>
            </a:r>
          </a:p>
          <a:p>
            <a:pPr lvl="1">
              <a:buAutoNum type="arabicPeriod"/>
            </a:pPr>
            <a:r>
              <a:t>เพื่อให้เข้าใจวงจรชีวิตการพัฒนาระบบ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27A1709-38A1-477D-894A-2B04B649D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สามารถเลือกใช้วงจรชีวิตการพัฒนาระบบได้อย่างเหมาะสม</a:t>
            </a:r>
            <a:endParaRPr lang="th-TH"/>
          </a:p>
          <a:p>
            <a:pPr marL="0" indent="0">
              <a:buNone/>
            </a:pPr>
            <a:endParaRPr lang="th-TH"/>
          </a:p>
          <a:p>
            <a:pPr marL="0" indent="0">
              <a:buNone/>
            </a:pPr>
            <a:r>
              <a:rPr lang="en-US"/>
              <a:t>SDLC </a:t>
            </a:r>
            <a:r>
              <a:rPr lang="th-TH"/>
              <a:t>มีหลายขั้นตอน</a:t>
            </a:r>
          </a:p>
          <a:p>
            <a:pPr lvl="1">
              <a:buAutoNum type="arabicPeriod"/>
            </a:pPr>
            <a:r>
              <a:rPr lang="th-TH"/>
              <a:t>การวางแผนโครงการ (</a:t>
            </a:r>
            <a:r>
              <a:rPr lang="en-US"/>
              <a:t>Project Planning Phase)</a:t>
            </a:r>
          </a:p>
          <a:p>
            <a:pPr lvl="1">
              <a:buAutoNum type="arabicPeriod"/>
            </a:pPr>
            <a:r>
              <a:rPr lang="th-TH"/>
              <a:t>การวิเคราะห์ (</a:t>
            </a:r>
            <a:r>
              <a:rPr lang="en-US"/>
              <a:t>Analysis Phase)</a:t>
            </a:r>
          </a:p>
          <a:p>
            <a:pPr lvl="1">
              <a:buAutoNum type="arabicPeriod"/>
            </a:pPr>
            <a:r>
              <a:rPr lang="th-TH"/>
              <a:t>การออกแบบ (</a:t>
            </a:r>
            <a:r>
              <a:rPr lang="en-US"/>
              <a:t>Design Phase)</a:t>
            </a:r>
          </a:p>
          <a:p>
            <a:pPr lvl="1">
              <a:buAutoNum type="arabicPeriod"/>
            </a:pPr>
            <a:r>
              <a:rPr lang="th-TH"/>
              <a:t>การนำไปใช้ (</a:t>
            </a:r>
            <a:r>
              <a:rPr lang="en-US"/>
              <a:t>Implementation Phase)</a:t>
            </a:r>
          </a:p>
          <a:p>
            <a:pPr lvl="1">
              <a:buAutoNum type="arabicPeriod"/>
            </a:pPr>
            <a:r>
              <a:rPr lang="th-TH"/>
              <a:t>การบำรุงรักษา (</a:t>
            </a:r>
            <a:r>
              <a:rPr lang="en-US"/>
              <a:t>Maintenance Phase</a:t>
            </a:r>
            <a:r>
              <a:rPr lang="th-TH"/>
              <a:t> </a:t>
            </a:r>
            <a:endParaRPr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D0F52E6-50DD-4B72-BDC9-C280E7F1F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ข้อมูล</a:t>
            </a:r>
            <a:r>
              <a:t> คือ ข้อเท็จจริงของสิ่งที่เราสนใจ ข้อเท็จจริงที่เป็นตัวเลข ข้อความ หรือรายละเอียดซึ่งอาจอยู่ในรูปแบบต่าง ๆ เช่น ภาพ เสียง วีดิโอไม่ว่าจะเป็นคน สัตว์ สิ่งของ หรือเหตุการณ์ที่เกี่ยวข้องกับสิ่งต่าง ๆ ข้อมูลเป็นเรื่องเกี่ยวกับเหตุการณ์ที่เกิดขึ้นอย่างต่อเนื่อง และต้องถูกต้องแม่นยำ ครบถ้วน ขึ้นอยู่กับผู้ดำเนินการที่ให้ความสำคัญของความรวดเร็วของการเก็บข้อมูล ดังนั้นการเก็บข้อมูลจึงเป็นการเก็บรวบรวมเกี่ยวกับข้อเท็จจริงของสิ่งที่เราสนใจนั่นเอง</a:t>
            </a:r>
          </a:p>
          <a:p>
            <a:pPr lvl="1"/>
            <a:r>
              <a:t>ดังนั้น </a:t>
            </a:r>
            <a:r>
              <a:rPr b="1"/>
              <a:t>ข้อมูล</a:t>
            </a:r>
            <a:r>
              <a:t> หมายถึง ตัวแทนของข้อเท็จจริง หรือความเป็นไปของสิ่งของที่เราสนใจ</a:t>
            </a:r>
          </a:p>
          <a:p>
            <a:pPr marL="0" indent="0">
              <a:buNone/>
            </a:pPr>
            <a:r>
              <a:rPr b="1"/>
              <a:t>ประเภทของข้อมูล</a:t>
            </a:r>
          </a:p>
          <a:p>
            <a:pPr lvl="1"/>
            <a:r>
              <a:rPr b="1"/>
              <a:t>ข้อมูลที่เป็นตัวเลข</a:t>
            </a:r>
            <a:r>
              <a:t> - จำนวนนักเรียนในชั้นเรียนขณะนี้ และคะแนนของแต่ละคน</a:t>
            </a:r>
          </a:p>
          <a:p>
            <a:pPr lvl="1"/>
            <a:r>
              <a:rPr b="1"/>
              <a:t>ข้อมูลที่ไม่เป็นตัวเลข</a:t>
            </a:r>
            <a:r>
              <a:t> - การเข้าใช้เครือข่ายอินเทอร์เน็ตด้วยอุปกรณ์ และความพึงพอใจต่อเครือข่ายนั้น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4A3AB34-40CB-46BE-B44F-933F40F0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การจัดการข้อมูล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การเพิ่มข้อมูล (insert)</a:t>
            </a:r>
          </a:p>
          <a:p>
            <a:pPr lvl="1"/>
            <a:r>
              <a:t>การลบข้อมูล (delete)</a:t>
            </a:r>
          </a:p>
          <a:p>
            <a:pPr lvl="1"/>
            <a:r>
              <a:t>การปรับปรุงข้อมูล (update)</a:t>
            </a:r>
          </a:p>
          <a:p>
            <a:pPr lvl="1"/>
            <a:r>
              <a:t>การเลือกแสดงข้อมูล (select)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BCB64CD-06FA-46FD-A5B6-A4FBC5C7C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ฟังก์ชันพื้นฐานของการจัดการข้อมูล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9910618" cy="5283200"/>
          </a:xfrm>
        </p:spPr>
        <p:txBody>
          <a:bodyPr>
            <a:normAutofit/>
          </a:bodyPr>
          <a:lstStyle/>
          <a:p>
            <a:pPr lvl="1"/>
            <a:r>
              <a:rPr sz="4000" b="1" dirty="0"/>
              <a:t>RAID (Redundant Array of Independent Disks)</a:t>
            </a:r>
            <a:r>
              <a:rPr sz="4000" dirty="0"/>
              <a:t> </a:t>
            </a: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เทคโนโลยีสำหรับการสร้าง</a:t>
            </a:r>
            <a:r>
              <a:rPr sz="4000" dirty="0"/>
              <a:t> </a:t>
            </a:r>
            <a:r>
              <a:rPr sz="4000" dirty="0" err="1"/>
              <a:t>ลอจิกคอลไดร์ฟ</a:t>
            </a:r>
            <a:r>
              <a:rPr sz="4000" dirty="0"/>
              <a:t> ( Logical Drive) </a:t>
            </a:r>
            <a:r>
              <a:rPr sz="4000" dirty="0" err="1"/>
              <a:t>จากกลุ่มของ</a:t>
            </a:r>
            <a:r>
              <a:rPr sz="4000" dirty="0"/>
              <a:t> </a:t>
            </a:r>
            <a:r>
              <a:rPr sz="4000" dirty="0" err="1"/>
              <a:t>ฮาร์ดดิสต์</a:t>
            </a:r>
            <a:r>
              <a:rPr sz="4000" dirty="0"/>
              <a:t> (Physical Drive) </a:t>
            </a:r>
            <a:r>
              <a:rPr sz="4000" dirty="0" err="1"/>
              <a:t>หลายตัวที่มาเชื่อมต่อกัน</a:t>
            </a:r>
            <a:r>
              <a:rPr sz="4000" dirty="0"/>
              <a:t> </a:t>
            </a:r>
            <a:r>
              <a:rPr sz="4000" dirty="0" err="1"/>
              <a:t>ทำให้ระบบมองเห็น</a:t>
            </a:r>
            <a:r>
              <a:rPr sz="4000" dirty="0"/>
              <a:t> </a:t>
            </a:r>
            <a:r>
              <a:rPr sz="4000" dirty="0" err="1"/>
              <a:t>อาเรย์</a:t>
            </a:r>
            <a:r>
              <a:rPr sz="4000" dirty="0"/>
              <a:t> (Array) </a:t>
            </a:r>
            <a:r>
              <a:rPr sz="4000" dirty="0" err="1"/>
              <a:t>หรือ</a:t>
            </a:r>
            <a:r>
              <a:rPr sz="4000" dirty="0"/>
              <a:t> </a:t>
            </a:r>
            <a:r>
              <a:rPr sz="4000" dirty="0" err="1"/>
              <a:t>ลอจิกคอลไดร์ฟดังกล่าวเสมือนเป็นฮาร์ดดิสต์ตัวเดียว</a:t>
            </a:r>
            <a:r>
              <a:rPr sz="4000" dirty="0"/>
              <a:t> </a:t>
            </a:r>
            <a:r>
              <a:rPr sz="4000" dirty="0" err="1"/>
              <a:t>แต่มีขนาดและความจ</a:t>
            </a:r>
            <a:r>
              <a:rPr sz="4000" dirty="0"/>
              <a:t> </a:t>
            </a:r>
            <a:r>
              <a:rPr sz="4000" dirty="0" err="1"/>
              <a:t>ุเพิ่มขึ้น</a:t>
            </a:r>
            <a:r>
              <a:rPr sz="4000" dirty="0"/>
              <a:t> </a:t>
            </a:r>
            <a:r>
              <a:rPr sz="4000" dirty="0" err="1"/>
              <a:t>โดยซอฟแวร์</a:t>
            </a:r>
            <a:r>
              <a:rPr sz="4000" dirty="0"/>
              <a:t> </a:t>
            </a:r>
            <a:r>
              <a:rPr sz="4000" dirty="0" err="1"/>
              <a:t>หรือการ์ดควบคุม</a:t>
            </a:r>
            <a:r>
              <a:rPr sz="4000" dirty="0"/>
              <a:t> RAID </a:t>
            </a:r>
            <a:r>
              <a:rPr sz="4000" dirty="0" err="1"/>
              <a:t>จะบริการจัดเรียงข้อมูลให้อยู่ในรูปแบบของมาตรฐาน</a:t>
            </a:r>
            <a:r>
              <a:rPr sz="4000" dirty="0"/>
              <a:t> RAID </a:t>
            </a:r>
            <a:r>
              <a:rPr sz="4000" dirty="0" err="1"/>
              <a:t>แก่</a:t>
            </a:r>
            <a:r>
              <a:rPr sz="4000" dirty="0"/>
              <a:t> </a:t>
            </a:r>
            <a:r>
              <a:rPr sz="4000" dirty="0" err="1"/>
              <a:t>ฮาร์ดดิสต์ทุกตัวที่ต่ออยู่กับอาเรย์นั้น</a:t>
            </a:r>
            <a:endParaRPr sz="4000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821AFEE-6A78-4594-8F2C-2FCF5E8B9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RAID (Redundant Array of Independent Disks)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10C044CC-5F65-4B83-8223-8AC5687DA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11B41D71-35B9-46B5-870C-242FB3F50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RAID (Redundant Array of Independent Disks)</a:t>
            </a:r>
          </a:p>
        </p:txBody>
      </p:sp>
      <p:pic>
        <p:nvPicPr>
          <p:cNvPr id="3" name="Picture 1" descr="http://www.thaiall.com/os/raid_levels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60600" y="1600200"/>
            <a:ext cx="76835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RAID ในแต่ละแบบ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ความถูกต้องแม่นยำ (Accuracy)</a:t>
            </a:r>
          </a:p>
          <a:p>
            <a:pPr lvl="1">
              <a:buAutoNum type="arabicPeriod"/>
            </a:pPr>
            <a:r>
              <a:t>ความทันเวลา (Timeliness) หรือ ข้อมูลที่ทันสมัย (Up to date)</a:t>
            </a:r>
          </a:p>
          <a:p>
            <a:pPr lvl="1">
              <a:buAutoNum type="arabicPeriod"/>
            </a:pPr>
            <a:r>
              <a:t>ความสมบูรณ์ครบถ้วน (Completeness)</a:t>
            </a:r>
          </a:p>
          <a:p>
            <a:pPr lvl="1">
              <a:buAutoNum type="arabicPeriod"/>
            </a:pPr>
            <a:r>
              <a:t>ความกะทัดรัด (Conciseness)</a:t>
            </a:r>
          </a:p>
          <a:p>
            <a:pPr lvl="1">
              <a:buAutoNum type="arabicPeriod"/>
            </a:pPr>
            <a:r>
              <a:t>ความตรงกับความต้องการของผู้ใช้ (Relevance)</a:t>
            </a:r>
          </a:p>
          <a:p>
            <a:pPr lvl="1">
              <a:buAutoNum type="arabicPeriod"/>
            </a:pPr>
            <a:r>
              <a:t>ความต่อเนื่อง (Continuity)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08DA820-2AE4-4F08-A09B-79303570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คุณสมบัติของข้อมูลที่ดี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รวมศูนย์ (Centralization)</a:t>
            </a:r>
          </a:p>
          <a:p>
            <a:pPr lvl="1">
              <a:buAutoNum type="arabicPeriod"/>
            </a:pPr>
            <a:r>
              <a:t>ผสานเป็นหนึ่ง (Uniqueness)</a:t>
            </a:r>
          </a:p>
          <a:p>
            <a:pPr lvl="1">
              <a:buAutoNum type="arabicPeriod"/>
            </a:pPr>
            <a:r>
              <a:t>กำหนดมาตรฐาน (Standardization)</a:t>
            </a:r>
          </a:p>
          <a:p>
            <a:pPr lvl="1">
              <a:buAutoNum type="arabicPeriod"/>
            </a:pPr>
            <a:r>
              <a:t>ตรวจสอบ (Verification)</a:t>
            </a:r>
          </a:p>
          <a:p>
            <a:pPr lvl="1">
              <a:buAutoNum type="arabicPeriod"/>
            </a:pPr>
            <a:r>
              <a:t>ขจัดความซ้ำซ้อน (Eliminate duplication)</a:t>
            </a:r>
          </a:p>
          <a:p>
            <a:pPr lvl="1">
              <a:buAutoNum type="arabicPeriod"/>
            </a:pPr>
            <a:r>
              <a:t>สะสางสิ่งที่ไม่มีคุณภาพ (Clear for Quality)</a:t>
            </a:r>
          </a:p>
          <a:p>
            <a:pPr lvl="1"/>
            <a:r>
              <a:rPr>
                <a:hlinkClick r:id="rId2"/>
              </a:rPr>
              <a:t>อ่านเพิ่ม theeleader.com/digital-transformation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B798C05-F1EC-4A37-9CFD-47FFC776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ขั้นตอนที่จำเป็นในการบริหารจัดการข้อมูล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Structured Query Language หรือ SQL</a:t>
            </a:r>
            <a:r>
              <a:t> คือ คำสั่งบริหารจัดการฐานข้อมูล (Database) โดยเฉพาะ Relational Database Management System (RDBMS) เช่น Oracle, MySQL, MariaDB, Microsoft SQL Server, PostgreSQL, IBM DB2, Microsoft Access ซึ่งเราสามารถใช้ SQL command ในการสั่งการ หรือจัดการข้อมูลภายในฐานข้อมูลเหล่านี้ได้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2670AE4-55B8-4863-AA9D-E3F05B11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คำสั่งที่ใช้ในการจัดการข้อมูล [2]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การเพิ่มข้อมูล (Insert)</a:t>
            </a:r>
          </a:p>
          <a:p>
            <a:pPr lvl="1">
              <a:buAutoNum type="arabicPeriod"/>
            </a:pPr>
            <a:r>
              <a:t>การลบข้อมูล (Delete)</a:t>
            </a:r>
          </a:p>
          <a:p>
            <a:pPr lvl="1">
              <a:buAutoNum type="arabicPeriod"/>
            </a:pPr>
            <a:r>
              <a:t>การปรับปรุงข้อมูล (Update)</a:t>
            </a:r>
          </a:p>
          <a:p>
            <a:pPr lvl="1">
              <a:buAutoNum type="arabicPeriod"/>
            </a:pPr>
            <a:r>
              <a:t>การเลือกแสดงข้อมูล (Select)</a:t>
            </a:r>
          </a:p>
          <a:p>
            <a:pPr lvl="1">
              <a:buAutoNum type="arabicPeriod"/>
            </a:pPr>
            <a:r>
              <a:t>การสร้างตารางหรือฐานข้อมูล (Create)</a:t>
            </a:r>
          </a:p>
          <a:p>
            <a:pPr lvl="1">
              <a:buAutoNum type="arabicPeriod"/>
            </a:pPr>
            <a:r>
              <a:t>การลบตารางหรือฐานข้อมูล (Drop)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E910A93-9878-41A5-85C0-2B7853F0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คำสั่งที่ใช้ในการจัดการข้อมูล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//update
$q = "update member set stat=0 where id =5";
$conn = new mysqli("localhost", "root", "", "test") ;
$r = $conn-&gt;query ($q) ;
if ($r) $_SESSION["msg"] = "edit : completely";
$conn-&gt;close () ;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2DB370E-0F00-4283-A9BB-0CEC06251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SQL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//select
$conn = new mysqli ("localhost", "root", "", "test") ;
$r = $conn-&gt;query("select * from mem") ;
if (!$r) die("no result") ;
while ($o = $r-&gt;fetch_object () ) {
 echo $o-&gt;id . $o-&gt;stat;
}
http://www.thaiall.com/source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7CAB452-7408-4CC4-9E91-1C4B15641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SQL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create table cust (custid int, custname char(20)); 
insert into cust values (1, "tom"); 
insert into cust (custname, custid) values ("dang",2); 
select * from cust; 
delete from cust where custid=1; 
update cust set custname="boy",position="sale" where custid=1and branch="lp"; 
select * from cust order by custname;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20DE3AA-8A81-4C80-BE2C-AC30AB6EE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ตัวอย่างคำสั่งจัดการข้อมูล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9C6A70D5-6875-4493-8B27-7088519DA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BA4CBEA1-7E9B-441D-9DEE-82155BCB9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ตัวอย่างตารางที่มีความสัมพันธ์กัน</a:t>
            </a:r>
          </a:p>
        </p:txBody>
      </p:sp>
      <p:pic>
        <p:nvPicPr>
          <p:cNvPr id="3" name="Picture 1" descr="http://www.thaiall.com/mysql/db4order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2590800"/>
            <a:ext cx="8229600" cy="2032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ตาราง orderm เชื่อมตารางอื่น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วงจรชีวิตของการพัฒนาซอฟต์แวร์ (Software Development Life Cycle = SDLC)</a:t>
            </a:r>
            <a:r>
              <a:t> เป็นโครงร่างหรือแนวทางวิธีการ เพื่อใช้ทำความเข้าใจ เป็นขั้นตอนการพัฒนาระบบสารสนเทศ หรือซอฟต์แวร์ให้สำเร็จ โดยการได้มาซึ่งซอฟต์แวร์อาจจะเป็นโดยการซื้อหรือการจ้างทำหรือการพัฒนาเอง</a:t>
            </a:r>
          </a:p>
          <a:p>
            <a:pPr lvl="1"/>
            <a:r>
              <a:t>ระเบียบวิธีการพัฒนาซอฟต์แวร์มีอยู่หลายวิธีการ แต่ละวิธีการมีข้อดีและข้อเสียที่แตกต่างกัน ตัวอย่างระเบียบวิธีการพัฒนาซอฟต์แวร์ที่ได้รับความนิยม เช่น โครงสร้างแบบน้ำตก (Waterfall Model) โครงสร้างแบบก้นหอย (Spiral Model) วิธีการพัฒนาซอฟต์แวร์แบบคล่องแคล่วว่องไว (Agile Software Development)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4A6095C-47A3-4AC8-B406-F3136DD9B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วงจรชีวิตการพัฒนาระบบ [3]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การวางแผนโครงการ (Project Planning Phase)</a:t>
            </a:r>
          </a:p>
          <a:p>
            <a:pPr lvl="1">
              <a:buAutoNum type="arabicPeriod"/>
            </a:pPr>
            <a:r>
              <a:t>การวิเคราะห์ (Analysis Phase)</a:t>
            </a:r>
          </a:p>
          <a:p>
            <a:pPr lvl="1">
              <a:buAutoNum type="arabicPeriod"/>
            </a:pPr>
            <a:r>
              <a:t>การออกแบบ (Design Phase)</a:t>
            </a:r>
          </a:p>
          <a:p>
            <a:pPr lvl="1">
              <a:buAutoNum type="arabicPeriod"/>
            </a:pPr>
            <a:r>
              <a:t>การนำไปใช้ (Implementation Phase)</a:t>
            </a:r>
          </a:p>
          <a:p>
            <a:pPr lvl="1">
              <a:buAutoNum type="arabicPeriod"/>
            </a:pPr>
            <a:r>
              <a:t>การบำรุงรักษา (Maintenance Phase)</a:t>
            </a:r>
          </a:p>
          <a:p>
            <a:pPr lvl="1"/>
            <a:r>
              <a:rPr>
                <a:hlinkClick r:id="rId2"/>
              </a:rPr>
              <a:t>อ่านเพิ่ม thaiall.com/project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33BD2E6-B6A9-4B52-BB4A-0E735C3A4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ขั้นตอนในวงจรชีวิตการพัฒนาระบบ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DC8E9E1-35BC-4D6E-8167-9FC2DBA11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50A4C052-A2EB-4F77-90EA-3B3D946A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แผนผังขั้นตอนการทำโครงงาน</a:t>
            </a:r>
          </a:p>
        </p:txBody>
      </p:sp>
      <p:pic>
        <p:nvPicPr>
          <p:cNvPr id="3" name="Picture 1" descr="http://www.thaiall.com/project/porject_flow2553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127500" y="1600200"/>
            <a:ext cx="3949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การทำโครงงานทีกรอบเวลา มีเงื่อนไข และมีหัวข้อ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** Agile Methodology** คือ แนวคิดในการทำงาน (ไม่ใช่รูปแบบหรือขั้นตอนการทำงาน) และไม่จำกัดว่าใช้ได้สำหรับการพัฒนาผลิตภัณฑ์ในสายซอฟต์แวร์ (Software) เท่านั้น โดยอไจล์ให้ความสำคัญในการสื่อสารกับผู้เกี่ยวข้องทุกฝ่าย และการปรับปรุงพัฒนาผลิตภัณฑ์อยู่ตลอด เพื่อตอบสนองผู้ใช้งาน</a:t>
            </a:r>
          </a:p>
          <a:p>
            <a:pPr marL="0" indent="0">
              <a:buNone/>
            </a:pPr>
            <a:r>
              <a:rPr b="1"/>
              <a:t>หลักการทำงานแบบอไจล์</a:t>
            </a:r>
          </a:p>
          <a:p>
            <a:pPr lvl="1">
              <a:buAutoNum type="arabicPeriod"/>
            </a:pPr>
            <a:r>
              <a:t>เน้นการสื่อสารและปฏิสัมพันธ์กันระหว่างคน มากกว่า เครื่องมือต่าง ๆ ที่นำมาช่วย</a:t>
            </a:r>
          </a:p>
          <a:p>
            <a:pPr lvl="1">
              <a:buAutoNum type="arabicPeriod"/>
            </a:pPr>
            <a:r>
              <a:t>เน้นทำผลิตภัณฑ์ มากกว่า การทำเอกสาร</a:t>
            </a:r>
          </a:p>
          <a:p>
            <a:pPr lvl="1">
              <a:buAutoNum type="arabicPeriod"/>
            </a:pPr>
            <a:r>
              <a:t>เน้นตอบสนองผู้ใช้งาน มากกว่า แค่ทำตามสัญญา</a:t>
            </a:r>
          </a:p>
          <a:p>
            <a:pPr lvl="1">
              <a:buAutoNum type="arabicPeriod"/>
            </a:pPr>
            <a:r>
              <a:t>เน้นการปรับปรุงพัฒนา มากกว่า การทำตามแผนที่วางเอาไว้</a:t>
            </a:r>
          </a:p>
          <a:p>
            <a:pPr lvl="1"/>
            <a:r>
              <a:rPr>
                <a:hlinkClick r:id="rId2"/>
              </a:rPr>
              <a:t>อ่านเพิ่ม medium.com/fastwork-engineering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258942E-0887-47E7-9319-FFD265729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วิธีการพัฒนาซอฟต์แวร์แบบคล่องแคล่วว่องไว (Agile Software Development)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311045DC-97CA-40FE-89D8-1D238B0FA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6327A758-7026-417F-B564-BE8B73E27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การใช้งานอไจล์ให้มีประสิทธิภาพ</a:t>
            </a:r>
          </a:p>
        </p:txBody>
      </p:sp>
      <p:pic>
        <p:nvPicPr>
          <p:cNvPr id="3" name="Picture 1" descr="http://www.thaiall.com/mis/agil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1663700"/>
            <a:ext cx="8229600" cy="389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agile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วงจรชีวิตของการพัฒนาซอฟต์แวร์ ด้วยตัวแบบก้นหอย (Spiral Model)</a:t>
            </a:r>
            <a:r>
              <a:t> คือ การพัฒนาซอฟต์แวร์ให้สมบูรณ์จำเป็นต้องมีการดำเนินการหลายวงรอบ ทบทวนจนกว่าจะได้ซอฟต์แวร์ที่สมบูรณ์ ในแต่ละรอบมีรายละเอียดกิจกรรมแตกต่างกันไป อาทิ กำหนดแนวคิดความต้องการ กำหนดการดำเนินการ กำหนดความต้องการของแผน สร้างต้นแบบแรก ประเมินทางเลือกที่เหมาะสม ทบทวนแผน พัฒนาต้นแบบ และทดสอบใหม่ ออกแบบในรายละเอียด ทดสอบครั้งสุดท้าย นำไปติดตั้ง และใช้งาน แล้วทบทวนว่าต้องดำเนินการรอบใหม่หรือไม่</a:t>
            </a:r>
          </a:p>
          <a:p>
            <a:pPr lvl="1"/>
            <a:r>
              <a:rPr b="1"/>
              <a:t>กิจกรรมหลักมี 4 กิจกรรม</a:t>
            </a:r>
            <a:r>
              <a:t> หากพบว่าขั้นตอนใดไม่สมบูรณ์ก็จะมีการทบทวน และทำซ้ำ ดังนี้</a:t>
            </a:r>
          </a:p>
          <a:p>
            <a:pPr lvl="1">
              <a:buAutoNum type="arabicPeriod"/>
            </a:pPr>
            <a:r>
              <a:t>กำหนดวัตถุประสงค์ (Determine objectives)</a:t>
            </a:r>
          </a:p>
          <a:p>
            <a:pPr lvl="1">
              <a:buAutoNum type="arabicPeriod"/>
            </a:pPr>
            <a:r>
              <a:t>ระบุปัญหา และแก้ไขความเสี่ยง (Identify and resolve risks)</a:t>
            </a:r>
          </a:p>
          <a:p>
            <a:pPr lvl="1">
              <a:buAutoNum type="arabicPeriod"/>
            </a:pPr>
            <a:r>
              <a:t>พัฒนาและทดสอบ (Development and test)</a:t>
            </a:r>
          </a:p>
          <a:p>
            <a:pPr lvl="1">
              <a:buAutoNum type="arabicPeriod"/>
            </a:pPr>
            <a:r>
              <a:t>วางแผนสำหรับวงรอบต่อไป (Plan the next iteration)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0946C13-CD33-4BA5-B71A-AC9C147C4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วงจรชีวิตแบบก้นหอย (Spiral life cycle model)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FFA4696E-CFE6-4101-973D-E3CFD8017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5B2DE868-DD27-4F56-A6D8-CC35813B5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Spiral life cycle model</a:t>
            </a:r>
          </a:p>
        </p:txBody>
      </p:sp>
      <p:pic>
        <p:nvPicPr>
          <p:cNvPr id="3" name="Picture 1" descr="http://www.thaiall.com/km/spiral_model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657600" y="1600200"/>
            <a:ext cx="4876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วงจรชีวิตของการพัฒนาซอฟต์แวร์ ด้วยตัวแบบก้นหอย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ตัวแบบทูน่า (Tuna model)</a:t>
            </a:r>
            <a:r>
              <a:t> โดย ดร.ประพนธ์ ผาสุขยืด (2550: 21-26) เป็นตัวแบบหนึ่งของการจัดการความรู้ ที่ได้นำมาประยุกต์ และเพิ่มระบบย่อยเข้าไปในแต่ละส่วน ให้เป็นตัวแบบที่ใช้อธิบาย “การพัฒนาการบูรณาการระบบสารสนเทศบุคลากร โดยใช้ตัวแบบทูน่า”</a:t>
            </a:r>
          </a:p>
          <a:p>
            <a:pPr marL="0" indent="0">
              <a:buNone/>
            </a:pPr>
            <a:r>
              <a:rPr b="1"/>
              <a:t>ซึ่งตัวแบบกำหนดเป็น 3 ส่วน</a:t>
            </a:r>
          </a:p>
          <a:p>
            <a:pPr lvl="1"/>
            <a:r>
              <a:t>ส่วนแรก ส่วนกำหนดทิศทาง (Knowledge Vision)</a:t>
            </a:r>
          </a:p>
          <a:p>
            <a:pPr lvl="1"/>
            <a:r>
              <a:t>ส่วนที่สอง ส่วนแลกเปลี่ยน และแบ่งปัน (Knowledge Sharing)</a:t>
            </a:r>
          </a:p>
          <a:p>
            <a:pPr lvl="1"/>
            <a:r>
              <a:t>ส่วนที่สาม ส่วนสะสม (Knowledge Asset)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3571D20-4227-4EE7-BC8D-53E35C8E2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ตัวแบบทูน่า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b="1"/>
              <a:t>ส่วนแรก</a:t>
            </a:r>
            <a:r>
              <a:t> ส่วนกำหนดทิศทาง (Knowledge Vision)</a:t>
            </a:r>
          </a:p>
          <a:p>
            <a:pPr lvl="1">
              <a:buAutoNum type="arabicPeriod"/>
            </a:pPr>
            <a:r>
              <a:t>วิสัยทัศน์/นโยบาย (Vision)</a:t>
            </a:r>
          </a:p>
          <a:p>
            <a:pPr lvl="1">
              <a:buAutoNum type="arabicPeriod"/>
            </a:pPr>
            <a:r>
              <a:t>ตัวบ่งชี้ความสำเร็จ (Indicator)</a:t>
            </a:r>
          </a:p>
          <a:p>
            <a:pPr lvl="1">
              <a:buAutoNum type="arabicPeriod"/>
            </a:pPr>
            <a:r>
              <a:t>แผนปฏิบัติการ (Plan)</a:t>
            </a:r>
          </a:p>
          <a:p>
            <a:pPr lvl="1">
              <a:buAutoNum type="arabicPeriod"/>
            </a:pPr>
            <a:r>
              <a:t>จัดสรรทรัพยากร (Resource)</a:t>
            </a:r>
          </a:p>
          <a:p>
            <a:pPr marL="0" indent="0">
              <a:buNone/>
            </a:pPr>
            <a:r>
              <a:rPr b="1"/>
              <a:t>ส่วนที่สอง</a:t>
            </a:r>
            <a:r>
              <a:t> ส่วนแลกเปลี่ยน และแบ่งปัน (Knowledge Sharing)</a:t>
            </a:r>
          </a:p>
          <a:p>
            <a:pPr lvl="1">
              <a:buAutoNum type="arabicPeriod"/>
            </a:pPr>
            <a:r>
              <a:t>กลุ่มแลกเปลี่ยนเรียนรู้ (Group Discussion)</a:t>
            </a:r>
          </a:p>
          <a:p>
            <a:pPr lvl="1">
              <a:buAutoNum type="arabicPeriod"/>
            </a:pPr>
            <a:r>
              <a:t>วิเคราะห์ความรู้ที่เกี่ยวข้อง (Analysis)</a:t>
            </a:r>
          </a:p>
          <a:p>
            <a:pPr lvl="1">
              <a:buAutoNum type="arabicPeriod"/>
            </a:pPr>
            <a:r>
              <a:t>ฝึกใช้ความรู้ที่เกี่ยวข้อง (Practice)</a:t>
            </a:r>
          </a:p>
          <a:p>
            <a:pPr lvl="1">
              <a:buAutoNum type="arabicPeriod"/>
            </a:pPr>
            <a:r>
              <a:t>สังเคราะห์ แล้วแบ่งปัน (Synthesis)</a:t>
            </a:r>
          </a:p>
          <a:p>
            <a:pPr marL="0" indent="0">
              <a:buNone/>
            </a:pPr>
            <a:r>
              <a:rPr b="1"/>
              <a:t>ส่วนที่สาม</a:t>
            </a:r>
            <a:r>
              <a:t> ส่วนสะสม (Knowledge Asset)</a:t>
            </a:r>
          </a:p>
          <a:p>
            <a:pPr lvl="1">
              <a:buAutoNum type="arabicPeriod"/>
            </a:pPr>
            <a:r>
              <a:t>รวบรวมความรู้เข้าคลัง (Collection)</a:t>
            </a:r>
          </a:p>
          <a:p>
            <a:pPr lvl="1">
              <a:buAutoNum type="arabicPeriod"/>
            </a:pPr>
            <a:r>
              <a:t>จัดการความรู้ (Management)</a:t>
            </a:r>
          </a:p>
          <a:p>
            <a:pPr lvl="1">
              <a:buAutoNum type="arabicPeriod"/>
            </a:pPr>
            <a:r>
              <a:t>ประเมินความรู้ (Evaluation)</a:t>
            </a:r>
          </a:p>
          <a:p>
            <a:pPr lvl="1">
              <a:buAutoNum type="arabicPeriod"/>
            </a:pPr>
            <a:r>
              <a:t>เผยแพร่ความรู้ (Sharing)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A888035-905A-4ED6-B72A-EDB8FB96B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ตัวแบบทูน่า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791DA12C-6668-4E65-B434-F81997B92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3F7C28E2-26CA-46D5-82DB-ACE8FA205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Tuna Model</a:t>
            </a:r>
          </a:p>
        </p:txBody>
      </p:sp>
      <p:pic>
        <p:nvPicPr>
          <p:cNvPr id="3" name="Picture 1" descr="http://www.thaiall.com/km/tuna1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76600" y="1600200"/>
            <a:ext cx="5638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ทูน่าโมเดล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การจัดการข้อมูล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คำสั่งที่ใช้ในการจัดการข้อมูล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วงจรชีวิตการพัฒนาระบบ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5F82AD8-D218-4B92-8E0D-97610475D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ข้อใดไม่ใช่ฟังก์ชันพื้นฐานของการจัดการข้อมูล</a:t>
            </a:r>
          </a:p>
          <a:p>
            <a:pPr lvl="1"/>
            <a:r>
              <a:t>ข้อใดไม่ใช่โปรแกรมจัดการฐานข้อมูล</a:t>
            </a:r>
          </a:p>
          <a:p>
            <a:pPr lvl="1"/>
            <a:r>
              <a:t>ข้อใดไม่อยู่ในวงจรชีวิตการพัฒนาระบบ</a:t>
            </a:r>
          </a:p>
          <a:p>
            <a:pPr lvl="1"/>
            <a:r>
              <a:t>ข้อใดคือขั้นตอนสุดท้ายของวงจรชีวิตการพัฒนาระบบ</a:t>
            </a:r>
          </a:p>
          <a:p>
            <a:pPr lvl="1"/>
            <a:r>
              <a:t>Agile มีการทำงานอย่างไร</a:t>
            </a:r>
          </a:p>
          <a:p>
            <a:pPr lvl="1"/>
            <a:r>
              <a:t>คำสั่งอะไรใช้สำหรับลบข้อมูล</a:t>
            </a:r>
          </a:p>
          <a:p>
            <a:pPr lvl="1"/>
            <a:r>
              <a:t>คำสั่งอะไรใช้สำหรับเพิ่มข้อมูล</a:t>
            </a:r>
          </a:p>
          <a:p>
            <a:pPr lvl="1"/>
            <a:r>
              <a:t>คำสั่งอะไรใช้สำหรับปรับปรุงข้อมูล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6CDB3D9-925D-42EE-B196-0DEBDB085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การลบตาราง หรือฐานข้อมูลใช้คำสั่งอะไร</a:t>
            </a:r>
          </a:p>
          <a:p>
            <a:pPr lvl="1"/>
            <a:r>
              <a:t>SDLC คืออะไร</a:t>
            </a:r>
          </a:p>
          <a:p>
            <a:pPr lvl="1"/>
            <a:r>
              <a:t>ข้อใดไม่ใช่วิธีการพัฒนาซอฟต์แวร์</a:t>
            </a:r>
          </a:p>
          <a:p>
            <a:pPr lvl="1"/>
            <a:r>
              <a:t>ข้อใดคือ Waterfall Model</a:t>
            </a:r>
          </a:p>
          <a:p>
            <a:pPr lvl="1"/>
            <a:r>
              <a:t>RAID คืออะไร</a:t>
            </a:r>
          </a:p>
          <a:p>
            <a:pPr lvl="1"/>
            <a:r>
              <a:t>Spiral model คืออะไร</a:t>
            </a:r>
          </a:p>
          <a:p>
            <a:pPr lvl="1"/>
            <a:r>
              <a:t>ข้อใดคือกิจกรรมใน Spiral model</a:t>
            </a:r>
          </a:p>
          <a:p>
            <a:pPr lvl="1"/>
            <a:r>
              <a:t>ข้อใดไม่ใช่กิจกรรมใน Spiral model</a:t>
            </a:r>
          </a:p>
          <a:p>
            <a:pPr lvl="1"/>
            <a:r>
              <a:t>Tuna model คืออะไร</a:t>
            </a:r>
          </a:p>
          <a:p>
            <a:pPr lvl="1"/>
            <a:r>
              <a:t>ส่วนหัวของตัวแบบทูน่าคืออะไร</a:t>
            </a:r>
          </a:p>
          <a:p>
            <a:pPr lvl="1"/>
            <a:r>
              <a:t>ลำตัวของตัวแบบทูน่าคืออะไร</a:t>
            </a:r>
          </a:p>
          <a:p>
            <a:pPr lvl="1"/>
            <a:r>
              <a:t>ส่วนหางของตัวแบบทูน่าคืออะไร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46D091C-9F73-4546-991B-C80187536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33</TotalTime>
  <Words>1752</Words>
  <Application>Microsoft Office PowerPoint</Application>
  <PresentationFormat>แบบจอกว้าง</PresentationFormat>
  <Paragraphs>178</Paragraphs>
  <Slides>28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28</vt:i4>
      </vt:variant>
    </vt:vector>
  </HeadingPairs>
  <TitlesOfParts>
    <vt:vector size="43" baseType="lpstr">
      <vt:lpstr>Calibri</vt:lpstr>
      <vt:lpstr>Chulabhorn Likit Text</vt:lpstr>
      <vt:lpstr>Courier New</vt:lpstr>
      <vt:lpstr>TH SarabunPSK</vt:lpstr>
      <vt:lpstr>Arial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12 การจัดการข้อมูล และการพัฒนาระบบ</vt:lpstr>
      <vt:lpstr>วัตถุประสงค์การเรียน</vt:lpstr>
      <vt:lpstr>สิ่งที่คาดหวัง</vt:lpstr>
      <vt:lpstr>การจัดการข้อมูล [1]</vt:lpstr>
      <vt:lpstr>ฟังก์ชันพื้นฐานของการจัดการข้อมูล</vt:lpstr>
      <vt:lpstr>RAID (Redundant Array of Independent Disks)</vt:lpstr>
      <vt:lpstr>RAID (Redundant Array of Independent Disks)</vt:lpstr>
      <vt:lpstr>คุณสมบัติของข้อมูลที่ดี</vt:lpstr>
      <vt:lpstr>ขั้นตอนที่จำเป็นในการบริหารจัดการข้อมูล</vt:lpstr>
      <vt:lpstr>คำสั่งที่ใช้ในการจัดการข้อมูล [2]</vt:lpstr>
      <vt:lpstr>คำสั่งที่ใช้ในการจัดการข้อมูล</vt:lpstr>
      <vt:lpstr>SQL</vt:lpstr>
      <vt:lpstr>SQL</vt:lpstr>
      <vt:lpstr>ตัวอย่างคำสั่งจัดการข้อมูล</vt:lpstr>
      <vt:lpstr>ตัวอย่างตารางที่มีความสัมพันธ์กัน</vt:lpstr>
      <vt:lpstr>วงจรชีวิตการพัฒนาระบบ [3]</vt:lpstr>
      <vt:lpstr>ขั้นตอนในวงจรชีวิตการพัฒนาระบบ</vt:lpstr>
      <vt:lpstr>แผนผังขั้นตอนการทำโครงงาน</vt:lpstr>
      <vt:lpstr>วิธีการพัฒนาซอฟต์แวร์แบบคล่องแคล่วว่องไว (Agile Software Development)</vt:lpstr>
      <vt:lpstr>การใช้งานอไจล์ให้มีประสิทธิภาพ</vt:lpstr>
      <vt:lpstr>วงจรชีวิตแบบก้นหอย (Spiral life cycle model)</vt:lpstr>
      <vt:lpstr>Spiral life cycle model</vt:lpstr>
      <vt:lpstr>ตัวแบบทูน่า</vt:lpstr>
      <vt:lpstr>ตัวแบบทูน่า</vt:lpstr>
      <vt:lpstr>Tuna Model</vt:lpstr>
      <vt:lpstr>สรุป</vt:lpstr>
      <vt:lpstr>งานมอบหมาย</vt:lpstr>
      <vt:lpstr>งานมอบหมาย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23</cp:revision>
  <dcterms:created xsi:type="dcterms:W3CDTF">2020-06-07T00:13:27Z</dcterms:created>
  <dcterms:modified xsi:type="dcterms:W3CDTF">2022-08-04T08:36:27Z</dcterms:modified>
</cp:coreProperties>
</file>