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42"/>
  </p:notesMasterIdLst>
  <p:sldIdLst>
    <p:sldId id="657" r:id="rId11"/>
    <p:sldId id="658" r:id="rId12"/>
    <p:sldId id="659" r:id="rId13"/>
    <p:sldId id="660" r:id="rId14"/>
    <p:sldId id="661" r:id="rId15"/>
    <p:sldId id="662" r:id="rId16"/>
    <p:sldId id="663" r:id="rId17"/>
    <p:sldId id="664" r:id="rId18"/>
    <p:sldId id="665" r:id="rId19"/>
    <p:sldId id="666" r:id="rId20"/>
    <p:sldId id="667" r:id="rId21"/>
    <p:sldId id="668" r:id="rId22"/>
    <p:sldId id="669" r:id="rId23"/>
    <p:sldId id="670" r:id="rId24"/>
    <p:sldId id="671" r:id="rId25"/>
    <p:sldId id="672" r:id="rId26"/>
    <p:sldId id="673" r:id="rId27"/>
    <p:sldId id="674" r:id="rId28"/>
    <p:sldId id="675" r:id="rId29"/>
    <p:sldId id="676" r:id="rId30"/>
    <p:sldId id="677" r:id="rId31"/>
    <p:sldId id="678" r:id="rId32"/>
    <p:sldId id="679" r:id="rId33"/>
    <p:sldId id="680" r:id="rId34"/>
    <p:sldId id="681" r:id="rId35"/>
    <p:sldId id="682" r:id="rId36"/>
    <p:sldId id="683" r:id="rId37"/>
    <p:sldId id="684" r:id="rId38"/>
    <p:sldId id="685" r:id="rId39"/>
    <p:sldId id="686" r:id="rId40"/>
    <p:sldId id="687" r:id="rId41"/>
  </p:sldIdLst>
  <p:sldSz cx="12192000" cy="6858000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TH SarabunPSK" panose="020B0500040200020003" pitchFamily="34" charset="-34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4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https://www.youtube.com/playlist?list=PLYv8A28PGRQwmwgpsEYiivGtV9ebXLXhI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934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1BF5-6B76-4459-9E52-0378D51CC21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6A51-E203-4766-8D4D-610493FFAF6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621D3-48E8-449F-85C3-F896DD552D0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7230-E598-4F66-AD41-95DD02207ED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0DFA-C085-4C6F-991C-FFCCA0C16EB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81F9-E8E0-4C21-9F7A-F23A429D1F6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5029-67E4-4994-8B80-E75C907B2F65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186E-8ABB-42AA-877A-F4C37F93605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B0BC-1CD4-4925-8F08-D75CA4FFE52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E284-69AA-47EB-870A-A6DBD0B635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EBA35-AD86-4258-896A-F319F2ABF5E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1323-D6E8-4C31-9D8A-EFE7657BD34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0C8B-A243-4571-80BD-65AE3D77002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A1D-9A14-4DF7-B574-F8AFC525C92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BA13-8B0A-412D-B0F3-78526E91308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1E6C2-D656-43BC-A27E-A64C265C9A1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D1D48-3EA7-4B84-A7B8-40D083142FE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6658-D314-418D-869F-DB34E29C4C8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334A2-B1D1-4CA5-8C7B-C6CB7516468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44A12-49F0-47E2-A87D-C8EB7A62457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6743-EE92-4533-8FA7-AF9CA91BFF39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AFED-0CE6-4C9E-B009-5CBCFA5B9F6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85C4F-A237-43D5-93E5-FC530A7355F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1BC27-78E1-4A6E-800B-B6097DE2BC6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AAC9-3356-4CAB-9641-EE16D710F79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A17BF-2CA0-44FE-AFFB-580B2D28154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5762-5044-4897-8DC5-96B81D4DEC7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DD6C-7716-41ED-9FBD-F14B3BF64A5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F3466-FF5C-4BAE-95F6-8F696149A299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49A9-2AC8-4727-9060-CCF265D4576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5C96-6D17-40F8-A4E3-D8D374781E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AB80-5571-48AC-BFAF-FEE59E82148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B13C3-0DD6-4D0A-88FA-A6DC3F43579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62F27-EB79-458D-B95E-A38B42044D2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B1C8-F44D-4CB5-919A-2B4EEF3950F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AB8B6-4FBF-472B-957E-0E7472FBB0F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ECD5-0C62-4BF6-844F-53E35F3F67E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94AC-0A1B-41C2-BD8B-565CCEB9EFC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6686-08AC-471D-BE18-AD0523F23B3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E9B29-EB21-4E9C-986B-C852DFD9B60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0BB74-FCCC-4D4C-A180-C9B821BD4C1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91FC-F944-4A94-8150-5DA9FF33580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EDE8C-4522-44E2-95B4-23A9F1BD51F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DDE4-5E65-4313-A16D-918142D49A5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5405-8115-43D5-B3B1-3DD0D0A06AF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AA00-C721-4298-B3E8-5FA30453D4E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BE64-FBBA-4D12-B303-E8D604C400F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84EB-E54C-4E65-B8E9-95FD4B4E942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C75E-8589-4FB4-B11D-286184A5523F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C186-D34D-40BD-98A9-C3249F488F8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7777-5174-4FF0-BA2B-8EE7E1971C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F1BF-0C05-4350-8FC9-E59FCA9E17E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DDE9-8EFD-456C-83DD-AE04034D5C3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DDD06-EA81-4652-ADC2-09CF31583AC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DC8C-E98A-4823-9D53-3F0DCDF0484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3D4E-D996-4981-AD8F-123CCF6A7E8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EE7A0-6439-40F9-BF87-5BD5114B68C7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34445-EBB7-4A34-9AA5-9F6E40DEB0F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8393-4575-4768-8303-79455B5B668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71B0-BDB3-45AB-A25B-F4BB6F17301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AD00-7EE1-4E65-936D-D2CC08ABFC3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C5AE2-4794-47CB-B7DD-960F2A0727B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833E-5B2D-4635-B085-6576A7A7FD7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E2207-D539-4845-9C30-EABEB1A58BB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29C8-E575-476F-A026-A0F8EE4D0744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29D16-F462-41DA-BF21-15BCFA79D7B6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C9AC0-43C9-4109-87DD-53100EF1A95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14CE7406-2C8D-4DFD-92EA-56B9D076C42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D48838F-2B81-4F98-8F21-F2ECE19C0CF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10B7718-EDB4-4770-B4FD-A40E872EB691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B52155D-6A89-45E5-A161-32A89113D1D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3D4C978-10C4-48E8-B008-94E81879B7E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66D2568-CF0C-4C77-8EE3-362349716E9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35CB0B2-567F-4B5F-90DF-280E576790F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AD5830E-4DCC-4FDA-AA13-2B0A8658192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915B685-F438-4AE9-8055-F968E32241E4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56FE951-E807-41FD-8BF9-548C271CADE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341EDD7-90E9-451E-8B7C-3566BCE3FA24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944BC5C-9582-4A4D-B819-2CAE0481915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08525B4-5D9B-4988-8056-D1BB4AA9E2BB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95CC8B0-37ED-435C-8DD4-B773D883A7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A155834-13A5-478C-8DE4-7C02DB19AC7C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212A503-AFEB-4528-9339-C87B80D3481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268E7CF-3F83-45B8-B506-FEA639A5019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1B33C0B-B6BF-429C-B5A1-31ADEF03186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1E69C4CA-2438-4DBC-BAB0-9458EBADF6D5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E810D65-D318-486C-AEC9-8A91DA3849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34575" y="1173061"/>
            <a:ext cx="2105025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Yv8A28PGRQwmwgpsEYiivGtV9ebXLXh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ithesis-ir.su.ac.th/dspace/bitstream/123456789/914/1/56902313%20%E0%B8%A0%E0%B8%A7%E0%B8%B4%E0%B8%AA%E0%B8%B2%E0%B8%93%E0%B8%B1%E0%B8%8A%E0%B8%8A%E0%B9%8C%20%E0%B8%A8%E0%B8%A3%E0%B8%A8%E0%B8%B4%E0%B8%A3%E0%B8%B4%E0%B8%A7%E0%B8%87%E0%B8%A8%E0%B9%8C.pd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tc.ac.th/htc15/fpdf/3901-2119/lesson1.pdf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mis/mis02.ht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mis/mis12.htm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ความหมายของระบบ</a:t>
            </a:r>
          </a:p>
          <a:p>
            <a:pPr>
              <a:spcBef>
                <a:spcPts val="3000"/>
              </a:spcBef>
            </a:pPr>
            <a:r>
              <a:rPr b="1"/>
              <a:t>องค์ประกอบของระบบสารสนเทศ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ระดับของผู้ใช้สารสนเทศ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ประเภทของระบบสารสนเทศ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ระบบสารสนเทศกับงานธุรกิจ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</a:t>
            </a:r>
            <a:r>
              <a:rPr lang="th-TH" b="1"/>
              <a:t>31 </a:t>
            </a:r>
            <a:r>
              <a:rPr lang="th-TH"/>
              <a:t>สไลด์</a:t>
            </a:r>
            <a:endParaRPr b="1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6269CC6-0EE6-48C6-9F90-7EC47A4D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rmAutofit/>
          </a:bodyPr>
          <a:lstStyle/>
          <a:p>
            <a:r>
              <a:rPr sz="600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10 ระบบสารสนเทศ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920C336C-77EE-46D0-B601-9A6EA5C5471C}"/>
              </a:ext>
            </a:extLst>
          </p:cNvPr>
          <p:cNvSpPr txBox="1"/>
          <p:nvPr/>
        </p:nvSpPr>
        <p:spPr>
          <a:xfrm>
            <a:off x="1704109" y="5848533"/>
            <a:ext cx="878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Playlist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 ผศ.ดร.กฤษฎา  ตันเปาว์</a:t>
            </a:r>
            <a:b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3"/>
              </a:rPr>
            </a:b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3"/>
              </a:rPr>
              <a:t>https://www.youtube.com/playlist?list=PLYv8A28PGRQwmwgpsEYiivGtV9ebXLXhI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เพื่อให้เข้าใจความหมายของระบบ</a:t>
            </a:r>
          </a:p>
          <a:p>
            <a:pPr lvl="1">
              <a:buAutoNum type="arabicPeriod"/>
            </a:pPr>
            <a:r>
              <a:t>เพื่อให้เข้าใจองค์ประกอบของระบบสารสนเทศ</a:t>
            </a:r>
          </a:p>
          <a:p>
            <a:pPr lvl="1">
              <a:buAutoNum type="arabicPeriod"/>
            </a:pPr>
            <a:r>
              <a:t>เพื่อให้เข้าใจระดับของผู้ใช้สารสนเทศ</a:t>
            </a:r>
          </a:p>
          <a:p>
            <a:pPr lvl="1">
              <a:buAutoNum type="arabicPeriod"/>
            </a:pPr>
            <a:r>
              <a:t>เพื่อให้เข้าใจประเภทของระบบสารสนเทศ</a:t>
            </a:r>
          </a:p>
          <a:p>
            <a:pPr lvl="1">
              <a:buAutoNum type="arabicPeriod"/>
            </a:pPr>
            <a:r>
              <a:t>เพื่อให้เข้าใจระบบสารสนเทศกับงานธุรกิจ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400343F-D298-4ED4-AAEF-607BE874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t>สามารถเลือกใช้ระบบสารสนเทศได้อย่างเหมาะสม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ระบบสารสนเทศมีหลายระบบ เช่น </a:t>
            </a:r>
          </a:p>
          <a:p>
            <a:pPr>
              <a:buFontTx/>
              <a:buChar char="-"/>
            </a:pPr>
            <a:r>
              <a:rPr lang="en-US"/>
              <a:t>TPS</a:t>
            </a:r>
          </a:p>
          <a:p>
            <a:pPr>
              <a:buFontTx/>
              <a:buChar char="-"/>
            </a:pPr>
            <a:r>
              <a:rPr lang="en-US"/>
              <a:t>DSS</a:t>
            </a:r>
          </a:p>
          <a:p>
            <a:pPr>
              <a:buFontTx/>
              <a:buChar char="-"/>
            </a:pPr>
            <a:r>
              <a:rPr lang="en-US"/>
              <a:t>EIS</a:t>
            </a:r>
          </a:p>
          <a:p>
            <a:pPr>
              <a:buFontTx/>
              <a:buChar char="-"/>
            </a:pPr>
            <a:r>
              <a:rPr lang="en-US"/>
              <a:t>ES</a:t>
            </a:r>
          </a:p>
          <a:p>
            <a:pPr>
              <a:buFontTx/>
              <a:buChar char="-"/>
            </a:pPr>
            <a:r>
              <a:rPr lang="en-US"/>
              <a:t>OAS</a:t>
            </a:r>
          </a:p>
          <a:p>
            <a:pPr>
              <a:buFontTx/>
              <a:buChar char="-"/>
            </a:pPr>
            <a:r>
              <a:rPr lang="en-US"/>
              <a:t>MIS</a:t>
            </a:r>
          </a:p>
          <a:p>
            <a:pPr marL="0" indent="0">
              <a:buNone/>
            </a:pPr>
            <a:endParaRPr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3D0AC16-9F99-4896-8387-23D3E367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ความหมายของ </a:t>
            </a:r>
            <a:r>
              <a:rPr b="1"/>
              <a:t>ระบบ (System)</a:t>
            </a:r>
            <a:r>
              <a:t> ตามพจนานุกรม ฉบับราชบัณฑิตยสถาน พ.ศ.2525 ได้ให้ความหมายไว้ว่า</a:t>
            </a:r>
          </a:p>
          <a:p>
            <a:pPr lvl="1"/>
            <a:r>
              <a:rPr b="1"/>
              <a:t>ระบบ</a:t>
            </a:r>
            <a:r>
              <a:t> คือ ระเบียบเกี่ยวกับการรวมสิ่งต่าง ๆ ซึ่งมีลักษณะซับซ้อนให้เข้าลำดับประสานเป็นอันเดียวกัน ตามหลักเหตุผลทางวิชาการ หรือหมายถึงปรากฏการณ์ทางธรรมชาติ ซึ่งมีความสัมพันธ์ ประสานเข้ากัน โดยกำหนดรวมเป็นอันหนึ่งอันเดียวกัน</a:t>
            </a:r>
          </a:p>
          <a:p>
            <a:pPr lvl="1"/>
            <a:r>
              <a:rPr b="1"/>
              <a:t>ระบบ</a:t>
            </a:r>
            <a:r>
              <a:t> คือ สิ่งที่ประกอบขึ้นมาจากหน่วยย่อยหรือองค์ประกอบย่อย ที่จะต้องมีความสัมพันธ์และทำหน้าที่ร่วมกัน เพื่อให้บรรลุวัตถุประสงค์ที่กำหนดไว้ (</a:t>
            </a:r>
            <a:r>
              <a:rPr>
                <a:hlinkClick r:id="rId2"/>
              </a:rPr>
              <a:t>จันทิมา ก๊งหวั่น : ออนไลน์</a:t>
            </a:r>
            <a:r>
              <a:t>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1450DDF-DA31-418D-AA27-F27F4DD7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ความหมายของระบบ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ระบบ</a:t>
            </a:r>
            <a:r>
              <a:t> คือ สิ่งที่เกี่ยวพันและสัมพันธ์ซึ่งกัน ซึ่งกำหนดวิธีการปฏิบัติให้เป็นเอกภาพ หรือ บรรลุวัตถุประสงค์ (Robbins, Bergman, Stagg, and Coulter)</a:t>
            </a:r>
          </a:p>
          <a:p>
            <a:pPr lvl="1"/>
            <a:r>
              <a:rPr b="1"/>
              <a:t>ระบบ</a:t>
            </a:r>
            <a:r>
              <a:t> คือ กลุ่มของสิ่งที่จัดระเบียบเข้าด้วยกันตามความเกี่ยวเนื่องที่สอดคล้องด้วยหลักวิชาการ หรือหลักธรรมชาติ</a:t>
            </a:r>
          </a:p>
          <a:p>
            <a:pPr lvl="1"/>
            <a:r>
              <a:rPr b="1"/>
              <a:t>ระบบ</a:t>
            </a:r>
            <a:r>
              <a:t> คือ องค์ประกอบต่าง ๆ ที่มีความสัมพันธ์กัน หรือเป็นการรวมตัวของสิ่งหลายสิ่ง เพื่อความเป็นอันหนึ่งอันเดียวกัน โดยส่วนประกอบต่าง ๆ ร่วมกันทำงานอย่างผสมผสานกัน เพื่อให้บรรลุถึงเป้าหมายที่กำหนดไว้</a:t>
            </a:r>
          </a:p>
          <a:p>
            <a:pPr lvl="1"/>
            <a:r>
              <a:rPr>
                <a:hlinkClick r:id="rId2"/>
              </a:rPr>
              <a:t>อ่านเพิ่ม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38E08FA-BC5B-40AD-9D00-1A8E81B7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ความหมายของระบบ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ระบบ จำแนกออกเป็น 2 ประเภท</a:t>
            </a:r>
          </a:p>
          <a:p>
            <a:pPr lvl="1">
              <a:buAutoNum type="arabicPeriod"/>
            </a:pPr>
            <a:r>
              <a:rPr b="1"/>
              <a:t>ระบบเปิด (Open system)</a:t>
            </a:r>
            <a:r>
              <a:t> คือ ระบบที่ต้องอาศัยการติดต่อสัมพันธ์กับบุคคล องค์การ หรือหน่วยงาน อื่น ๆ ในลักษณะเป็นการแลกเปลี่ยนผลประโยชน์ซึ่งกันและกัน ถือเป็นการทำงานขององค์กรที่มีปฏิกิริยาตอบสนองต่อสภาพแวดล้อม มีการแลกเปลี่ยนข่าวสารข้อมูลกับสิ่งแวดล้อมภายนอก</a:t>
            </a:r>
          </a:p>
          <a:p>
            <a:pPr lvl="1">
              <a:buAutoNum type="arabicPeriod"/>
            </a:pPr>
            <a:r>
              <a:rPr b="1"/>
              <a:t>ระบบปิด (Close system)</a:t>
            </a:r>
            <a:r>
              <a:t> คือ ระบบที่ไม่ต้องสนองต่อสิ่งแวดล้อมที่เปลี่ยนแปลงไป หรือเป็น ระบบที่มีความสมบูรณ์ภายในตัวเอง ไม่พยายามผูกพันกับระบบอื่นใด และแยกตนเองออกจากสภาพแวดล้อมต่าง ๆ ในสังคม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97BD416-6FF5-48E2-A0DA-0B6B81AF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ประเภทของระบบ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5648E14-5DDF-4415-BADA-0A6999ACD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84A19E4-397F-441D-AAA7-33C9F1FC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ระบบเปิด</a:t>
            </a:r>
          </a:p>
        </p:txBody>
      </p:sp>
      <p:pic>
        <p:nvPicPr>
          <p:cNvPr id="3" name="Picture 1" descr="http://www.thaiall.com/mis/img/dss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28900" y="1600200"/>
            <a:ext cx="6921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ระบบเปิดเพื่อสนับสนุนการตัดสินใจ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ฮาร์ดแวร์ (Hardware) คือ เครื่องมือ เครื่องจักร ชิ้นส่วน และอุปกรณ์ที่สามารถมองเห็น และจับต้องได้</a:t>
            </a:r>
          </a:p>
          <a:p>
            <a:pPr lvl="1">
              <a:buAutoNum type="arabicPeriod"/>
            </a:pPr>
            <a:r>
              <a:t>ซอฟต์แวร์ (Software) คือ สิ่งที่จับต้องไม่ได้ มองไม่เห็น เนื่องจากเป็นชุดคำสั่ง หรือโปรแกรมคอมพิวเตอร์ที่เก็บในสื่อใดสื่อหนึ่งที่สามารถทำงานร่วมกับฮาร์ดแวร์ได้</a:t>
            </a:r>
          </a:p>
          <a:p>
            <a:pPr lvl="1"/>
            <a:r>
              <a:t>ซอฟต์แวร์ประยุกต์ (Application Software) กับ ซอฟต์แวร์ระบบ (System Software)</a:t>
            </a:r>
          </a:p>
          <a:p>
            <a:pPr lvl="1"/>
            <a:r>
              <a:t>ซอฟต์แวร์ระบบ (System Software) แบ่งได้เป็น ระบบปฏิบัติการ และโปรแกรมอรรถประโยชน์</a:t>
            </a:r>
          </a:p>
          <a:p>
            <a:pPr lvl="1">
              <a:buAutoNum type="arabicPeriod" startAt="3"/>
            </a:pPr>
            <a:r>
              <a:t>บุคลากร (People) คือ ผู้ใช้ (user) หรือผู้ดูแลเครื่องคอมพิวเตอร์ที่ใช้ประโยชน์จากการทำงานจากฮาร์ดแวร์และซอฟต์แวร์</a:t>
            </a:r>
          </a:p>
          <a:p>
            <a:pPr lvl="1">
              <a:buAutoNum type="arabicPeriod" startAt="3"/>
            </a:pPr>
            <a:r>
              <a:t>ข้อมูล (Data) คือ สิ่งที่ถูกจัดเก็บรวบรวม เพื่อใช้ประมวลผล และนำเสนอในรูปสารสนเทศที่นำไปใช้ประโยชน์ได้</a:t>
            </a:r>
          </a:p>
          <a:p>
            <a:pPr lvl="1">
              <a:buAutoNum type="arabicPeriod" startAt="3"/>
            </a:pPr>
            <a:r>
              <a:t>ระเบียบปฏิบัติการ (Procedure) คือ ขั้นตอนที่ผู้ใช้จะต้องทำตาม เพื่อให้บรรลุเป้าหมายที่ถูกกำหนดโดยผู้บริหาร หรือผู้ใช้งานระบบ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F455F6B-9859-49EC-9341-FFE95AA5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องค์ประกอบของระบบสารสนเทศ [2]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ฮาร์ดแวร์ (Hardware)</a:t>
            </a:r>
          </a:p>
          <a:p>
            <a:pPr lvl="1">
              <a:buAutoNum type="arabicPeriod"/>
            </a:pPr>
            <a:r>
              <a:t>ซอฟต์แวร์ (Software)</a:t>
            </a:r>
          </a:p>
          <a:p>
            <a:pPr lvl="1">
              <a:buAutoNum type="arabicPeriod"/>
            </a:pPr>
            <a:r>
              <a:t>บุคลากร (People)</a:t>
            </a:r>
          </a:p>
          <a:p>
            <a:pPr lvl="1">
              <a:buAutoNum type="arabicPeriod"/>
            </a:pPr>
            <a:r>
              <a:t>ข้อมูล/สารสนเทศ (Data/Information)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FDC453B-46C3-456D-AB7C-0B456E22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องค์ประกอบของระบบคอมพิวเตอร์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7DFA558-F454-403A-8AFF-124B9C1B5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2C5EA62-F79E-4C32-B60A-D76302B9E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ส่วนประกอบของคอมพิวเตอร์</a:t>
            </a:r>
          </a:p>
        </p:txBody>
      </p:sp>
      <p:pic>
        <p:nvPicPr>
          <p:cNvPr id="3" name="Picture 1" descr="http://www.thaiall.com/mis/computer_part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17900" y="1600200"/>
            <a:ext cx="5156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ส่วนใดเรียกว่าอะไร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แบบสำเร็จรูป (Packaged หรือ Ready-made software)</a:t>
            </a:r>
          </a:p>
          <a:p>
            <a:pPr lvl="1">
              <a:buAutoNum type="arabicPeriod"/>
            </a:pPr>
            <a:r>
              <a:t>แบบว่าจ้างทำ (Customized หรือ Tailor-made Software)</a:t>
            </a:r>
          </a:p>
          <a:p>
            <a:pPr lvl="1">
              <a:buAutoNum type="arabicPeriod"/>
            </a:pPr>
            <a:r>
              <a:t>แบบทดลองใช้ (Shareware)</a:t>
            </a:r>
          </a:p>
          <a:p>
            <a:pPr lvl="1">
              <a:buAutoNum type="arabicPeriod"/>
            </a:pPr>
            <a:r>
              <a:t>แบบใช้งานฟรี (Freeware)</a:t>
            </a:r>
          </a:p>
          <a:p>
            <a:pPr lvl="1">
              <a:buAutoNum type="arabicPeriod"/>
            </a:pPr>
            <a:r>
              <a:t>แบบโอเพ่นซอร์ส (Public-Domain/Open Source)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0BAD148-5A72-491F-A6DA-D1C948885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การจัดหาซอฟต์แวร์มาใช้งาน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0C587F84-40B2-45C3-AC64-8D1A17BCD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4900673-21AE-4D54-B407-6C9635A0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รวม Software กลุ่ม G Suite</a:t>
            </a:r>
          </a:p>
        </p:txBody>
      </p:sp>
      <p:pic>
        <p:nvPicPr>
          <p:cNvPr id="3" name="Picture 1" descr="http://www.thaiall.com/google/meet_01_hom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19400" y="1600200"/>
            <a:ext cx="655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Application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ED1F03F-F870-4A39-824E-73B114180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AFCBF23-73B5-4104-910E-F5D518DF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รวม Software กลุ่ม Office 365 (MS Teams)</a:t>
            </a:r>
          </a:p>
        </p:txBody>
      </p:sp>
      <p:pic>
        <p:nvPicPr>
          <p:cNvPr id="3" name="Picture 1" descr="http://www.thaiall.com/tec/office_365_ecosystem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67100" y="1600200"/>
            <a:ext cx="5257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https://www.itransition.com/blog/office-365-sharepoint-collaboration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b="1"/>
              <a:t>1. ระดับสูง (Top Level Management)</a:t>
            </a:r>
          </a:p>
          <a:p>
            <a:pPr lvl="1"/>
            <a:r>
              <a:rPr b="1"/>
              <a:t>กลุ่มผู้บริหารระดับสูง</a:t>
            </a:r>
            <a:r>
              <a:t> มีหน้าที่กำหนดและวางแผนกลยุทธ์ขององค์กร เพื่อนำไปสู่เป้าหมาย โดยมีทั้งสารสนเทศภายใน และสารสนเทศภายนอก เพื่อวิเคราะห์แนวโน้มสถานการณ์โดยรวม ซึ่งระบบสารสนเทศในระดับนี้ต้องออกแบบให้ง่ายและสะดวกต่อการใช้งาน ไม่มีความซับซ้อนหรือยุ่งยาก แสดงผลทางด้านกราฟฟิค และต้องตอบสนองที่รวดเร็วและทันเวลา</a:t>
            </a:r>
          </a:p>
          <a:p>
            <a:pPr marL="0" indent="0">
              <a:buNone/>
            </a:pPr>
            <a:r>
              <a:rPr b="1"/>
              <a:t>2. ระดับกลาง (Middle Level Management)</a:t>
            </a:r>
          </a:p>
          <a:p>
            <a:pPr lvl="1"/>
            <a:r>
              <a:rPr b="1"/>
              <a:t>กลุ่มผู้บริหาระดับกลาง</a:t>
            </a:r>
            <a:r>
              <a:t> มีหน้าที่รับนโยบายมาจากผู้บริหารระดับสูง นำมาสานต่อให้บรรลุตามเป้าหมายที่กำหนดไว้ ด้วยการใช้หลักบริหารและจัดการอย่างมีประสิทธิภาพ ระบบสารสนเทศที่ใช้มักได้มาจากแหล่งข้อมูลภายใน ระบบสารสนเทศต้องมีการจัดอันดับทางเลือกไว้ โดยเลือกใช้ค่าทางสถิติช่วยพยากรณ์หรือทำนายทิศทางเพื่อช่วยในการตัดสินใจที่ยากกว่าปกติ</a:t>
            </a:r>
          </a:p>
          <a:p>
            <a:pPr marL="0" indent="0">
              <a:buNone/>
            </a:pPr>
            <a:r>
              <a:rPr b="1"/>
              <a:t>3. ระดับต่ำ (Operational Level Management)</a:t>
            </a:r>
          </a:p>
          <a:p>
            <a:pPr lvl="1"/>
            <a:r>
              <a:rPr b="1"/>
              <a:t>กลุ่มผู้บริหารระดับล่าง</a:t>
            </a:r>
            <a:r>
              <a:t> มีหน้าที่เกี่ยวข้องกับการผลิตหรือการปฏิบัติงานหลักขององค์กร เช่น การผลิต ประกอบสินค้า หรืองานบริการ ที่ไม่ต้องใช้การวางแผนหรือการตัดสินใจที่ต้องใช้สารสนเทศ ข้อมูลที่ได้จากระดับนี้จะถูกนำไปประมวลผลในระดับที่สูงขึ้นเพื่อสนับสนุนการตัดสินใจ</a:t>
            </a:r>
          </a:p>
          <a:p>
            <a:pPr lvl="1"/>
            <a:r>
              <a:rPr>
                <a:hlinkClick r:id="rId2"/>
              </a:rPr>
              <a:t>บุคลากรที่ใช้สารสนเทศ ประกอบการตัดสินใจด้านไอที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B5B17FD-5405-41ED-9DC4-4B6AB458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ระดับของผู้ใช้สารสนเทศ [3]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C4F61F18-176A-4874-BFA3-718CF4B44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5380DF4-6E19-42FC-B874-CDAB17B7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ระบบอะไรก็เรียก AI แต่อาจไม่ใช่ก็ได้</a:t>
            </a:r>
          </a:p>
        </p:txBody>
      </p:sp>
      <p:pic>
        <p:nvPicPr>
          <p:cNvPr id="3" name="Picture 1" descr="http://www.thaiall.com/tec/check_poor_by_ai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52900" y="1600200"/>
            <a:ext cx="3886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เสร็จแน่คนรวยมีบัตรคนจน อุตตม สั่งใช้ AI ตรวจ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33FA03C-E20D-4617-9478-3D3202218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F9527EB-771F-4232-9353-8713D7EF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ระดับของผู้ใช้สารสนเทศ</a:t>
            </a:r>
          </a:p>
        </p:txBody>
      </p:sp>
      <p:pic>
        <p:nvPicPr>
          <p:cNvPr id="3" name="Picture 1" descr="http://www.thaiall.com/mis/img/itresource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070100"/>
            <a:ext cx="8229600" cy="307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เปรียบเทียบแหล่งข้อมูลภายใน และภายนอก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12801A41-207F-4712-BCAB-8AB37E0B5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63785F2-114A-403A-BAA5-72D2150D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ตัวอย่างผู้บริหารระดับสูง Steve Jobs</a:t>
            </a:r>
          </a:p>
        </p:txBody>
      </p:sp>
      <p:pic>
        <p:nvPicPr>
          <p:cNvPr id="3" name="Picture 1" descr="http://www.thaiall.com/blogacla/wp-content/uploads/2012/01/steve_job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00600" y="1600200"/>
            <a:ext cx="2590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Ceo บริษัท Apple ผู้ผลิต iphone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E751B8C-3999-46F0-888B-D5215C291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C8EBF34-DC61-4528-A0FF-AB97C18E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ตัวอย่างผู้บริหารระดับสูง Ma Huatung</a:t>
            </a:r>
          </a:p>
        </p:txBody>
      </p:sp>
      <p:pic>
        <p:nvPicPr>
          <p:cNvPr id="3" name="Picture 1" descr="https://www.thaiall.com/blog/wp-content/uploads/2017/10/pony_ma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83000" y="1600200"/>
            <a:ext cx="4826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รวยที่สุดในจีน บริษัท Tencent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C22AE0F6-D553-4020-AFDA-3B3F3BFF9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8749FC8D-A917-4142-A315-FC5FD68A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ตัวอย่างผู้บริหารระดับสูง Mark zuckerberg</a:t>
            </a:r>
          </a:p>
        </p:txBody>
      </p:sp>
      <p:pic>
        <p:nvPicPr>
          <p:cNvPr id="3" name="Picture 1" descr="http://www.thaiall.com/mis/mark_zuckerberg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19600" y="1600200"/>
            <a:ext cx="3352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สื่อสังคมที่คนใช้มากที่สุดในโลก facebook.com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ระบบประมวลผลธุรกิจ (Transaction Processing Sysem : TPS)</a:t>
            </a:r>
          </a:p>
          <a:p>
            <a:pPr lvl="1">
              <a:buAutoNum type="arabicPeriod"/>
            </a:pPr>
            <a:r>
              <a:t>ระบบสนับสนุนการตัดสินใจ (Decision Support System : DSS)</a:t>
            </a:r>
          </a:p>
          <a:p>
            <a:pPr lvl="1">
              <a:buAutoNum type="arabicPeriod"/>
            </a:pPr>
            <a:r>
              <a:t>ระบบสารสนเทศเพื่อผู้บริหาร (Executive Information System :EIS)</a:t>
            </a:r>
          </a:p>
          <a:p>
            <a:pPr lvl="1">
              <a:buAutoNum type="arabicPeriod"/>
            </a:pPr>
            <a:r>
              <a:t>ระบบผู้เชี่ยวชาญ (Expert System : ES)</a:t>
            </a:r>
          </a:p>
          <a:p>
            <a:pPr lvl="1">
              <a:buAutoNum type="arabicPeriod"/>
            </a:pPr>
            <a:r>
              <a:t>ระบบสำนักงานอัตโนมัติ (Office Automation System : OAS)</a:t>
            </a:r>
          </a:p>
          <a:p>
            <a:pPr lvl="1">
              <a:buAutoNum type="arabicPeriod"/>
            </a:pPr>
            <a:r>
              <a:t>ระบบสารสนเทศเพื่อการจัดการ (Management Information System : MIS)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751396C-972D-49B9-821A-83609ABE1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ประเภทของระบบสารสนเทศ [4]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t>** ระบบการจัดการเอกสาร (Document Management System) **</a:t>
            </a:r>
          </a:p>
          <a:p>
            <a:pPr lvl="1"/>
            <a:r>
              <a:t>ระบบการประมวลผลคำ (Word Processing Systems)</a:t>
            </a:r>
          </a:p>
          <a:p>
            <a:pPr lvl="1"/>
            <a:r>
              <a:t>การจัดพิมพ์ตั้งโต๊ะ (Desktop Publishing)</a:t>
            </a:r>
          </a:p>
          <a:p>
            <a:pPr lvl="1"/>
            <a:r>
              <a:t>ระบบการประมวลภาพ (Image Processing Systems)</a:t>
            </a:r>
          </a:p>
          <a:p>
            <a:pPr lvl="1"/>
            <a:r>
              <a:t>การทำสำเนา (Reprographics)</a:t>
            </a:r>
          </a:p>
          <a:p>
            <a:pPr lvl="1"/>
            <a:r>
              <a:t>หน่วยเก็บข้อมูลถาวร (Archival Storage)</a:t>
            </a:r>
          </a:p>
          <a:p>
            <a:pPr marL="0" indent="0">
              <a:buNone/>
            </a:pPr>
            <a:r>
              <a:t>** ระบบการจัดการข่าวสาร (Message-handling Systems) **</a:t>
            </a:r>
          </a:p>
          <a:p>
            <a:pPr lvl="1"/>
            <a:r>
              <a:t>ไปรษณีย์อิเล็กทรอนิกส์ (Electronic Mail)</a:t>
            </a:r>
          </a:p>
          <a:p>
            <a:pPr lvl="1"/>
            <a:r>
              <a:t>ไปรษณีย์เสียง (Voice Mail)</a:t>
            </a:r>
          </a:p>
          <a:p>
            <a:pPr lvl="1"/>
            <a:r>
              <a:t>โทรสาร (Facsimile)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F79675C-362D-4D79-A57B-6B44EA409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ระบบสารสนเทศสำนักงาน (1/2)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/>
              <a:t>ระบบประชุมทางไกล (Teleconferencing System)</a:t>
            </a:r>
          </a:p>
          <a:p>
            <a:pPr lvl="1"/>
            <a:r>
              <a:t>การประชุมด้วยเสียง (Audio Teleconferencing)</a:t>
            </a:r>
          </a:p>
          <a:p>
            <a:pPr lvl="1"/>
            <a:r>
              <a:t>การประชุมด้วยภาพ (Video Teleconferencing)</a:t>
            </a:r>
          </a:p>
          <a:p>
            <a:pPr lvl="1"/>
            <a:r>
              <a:t>การประชุมด้วยคอมพิวเตอร์ (Computer Conferencing)</a:t>
            </a:r>
          </a:p>
          <a:p>
            <a:pPr lvl="1"/>
            <a:r>
              <a:t>โทรศัพท์ภายใน (In-house Television)</a:t>
            </a:r>
          </a:p>
          <a:p>
            <a:pPr lvl="1"/>
            <a:r>
              <a:t>การทำงานทางไกล (Telecommuting)</a:t>
            </a:r>
          </a:p>
          <a:p>
            <a:pPr marL="0" indent="0">
              <a:buNone/>
            </a:pPr>
            <a:r>
              <a:rPr b="1"/>
              <a:t>ระบบสนับสนุนสำนักงาน (Office Support Systems)</a:t>
            </a:r>
          </a:p>
          <a:p>
            <a:pPr lvl="1"/>
            <a:r>
              <a:t>โปรแกรมเครือข่าย (Group Ware)</a:t>
            </a:r>
          </a:p>
          <a:p>
            <a:pPr lvl="1"/>
            <a:r>
              <a:t>โปรแกรมตั้งโต๊ะเอนกประสงค์ (Desktop Organizers)</a:t>
            </a:r>
          </a:p>
          <a:p>
            <a:pPr lvl="1"/>
            <a:r>
              <a:rPr>
                <a:hlinkClick r:id="rId2"/>
              </a:rPr>
              <a:t>ระบบสารสนเทศสำนักงาน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BD8A209-DC9B-4570-873D-23C9287E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ระบบสารสนเทศสำนักงาน (2/2)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1. ระบบสารสนเทศด้านการบัญชี (Accounting Information System)</a:t>
            </a:r>
          </a:p>
          <a:p>
            <a:pPr lvl="1"/>
            <a:r>
              <a:t>1.1 ระบบบัญชีทางการเงิน (Financial Accounting System)</a:t>
            </a:r>
          </a:p>
          <a:p>
            <a:pPr lvl="1"/>
            <a:r>
              <a:t>1.2 ระบบบัญชีผู้บริหาร (Managerial Accounting System)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6376C50-9263-44B4-A574-BBADEF1F5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ระบบสารสนเทศกับงานธุรกิจ [5]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2. ระบบสารสนเทศด้านการเงิน (Financial Information System)</a:t>
            </a:r>
          </a:p>
          <a:p>
            <a:pPr lvl="1"/>
            <a:r>
              <a:t>2.1 การพยากรณ์ (Forecast)</a:t>
            </a:r>
          </a:p>
          <a:p>
            <a:pPr lvl="1"/>
            <a:r>
              <a:t>2.2 การจัดการด้านการเงิน (Financial Management)</a:t>
            </a:r>
          </a:p>
          <a:p>
            <a:pPr lvl="1"/>
            <a:r>
              <a:t>2.3 การควบคุมทางการเงิน (Financial Control)</a:t>
            </a:r>
          </a:p>
          <a:p>
            <a:pPr marL="1270000" indent="0">
              <a:buNone/>
            </a:pPr>
            <a:r>
              <a:rPr sz="2000"/>
              <a:t>2.3.1 การควบคุมภายใน (Internal Control)</a:t>
            </a:r>
          </a:p>
          <a:p>
            <a:pPr marL="1270000" indent="0">
              <a:buNone/>
            </a:pPr>
            <a:r>
              <a:rPr sz="2000"/>
              <a:t>2.3.2 การควบคุมภายนอก (External Control)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5350F97-AEB4-4518-AED8-634479DE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ระบบสารสนเทศกับงานธุรกิจ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3. ระบบสารสนเทศด้านการตลาด (Marketing Information System)</a:t>
            </a:r>
          </a:p>
          <a:p>
            <a:pPr lvl="1"/>
            <a:r>
              <a:t>3.1 ระบบสารสนเทศสำหรับการขาย</a:t>
            </a:r>
          </a:p>
          <a:p>
            <a:pPr lvl="1"/>
            <a:r>
              <a:t>3.2 ระบบสารสนเทศสำหรับการวิจัยตลาด</a:t>
            </a:r>
          </a:p>
          <a:p>
            <a:pPr lvl="1"/>
            <a:r>
              <a:t>3.3 ระบบสารสนเทศสำหรับการส่งเสริมการขาย</a:t>
            </a:r>
          </a:p>
          <a:p>
            <a:pPr lvl="1"/>
            <a:r>
              <a:t>3.4 ระบบสารสนเทศสำหรับการพัฒนาผลิตภัณฑ์และการบริการ</a:t>
            </a:r>
          </a:p>
          <a:p>
            <a:pPr lvl="1"/>
            <a:r>
              <a:t>3.5 ระบบสารสนเทศสำหรับการพยากรณ์การขาย</a:t>
            </a:r>
          </a:p>
          <a:p>
            <a:pPr lvl="1"/>
            <a:r>
              <a:t>3.6 ระบบสารสนเทศสำหรับการวางแผนกำไร</a:t>
            </a:r>
          </a:p>
          <a:p>
            <a:pPr lvl="1"/>
            <a:r>
              <a:t>3.7 ระบบสารสนเทศสำหรับการกำหนดราคา</a:t>
            </a:r>
          </a:p>
          <a:p>
            <a:pPr lvl="1"/>
            <a:r>
              <a:t>3.8 ระบบสารสนเทศสำหรับการควบคุมค่าใช้จ่าย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0520441-91D0-4368-AF94-495A9CD1F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ระบบสารสนเทศกับงานธุรกิจ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4. ระบบสารสนเทศด้านการผลิตและการดำเนินงาน (Production and Operations Information System)</a:t>
            </a:r>
          </a:p>
          <a:p>
            <a:pPr marL="0" indent="0">
              <a:buNone/>
            </a:pPr>
            <a:r>
              <a:rPr b="1"/>
              <a:t>5. ระบบสารสนเทศด้านทรัพยากรบุคคล (Human Resource Information System)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FBD067F-B359-438D-BD3A-1F3341A2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ระบบสารสนเทศกับงานธุรกิจ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Changing in organization</a:t>
            </a:r>
          </a:p>
          <a:p>
            <a:pPr lvl="1">
              <a:buAutoNum type="arabicPeriod"/>
            </a:pPr>
            <a:r>
              <a:t>เพิ่มผลผลิต ลดต้นทุน และเพิ่มประสิทธิภาพ (Effectiveness &amp; Efficiently)</a:t>
            </a:r>
          </a:p>
          <a:p>
            <a:pPr lvl="1">
              <a:buAutoNum type="arabicPeriod"/>
            </a:pPr>
            <a:r>
              <a:t>เปลี่ยนรูปแบบการบริการเป็นแบบกระจาย (Distribution)</a:t>
            </a:r>
          </a:p>
          <a:p>
            <a:pPr lvl="1">
              <a:buAutoNum type="arabicPeriod"/>
            </a:pPr>
            <a:r>
              <a:t>ใช้ประมวลผลในหน่วยงาน (Data Processing)</a:t>
            </a:r>
          </a:p>
          <a:p>
            <a:pPr lvl="1">
              <a:buAutoNum type="arabicPeriod"/>
            </a:pPr>
            <a:r>
              <a:t>เชื่อมโยงพฤติกรรมของคนทุกระดับ (Human behavior)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88AC53A-34A8-43CB-8BA6-3DB5EC52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การเปลี่ยนแปลงที่เกิดขึ้นกับองค์กรเมื่อมีการนำเทคโนโลยีสารสนเทศมาใช้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Advantage of information technology on Business</a:t>
            </a:r>
          </a:p>
          <a:p>
            <a:pPr lvl="1">
              <a:buAutoNum type="arabicPeriod"/>
            </a:pPr>
            <a:r>
              <a:t>ลดความผิดพลาด (Reduce Mistake) ช่วยการตัดสินใจได้อย่างถูกต้อง</a:t>
            </a:r>
          </a:p>
          <a:p>
            <a:pPr lvl="1">
              <a:buAutoNum type="arabicPeriod"/>
            </a:pPr>
            <a:r>
              <a:t>ลดการใช้แรงงาน (Reduce Labor) ช่วยลดงบประมาณ</a:t>
            </a:r>
          </a:p>
          <a:p>
            <a:pPr lvl="1">
              <a:buAutoNum type="arabicPeriod"/>
            </a:pPr>
            <a:r>
              <a:t>ลดการสูญหายของข้อมูล (Reduce Data Loss) ช่วยลดความผิดพลาด</a:t>
            </a:r>
          </a:p>
          <a:p>
            <a:pPr lvl="1">
              <a:buAutoNum type="arabicPeriod"/>
            </a:pPr>
            <a:r>
              <a:t>ตอบสนองเร็วขึ้น (Increase Response) ช่วยลดเวลารอคอย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5173A47-4C4F-4C3B-AC96-227BD274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ประโยชน์ของเทคโนโลยีสารสนเทศต่อธุรกิจ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ความหมายของระบบ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องค์ประกอบของระบบสารสนเทศ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ระดับของผู้ใช้สารสนเทศ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ประเภทของระบบสารสนเทศ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ระบบสารสนเทศกับงานธุรกิจ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B71FD4B-EC4D-461D-990B-FE723B17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ข้อใดคือความหมายของระบบ</a:t>
            </a:r>
          </a:p>
          <a:p>
            <a:pPr lvl="1"/>
            <a:r>
              <a:t>ระบบเปิดคืออะไร</a:t>
            </a:r>
          </a:p>
          <a:p>
            <a:pPr lvl="1"/>
            <a:r>
              <a:t>ระบบปิดคืออะไร</a:t>
            </a:r>
          </a:p>
          <a:p>
            <a:pPr lvl="1"/>
            <a:r>
              <a:t>ข้อใดไม่ใช่องค์ประกอบของระบบสารสนเทศ</a:t>
            </a:r>
          </a:p>
          <a:p>
            <a:pPr lvl="1"/>
            <a:r>
              <a:t>ข้อใดคือซอฟต์แวร์ระบบ</a:t>
            </a:r>
          </a:p>
          <a:p>
            <a:pPr lvl="1"/>
            <a:r>
              <a:t>ข้อใดคือซอฟต์แวร์ประยุกต์</a:t>
            </a:r>
          </a:p>
          <a:p>
            <a:pPr lvl="1"/>
            <a:r>
              <a:t>ข้อใดคือองค์ประกอบของระบบคอมพิวเตอร์</a:t>
            </a:r>
          </a:p>
          <a:p>
            <a:pPr lvl="1"/>
            <a:r>
              <a:t>Shareware คืออะไร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84494CF-A726-422C-82A4-657A5E7C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ผู้ใช้สารสนเทศระดับสูงมีลักษณะอย่างไร</a:t>
            </a:r>
          </a:p>
          <a:p>
            <a:pPr lvl="1"/>
            <a:r>
              <a:t>OAS ย่อมาจากอะไร</a:t>
            </a:r>
          </a:p>
          <a:p>
            <a:pPr lvl="1"/>
            <a:r>
              <a:t>MIS ย่อมาจากอะไร</a:t>
            </a:r>
          </a:p>
          <a:p>
            <a:pPr lvl="1"/>
            <a:r>
              <a:t>TPS คืออะไร</a:t>
            </a:r>
          </a:p>
          <a:p>
            <a:pPr lvl="1"/>
            <a:r>
              <a:t>ข้อใดคือ DSS</a:t>
            </a:r>
          </a:p>
          <a:p>
            <a:pPr lvl="1"/>
            <a:r>
              <a:t>ข้อใดไม่เกี่ยวกับระบบสารสนเทศกับงานธุรกิจ</a:t>
            </a:r>
          </a:p>
          <a:p>
            <a:pPr lvl="1"/>
            <a:r>
              <a:t>ข้อใดไม่ใช่ระบบสารสนเทศด้านการตลาด</a:t>
            </a:r>
          </a:p>
          <a:p>
            <a:pPr lvl="1"/>
            <a:r>
              <a:t>ข้อใดไม่ใช่ระบบสารสนเทศด้านการเงิน</a:t>
            </a:r>
          </a:p>
          <a:p>
            <a:pPr lvl="1"/>
            <a:r>
              <a:t>ข้อใดคือระบบสารสนเทศด้านการตลาด</a:t>
            </a:r>
          </a:p>
          <a:p>
            <a:pPr lvl="1"/>
            <a:r>
              <a:t>องค์กรเปลี่ยนแปลงอย่างไรเมื่อนำไอทีมาใช้</a:t>
            </a:r>
          </a:p>
          <a:p>
            <a:pPr lvl="1"/>
            <a:r>
              <a:t>ข้อใดคือประโยชน์ของไอทีต่อธุรกิจ</a:t>
            </a:r>
          </a:p>
          <a:p>
            <a:pPr lvl="1"/>
            <a:r>
              <a:t>ข้อใดไม่ใช่ประโยชน์ของไอทีต่อธุรกิจ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8317091-6CA2-468A-8283-A14C74356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27</TotalTime>
  <Words>1706</Words>
  <Application>Microsoft Office PowerPoint</Application>
  <PresentationFormat>แบบจอกว้าง</PresentationFormat>
  <Paragraphs>209</Paragraphs>
  <Slides>31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31</vt:i4>
      </vt:variant>
    </vt:vector>
  </HeadingPairs>
  <TitlesOfParts>
    <vt:vector size="45" baseType="lpstr">
      <vt:lpstr>Calibri</vt:lpstr>
      <vt:lpstr>TH SarabunPSK</vt:lpstr>
      <vt:lpstr>Courier New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10 ระบบสารสนเทศ</vt:lpstr>
      <vt:lpstr>วัตถุประสงค์การเรียน</vt:lpstr>
      <vt:lpstr>สิ่งที่คาดหวัง</vt:lpstr>
      <vt:lpstr>ความหมายของระบบ [1]</vt:lpstr>
      <vt:lpstr>ความหมายของระบบ</vt:lpstr>
      <vt:lpstr>ประเภทของระบบ</vt:lpstr>
      <vt:lpstr>ตัวอย่าง ระบบเปิด</vt:lpstr>
      <vt:lpstr>องค์ประกอบของระบบสารสนเทศ [2]</vt:lpstr>
      <vt:lpstr>องค์ประกอบของระบบคอมพิวเตอร์</vt:lpstr>
      <vt:lpstr>ส่วนประกอบของคอมพิวเตอร์</vt:lpstr>
      <vt:lpstr>การจัดหาซอฟต์แวร์มาใช้งาน</vt:lpstr>
      <vt:lpstr>รวม Software กลุ่ม G Suite</vt:lpstr>
      <vt:lpstr>รวม Software กลุ่ม Office 365 (MS Teams)</vt:lpstr>
      <vt:lpstr>ระดับของผู้ใช้สารสนเทศ [3]</vt:lpstr>
      <vt:lpstr>ระบบอะไรก็เรียก AI แต่อาจไม่ใช่ก็ได้</vt:lpstr>
      <vt:lpstr>ระดับของผู้ใช้สารสนเทศ</vt:lpstr>
      <vt:lpstr>ตัวอย่างผู้บริหารระดับสูง Steve Jobs</vt:lpstr>
      <vt:lpstr>ตัวอย่างผู้บริหารระดับสูง Ma Huatung</vt:lpstr>
      <vt:lpstr>ตัวอย่างผู้บริหารระดับสูง Mark zuckerberg</vt:lpstr>
      <vt:lpstr>ประเภทของระบบสารสนเทศ [4]</vt:lpstr>
      <vt:lpstr>ระบบสารสนเทศสำนักงาน (1/2)</vt:lpstr>
      <vt:lpstr>ระบบสารสนเทศสำนักงาน (2/2)</vt:lpstr>
      <vt:lpstr>ระบบสารสนเทศกับงานธุรกิจ [5]</vt:lpstr>
      <vt:lpstr>ระบบสารสนเทศกับงานธุรกิจ</vt:lpstr>
      <vt:lpstr>ระบบสารสนเทศกับงานธุรกิจ</vt:lpstr>
      <vt:lpstr>ระบบสารสนเทศกับงานธุรกิจ</vt:lpstr>
      <vt:lpstr>การเปลี่ยนแปลงที่เกิดขึ้นกับองค์กรเมื่อมีการนำเทคโนโลยีสารสนเทศมาใช้</vt:lpstr>
      <vt:lpstr>ประโยชน์ของเทคโนโลยีสารสนเทศต่อธุรกิจ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22</cp:revision>
  <dcterms:created xsi:type="dcterms:W3CDTF">2020-06-07T00:13:27Z</dcterms:created>
  <dcterms:modified xsi:type="dcterms:W3CDTF">2022-08-04T08:33:55Z</dcterms:modified>
</cp:coreProperties>
</file>