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58"/>
  </p:notesMasterIdLst>
  <p:sldIdLst>
    <p:sldId id="555" r:id="rId11"/>
    <p:sldId id="556" r:id="rId12"/>
    <p:sldId id="557" r:id="rId13"/>
    <p:sldId id="558" r:id="rId14"/>
    <p:sldId id="559" r:id="rId15"/>
    <p:sldId id="560" r:id="rId16"/>
    <p:sldId id="561" r:id="rId17"/>
    <p:sldId id="562" r:id="rId18"/>
    <p:sldId id="563" r:id="rId19"/>
    <p:sldId id="564" r:id="rId20"/>
    <p:sldId id="565" r:id="rId21"/>
    <p:sldId id="566" r:id="rId22"/>
    <p:sldId id="567" r:id="rId23"/>
    <p:sldId id="568" r:id="rId24"/>
    <p:sldId id="569" r:id="rId25"/>
    <p:sldId id="570" r:id="rId26"/>
    <p:sldId id="571" r:id="rId27"/>
    <p:sldId id="572" r:id="rId28"/>
    <p:sldId id="573" r:id="rId29"/>
    <p:sldId id="574" r:id="rId30"/>
    <p:sldId id="575" r:id="rId31"/>
    <p:sldId id="576" r:id="rId32"/>
    <p:sldId id="577" r:id="rId33"/>
    <p:sldId id="578" r:id="rId34"/>
    <p:sldId id="579" r:id="rId35"/>
    <p:sldId id="580" r:id="rId36"/>
    <p:sldId id="581" r:id="rId37"/>
    <p:sldId id="582" r:id="rId38"/>
    <p:sldId id="583" r:id="rId39"/>
    <p:sldId id="584" r:id="rId40"/>
    <p:sldId id="585" r:id="rId41"/>
    <p:sldId id="586" r:id="rId42"/>
    <p:sldId id="587" r:id="rId43"/>
    <p:sldId id="588" r:id="rId44"/>
    <p:sldId id="589" r:id="rId45"/>
    <p:sldId id="590" r:id="rId46"/>
    <p:sldId id="591" r:id="rId47"/>
    <p:sldId id="592" r:id="rId48"/>
    <p:sldId id="593" r:id="rId49"/>
    <p:sldId id="594" r:id="rId50"/>
    <p:sldId id="595" r:id="rId51"/>
    <p:sldId id="596" r:id="rId52"/>
    <p:sldId id="597" r:id="rId53"/>
    <p:sldId id="598" r:id="rId54"/>
    <p:sldId id="599" r:id="rId55"/>
    <p:sldId id="600" r:id="rId56"/>
    <p:sldId id="601" r:id="rId57"/>
  </p:sldIdLst>
  <p:sldSz cx="12192000" cy="6858000"/>
  <p:notesSz cx="6858000" cy="9144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TH SarabunPSK" panose="020B0500040200020003" pitchFamily="34" charset="-34"/>
      <p:regular r:id="rId63"/>
      <p:bold r:id="rId64"/>
      <p:italic r:id="rId65"/>
      <p:bold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16/09/65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https://web.facebook.com/lannacl/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370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732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598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920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326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0219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4428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873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1140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8649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3220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2490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4139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474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4144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822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7C36-8D7D-4C5F-93DD-DA9953A9D60C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53A6-E978-4854-8F1F-AD0E90262CD5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BE7B-9B49-4522-9781-A8023B8FE029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A0C3-14A1-4098-B3F1-FF2CB0D3ACA5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FB8-16C7-466F-8C88-363A5AD3FF02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9EB74-5DCA-46EB-9AEF-00D18679A2AF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47C-AF10-45B8-B47B-6F7EC1FE9862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7E3D5-0CBE-479C-A474-B4937804559B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D08-052D-43A6-8269-4C28093EAE50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4F55-E944-410B-99B9-0BCE9C5BF138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C60C-A947-42E3-981E-68DC8FBC56D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B92D5-2546-4FA2-A247-3DE508F36B8C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5B5F-C06F-470C-AC31-54AA71CE0745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AB180-85C7-46FE-8114-4ACF0975F968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9B5A1-C02C-4C9C-8F1F-77B53DB6094B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98D84-A98A-4944-AAD3-86C486EAC313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D0CF-873A-4921-A480-F08F79886014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2C27-9953-41E9-977C-D0FEA23E3CA3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A840-C38C-4F2A-9284-1F8B0C446898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38958-A6F9-45B3-82A5-7D558E13A2E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081E-8AB3-43A2-8557-0B003DACB850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2A5-71C0-4ABD-9A70-7D0C468C1FF5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C37E0-26D9-4518-AEA8-03048F61090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8F5-97BE-42CA-92FC-6A0F04E6E7F5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DBC3A-FF81-4999-965A-9A9212F1BB05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7446-591A-48FA-8B81-DFB629CB8519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8EFE2-0831-4507-9B48-2066D85C37F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5C2E-1E5A-41B3-B90A-C2A62D9700BF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BD085-2CE5-40F7-9A1A-A5F55284B067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582A-03DA-4C6F-8A67-8F1B6CA88BF6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6702C-5FC0-4CE7-B46E-BCDBDD37EBFB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2129B-5B0C-46FC-8E12-9954D15487A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659E-E854-4489-81EB-1CE8D0BB6031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1C96-FC6D-4302-AB57-BAC5B6045FC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AA7B-803D-4970-8F3E-A768CAD76D31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64CEE-1278-4440-B510-700D8731A59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962F-1C0F-4015-B5DF-CC98930AFE38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9684-9696-48E9-89B2-BA5D41EAB09D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59EDD-34D0-4946-83FE-1D6468B0FB6A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67D6E-F43B-4C55-8E48-07CECEB4D39D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1BF93-451C-4EC0-B285-EA872316B59C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2F38-673C-4B22-8EF7-392F5D0A75D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E19F-B74D-4E62-A053-F2315A95C1F0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B51-349E-4423-A151-96384CDF946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2FE3-FCFE-4091-B6E1-CE2E46032BC6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780D2-5DCE-494D-B041-3F51ABB32EEA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38BD-A105-45DA-B6B9-226306405946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55FC5-83D7-46D4-A834-A5395A46CAB9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3854-FBDD-4AC1-A340-F7BC9B64EED9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2DB5-B90E-44D8-87DB-C51C45B6431B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B9AC-5815-4E45-ABCB-D6E91A6C66F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3D43-AA50-4417-B0A5-05AA3438654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EED05-136A-40E5-BC6E-E1DD8B2B45BD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11E13-3E95-4349-910B-2FA924F24F34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01E6-B80C-44CF-B7A4-4E523A689DAF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6C2A-301A-4778-94BF-6F7714C1692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D0B2-C84A-49EA-89EE-2F0CCDC694E0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A8214-D4E5-4174-9787-B105A22BE162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3A52E-F2D8-4DC4-BFF6-7D2B9DECDC46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7350-493B-47E9-946C-314338271398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386E4-D080-454C-95FC-D3BEC4AB0A31}" type="datetime1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9C49-B170-41A9-9925-3388F6315AF7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3F37-DCEA-4676-A129-CC3F6447ED3A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2D57-CE71-4E65-92F3-71DFEBE97A9E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2BFF4-3F8C-42C1-88B1-6E20AA047FF8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4A289-D4E3-4A07-BBD1-2D099FD06337}" type="datetime1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2F6-BC57-471A-A672-3DC3BA07D736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F51FE30-3939-4D61-B1BA-FEE4DDC58158}" type="datetime1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6A81093-197D-41CA-B281-9AFD9A12901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2BE904A-E2B0-482D-905E-80EDBC0BA82D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TEC1001_08_01_0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A055EAE-DACE-4E4C-8DC7-7A94D6CDFC2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9956A91-123F-4AE7-B59B-0A312A721A0A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TEC1001_08_01_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68E494AC-935A-47A2-BBA9-E9740CEAF1A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AC04824-B016-4963-8646-FE3ABD24DDE6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TEC1001_08_02_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C06F73-ED0A-4E51-AC51-C5EE4242C0A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D576876-73AE-4ABC-9260-4C382D774B84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TEC1001_08_03_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D83E439-A9FD-421E-9CB6-06F7444184F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383BC59-6777-44A9-845C-9F22777F4027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TEC1001_08_04_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6968DF7-DC99-482A-8A2A-EFA721D82F4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25F5236-2476-4E92-926D-39685DBB38D2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TEC1001_08_05_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8D8FD929-B7E8-48F1-BC5D-96D4BF8CBD1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23DA8E7-F6B3-4E72-86ED-74A3E42A7CE0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TEC1001_08_06_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38100BB-3407-480F-AEF7-165C95FA3F7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4E3557A-4009-4174-946F-7DEE032A75E0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TEC1001_08_07_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381856D-9048-4FC2-AC89-6EE3B24A16A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F82C4FE-CFAB-47EC-A28D-D093DCF6771B}" type="datetime1">
              <a:rPr lang="en-US" smtClean="0"/>
              <a:t>9/16/2022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TEC1001_08_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5B0569B-BBA3-4790-BA8F-8C664CFB11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21635" y="990600"/>
            <a:ext cx="1768763" cy="5391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article/ecommerce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hopee.co.th/kbj246" TargetMode="External"/><Relationship Id="rId2" Type="http://schemas.openxmlformats.org/officeDocument/2006/relationships/hyperlink" Target="https://www.lazada.co.th/shop/kbj246/" TargetMode="Externa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web.facebook.com/362777640993526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zada.co.th/shop/kbj246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futureclassroom/" TargetMode="Externa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emedthailand.org/?page_id=23" TargetMode="Externa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nohubkku.com/content/12486/" TargetMode="Externa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hubkku.com/content/12486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files.eric.ed.gov/fulltext/ED519462.pdf" TargetMode="Externa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facebook.com/etskmutt/posts/1072707879772105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facebook.com/ajarnburin/posts/3423445537669553" TargetMode="External"/><Relationship Id="rId2" Type="http://schemas.openxmlformats.org/officeDocument/2006/relationships/hyperlink" Target="http://www.thaiall.com/mit/" TargetMode="Externa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kpark.or.th/tha/articles_detail/332/Thai-MOOC-%E0%B8%81%E0%B9%89%E0%B8%B2%E0%B8%A7%E0%B8%AA%E0%B8%B3%E0%B8%84%E0%B8%B1%E0%B8%8D%E0%B8%82%E0%B8%AD%E0%B8%87%E0%B8%81%E0%B8%B2%E0%B8%A3%E0%B8%A8%E0%B8%B6%E0%B8%81%E0%B8%A9%E0%B8%B2%E0%B9%80%E0%B8%9E%E0%B8%B7%E0%B9%88%E0%B8%AD%E0%B8%84%E0%B8%99%E0%B8%97%E0%B8%B8%E0%B8%81%E0%B8%84%E0%B8%99" TargetMode="Externa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kpark.or.th/tha/articles_detail/332/Thai-MOOC-%E0%B8%81%E0%B9%89%E0%B8%B2%E0%B8%A7%E0%B8%AA%E0%B8%B3%E0%B8%84%E0%B8%B1%E0%B8%8D%E0%B8%82%E0%B8%AD%E0%B8%87%E0%B8%81%E0%B8%B2%E0%B8%A3%E0%B8%A8%E0%B8%B6%E0%B8%81%E0%B8%A9%E0%B8%B2%E0%B9%80%E0%B8%9E%E0%B8%B7%E0%B9%88%E0%B8%AD%E0%B8%84%E0%B8%99%E0%B8%97%E0%B8%B8%E0%B8%81%E0%B8%84%E0%B8%99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e-learning/" TargetMode="External"/><Relationship Id="rId2" Type="http://schemas.openxmlformats.org/officeDocument/2006/relationships/hyperlink" Target="http://www.thaiall.com/quiz/kahoot/" TargetMode="Externa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s://www.classstart.org/classes/36157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google/classroom.htm" TargetMode="External"/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google/meet.htm" TargetMode="Externa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google/form.htm" TargetMode="External"/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ndar.google.com/" TargetMode="External"/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quiz/kahoot/" TargetMode="External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อีคอมเมิร์ซ</a:t>
            </a:r>
          </a:p>
          <a:p>
            <a:pPr>
              <a:spcBef>
                <a:spcPts val="3000"/>
              </a:spcBef>
            </a:pPr>
            <a:r>
              <a:rPr b="1"/>
              <a:t>การประยุกต์ใช้อีคอมเมิร์ซ</a:t>
            </a:r>
          </a:p>
          <a:p>
            <a:pPr>
              <a:spcBef>
                <a:spcPts val="3000"/>
              </a:spcBef>
            </a:pPr>
            <a:r>
              <a:rPr b="1"/>
              <a:t>อีเลินนิ่ง</a:t>
            </a:r>
          </a:p>
          <a:p>
            <a:pPr>
              <a:spcBef>
                <a:spcPts val="3000"/>
              </a:spcBef>
            </a:pPr>
            <a:r>
              <a:rPr b="1"/>
              <a:t>การประยุกต์ใช้อีเลินนิ่ง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47 </a:t>
            </a:r>
            <a:r>
              <a:rPr lang="th-TH" b="1"/>
              <a:t>สไลด์</a:t>
            </a:r>
            <a:endParaRPr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BFD3E-64FC-4399-A905-580E173A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8 อีคอมเมิร์ซ และอีเลินนิ่ง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เพื่อให้เข้าใจอีคอมเมิร์ซ</a:t>
            </a:r>
          </a:p>
          <a:p>
            <a:pPr lvl="1">
              <a:buAutoNum type="arabicPeriod"/>
            </a:pPr>
            <a:r>
              <a:t>เพื่อให้เข้าใจการประยุกต์ใช้อีคอมเมิร์ซ</a:t>
            </a:r>
          </a:p>
          <a:p>
            <a:pPr lvl="1">
              <a:buAutoNum type="arabicPeriod"/>
            </a:pPr>
            <a:r>
              <a:t>เพื่อให้เข้าใจอีเลินนิ่ง</a:t>
            </a:r>
          </a:p>
          <a:p>
            <a:pPr lvl="1">
              <a:buAutoNum type="arabicPeriod"/>
            </a:pPr>
            <a:r>
              <a:t>เพื่อให้เข้าใจการประยุกต์ใช้อีเลินนิ่ง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C4122-026B-4EDD-B813-0DBC4255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สามารถใช้ประโยชน์จากอีคอมเมอร์ซและอีเลินนิ่ง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อีคอมเมอร์ซ คือ ค้าขาย</a:t>
            </a:r>
          </a:p>
          <a:p>
            <a:pPr marL="0" indent="0">
              <a:buNone/>
            </a:pPr>
            <a:r>
              <a:rPr lang="th-TH"/>
              <a:t>อีเลินนิ่ง คือ การศึกษา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44D826-72D0-4045-98B9-9BBB5766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sz="3600" b="1" dirty="0" err="1"/>
              <a:t>พาณิชย์อิเล็กทรอนิกส์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การดำเนินธุรกิจ</a:t>
            </a:r>
            <a:r>
              <a:rPr sz="3600" dirty="0"/>
              <a:t> </a:t>
            </a:r>
            <a:r>
              <a:rPr sz="3600" dirty="0" err="1"/>
              <a:t>โดยใช้สื่ออิเล็กทรอนิกส์</a:t>
            </a:r>
            <a:r>
              <a:rPr sz="3600" dirty="0"/>
              <a:t> (ECRC Thailand,1999</a:t>
            </a:r>
            <a:r>
              <a:rPr lang="th-TH" sz="3600" dirty="0"/>
              <a:t> </a:t>
            </a:r>
            <a:r>
              <a:rPr lang="en-US" sz="3600" dirty="0"/>
              <a:t>: </a:t>
            </a:r>
            <a:r>
              <a:rPr lang="th-TH" sz="3600" dirty="0"/>
              <a:t>: ศูนย์พัฒนาพาณิชย์อิเล็กทรอนิกส์ </a:t>
            </a:r>
            <a:r>
              <a:rPr lang="en-US" sz="3600" dirty="0"/>
              <a:t>Electronic Commerce Resource Center</a:t>
            </a:r>
            <a:r>
              <a:rPr sz="3600" dirty="0"/>
              <a:t>)</a:t>
            </a:r>
          </a:p>
          <a:p>
            <a:pPr lvl="1"/>
            <a:r>
              <a:rPr sz="3600" b="1" dirty="0" err="1"/>
              <a:t>พาณิชย์อิเล็กทรอนิกส์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การผลิต</a:t>
            </a:r>
            <a:r>
              <a:rPr sz="3600" dirty="0"/>
              <a:t> </a:t>
            </a:r>
            <a:r>
              <a:rPr sz="3600" dirty="0" err="1"/>
              <a:t>การกระจาย</a:t>
            </a:r>
            <a:r>
              <a:rPr sz="3600" dirty="0"/>
              <a:t> </a:t>
            </a:r>
            <a:r>
              <a:rPr sz="3600" dirty="0" err="1"/>
              <a:t>การตลาด</a:t>
            </a:r>
            <a:r>
              <a:rPr sz="3600" dirty="0"/>
              <a:t> </a:t>
            </a:r>
            <a:r>
              <a:rPr sz="3600" dirty="0" err="1"/>
              <a:t>การขาย</a:t>
            </a:r>
            <a:r>
              <a:rPr sz="3600" dirty="0"/>
              <a:t> </a:t>
            </a:r>
            <a:r>
              <a:rPr sz="3600" dirty="0" err="1"/>
              <a:t>หรือการขนส่งผลิตภัณฑ์</a:t>
            </a:r>
            <a:r>
              <a:rPr sz="3600" dirty="0"/>
              <a:t> </a:t>
            </a:r>
            <a:r>
              <a:rPr sz="3600" dirty="0" err="1"/>
              <a:t>และบริการโดยใช้สื่ออิเล็กทรอนิกส์</a:t>
            </a:r>
            <a:r>
              <a:rPr sz="3600" dirty="0"/>
              <a:t> (WTO,1998</a:t>
            </a:r>
            <a:r>
              <a:rPr lang="th-TH" sz="3600" dirty="0"/>
              <a:t> </a:t>
            </a:r>
            <a:r>
              <a:rPr lang="en-US" sz="3600" dirty="0"/>
              <a:t>: </a:t>
            </a:r>
            <a:r>
              <a:rPr lang="th-TH" sz="3600" dirty="0"/>
              <a:t>: องค์กรการค้าโลก </a:t>
            </a:r>
            <a:r>
              <a:rPr lang="en-US" sz="3600" dirty="0"/>
              <a:t>World Trade Organization</a:t>
            </a:r>
            <a:r>
              <a:rPr sz="3600" dirty="0"/>
              <a:t>)</a:t>
            </a:r>
          </a:p>
          <a:p>
            <a:pPr lvl="1"/>
            <a:r>
              <a:rPr sz="3600" b="1" dirty="0" err="1"/>
              <a:t>พาณิชย์อิเล็กทรอนิกส์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ขบวนการที่ใช้วิธีการทางอิเล็กทรอนิกส์</a:t>
            </a:r>
            <a:r>
              <a:rPr sz="3600" dirty="0"/>
              <a:t> </a:t>
            </a:r>
            <a:r>
              <a:rPr sz="3600" dirty="0" err="1"/>
              <a:t>เพื่อทำธุรกิจที่จะบรรลุเป้าหมายขององค์กร</a:t>
            </a:r>
            <a:r>
              <a:rPr sz="3600" dirty="0"/>
              <a:t> </a:t>
            </a:r>
            <a:r>
              <a:rPr sz="3600" dirty="0" err="1"/>
              <a:t>พาณิชย์อิเล็กทรอนิกส์ใช้เทคโนโลยีประเภทต่าง</a:t>
            </a:r>
            <a:r>
              <a:rPr sz="3600" dirty="0"/>
              <a:t> ๆ </a:t>
            </a:r>
            <a:r>
              <a:rPr sz="3600" dirty="0" err="1"/>
              <a:t>และ</a:t>
            </a:r>
            <a:r>
              <a:rPr lang="th-TH" sz="3600" dirty="0"/>
              <a:t>ค</a:t>
            </a:r>
            <a:r>
              <a:rPr sz="3600" dirty="0" err="1"/>
              <a:t>รอบคลุมรูปแบบทางการเงินทั้งหลาย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ธนาคารอิเล็กทรอนิกส์</a:t>
            </a:r>
            <a:r>
              <a:rPr sz="3600" dirty="0"/>
              <a:t>, </a:t>
            </a:r>
            <a:r>
              <a:rPr sz="3600" dirty="0" err="1"/>
              <a:t>การค้าอิเล็กทรอนิกส์</a:t>
            </a:r>
            <a:r>
              <a:rPr sz="3600" dirty="0"/>
              <a:t>, </a:t>
            </a:r>
            <a:r>
              <a:rPr sz="3600" dirty="0" err="1"/>
              <a:t>อีดีไอหรือการแลกเปลี่ยนข้อมูลอิเล็กทรอนิกส์</a:t>
            </a:r>
            <a:r>
              <a:rPr sz="3600" dirty="0"/>
              <a:t>, </a:t>
            </a:r>
            <a:r>
              <a:rPr sz="3600" dirty="0" err="1"/>
              <a:t>ไปรษณีย์อิเล็กทรอนิกส์</a:t>
            </a:r>
            <a:r>
              <a:rPr sz="3600" dirty="0"/>
              <a:t>, </a:t>
            </a:r>
            <a:r>
              <a:rPr sz="3600" dirty="0" err="1"/>
              <a:t>โทรสาร</a:t>
            </a:r>
            <a:r>
              <a:rPr sz="3600" dirty="0"/>
              <a:t>,</a:t>
            </a:r>
            <a:r>
              <a:rPr lang="th-TH" sz="3600" dirty="0"/>
              <a:t> แคตตาล็อก</a:t>
            </a:r>
            <a:r>
              <a:rPr sz="3600" dirty="0" err="1"/>
              <a:t>อิเล็กทรอนิกส์</a:t>
            </a:r>
            <a:r>
              <a:rPr sz="3600" dirty="0"/>
              <a:t>, </a:t>
            </a:r>
            <a:r>
              <a:rPr sz="3600" dirty="0" err="1"/>
              <a:t>การประชุมทางไกล</a:t>
            </a:r>
            <a:r>
              <a:rPr sz="3600" dirty="0"/>
              <a:t> </a:t>
            </a:r>
            <a:r>
              <a:rPr sz="3600" dirty="0" err="1"/>
              <a:t>และรูปแบบต่าง</a:t>
            </a:r>
            <a:r>
              <a:rPr sz="3600" dirty="0"/>
              <a:t> ๆ </a:t>
            </a:r>
            <a:r>
              <a:rPr sz="3600" dirty="0" err="1"/>
              <a:t>ที่เป็นข้อมูลระหว่างองค์กร</a:t>
            </a:r>
            <a:r>
              <a:rPr sz="3600" dirty="0"/>
              <a:t> (ESCAP,1998</a:t>
            </a:r>
            <a:r>
              <a:rPr lang="th-TH" sz="3600" dirty="0"/>
              <a:t> : คณะกรรมการเศรษฐกิจและสังคมแห่งเอเชียและแปซิฟิก </a:t>
            </a:r>
            <a:r>
              <a:rPr lang="en-US" sz="3600" dirty="0"/>
              <a:t>The Economic and Social Commission for Asia and the Pacific </a:t>
            </a:r>
            <a:r>
              <a:rPr sz="36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3A1B1-F974-43B3-971F-1433595D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อีคอมเมิร์ซ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sz="6000" dirty="0" err="1"/>
              <a:t>พาณิชย์อิเล็กทรอนิกส์</a:t>
            </a:r>
            <a:r>
              <a:rPr sz="6000" dirty="0"/>
              <a:t> </a:t>
            </a:r>
            <a:r>
              <a:rPr sz="6000" dirty="0" err="1"/>
              <a:t>คือ</a:t>
            </a:r>
            <a:r>
              <a:rPr sz="6000" dirty="0"/>
              <a:t> </a:t>
            </a:r>
            <a:r>
              <a:rPr sz="6000" dirty="0" err="1"/>
              <a:t>ธุรกรรมทุกรูปแบบที่เกี่ยวข้องกับกิจกรรมเชิงพาณิชย์</a:t>
            </a:r>
            <a:r>
              <a:rPr sz="6000" dirty="0"/>
              <a:t> </a:t>
            </a:r>
            <a:r>
              <a:rPr sz="6000" dirty="0" err="1"/>
              <a:t>ทั้งในระดับองค์กร</a:t>
            </a:r>
            <a:r>
              <a:rPr sz="6000" dirty="0"/>
              <a:t> </a:t>
            </a:r>
            <a:r>
              <a:rPr sz="6000" dirty="0" err="1"/>
              <a:t>และส่วนบุคคล</a:t>
            </a:r>
            <a:r>
              <a:rPr sz="6000" dirty="0"/>
              <a:t> </a:t>
            </a:r>
            <a:r>
              <a:rPr sz="6000" dirty="0" err="1"/>
              <a:t>บนพื้นฐานของการประมวล</a:t>
            </a:r>
            <a:r>
              <a:rPr sz="6000" dirty="0"/>
              <a:t> </a:t>
            </a:r>
            <a:r>
              <a:rPr sz="6000" dirty="0" err="1"/>
              <a:t>และการส่งข้อมูลดิจิทัล</a:t>
            </a:r>
            <a:r>
              <a:rPr sz="6000" dirty="0"/>
              <a:t> </a:t>
            </a:r>
            <a:r>
              <a:rPr sz="6000" dirty="0" err="1"/>
              <a:t>ที่มีทั้งข้อความ</a:t>
            </a:r>
            <a:r>
              <a:rPr sz="6000" dirty="0"/>
              <a:t> </a:t>
            </a:r>
            <a:r>
              <a:rPr sz="6000" dirty="0" err="1"/>
              <a:t>เสียง</a:t>
            </a:r>
            <a:r>
              <a:rPr sz="6000" dirty="0"/>
              <a:t> </a:t>
            </a:r>
            <a:r>
              <a:rPr sz="6000" dirty="0" err="1"/>
              <a:t>และภาพ</a:t>
            </a:r>
            <a:r>
              <a:rPr sz="6000" dirty="0"/>
              <a:t> (OECD,1997</a:t>
            </a:r>
            <a:r>
              <a:rPr lang="th-TH" sz="6000" dirty="0"/>
              <a:t> :  องค์การเพื่อความร่วมมือทางเศรษฐกิจและการพัฒนา  </a:t>
            </a:r>
            <a:r>
              <a:rPr lang="en-US" sz="6000" dirty="0"/>
              <a:t>The </a:t>
            </a:r>
            <a:r>
              <a:rPr lang="en-US" sz="6000" dirty="0" err="1"/>
              <a:t>Organisation</a:t>
            </a:r>
            <a:r>
              <a:rPr lang="en-US" sz="6000" dirty="0"/>
              <a:t> for Economic Co-operation and Development</a:t>
            </a:r>
            <a:r>
              <a:rPr sz="60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94DC2-20F1-4B72-AE88-D921F04C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อีคอมเมิร์ซ (2/3)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sz="3600" dirty="0" err="1"/>
              <a:t>พาณิชย์อิเล็กทรอนิกส์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การทำธุรกิจทางอิเล็กทรอนิกส์</a:t>
            </a:r>
            <a:r>
              <a:rPr sz="3600" dirty="0"/>
              <a:t> </a:t>
            </a:r>
            <a:r>
              <a:rPr sz="3600" dirty="0" err="1"/>
              <a:t>ซึ่งขึ้นอยู่กับการประมวล</a:t>
            </a:r>
            <a:r>
              <a:rPr sz="3600" dirty="0"/>
              <a:t> </a:t>
            </a:r>
            <a:r>
              <a:rPr sz="3600" dirty="0" err="1"/>
              <a:t>และการส่งข้อมูลที่มีข้อความ</a:t>
            </a:r>
            <a:r>
              <a:rPr sz="3600" dirty="0"/>
              <a:t> </a:t>
            </a:r>
            <a:r>
              <a:rPr sz="3600" dirty="0" err="1"/>
              <a:t>เสียง</a:t>
            </a:r>
            <a:r>
              <a:rPr sz="3600" dirty="0"/>
              <a:t> </a:t>
            </a:r>
            <a:r>
              <a:rPr sz="3600" dirty="0" err="1"/>
              <a:t>และภาพ</a:t>
            </a:r>
            <a:r>
              <a:rPr sz="3600" dirty="0"/>
              <a:t> </a:t>
            </a:r>
            <a:r>
              <a:rPr sz="3600" dirty="0" err="1"/>
              <a:t>ประเภทของพาณิชย์อิเล็กทรอนิกส์</a:t>
            </a:r>
            <a:r>
              <a:rPr sz="3600" dirty="0"/>
              <a:t> </a:t>
            </a:r>
            <a:r>
              <a:rPr sz="3600" dirty="0" err="1"/>
              <a:t>รวมถึงการขายสินค้า</a:t>
            </a:r>
            <a:r>
              <a:rPr sz="3600" dirty="0"/>
              <a:t> </a:t>
            </a:r>
            <a:r>
              <a:rPr sz="3600" dirty="0" err="1"/>
              <a:t>และบริการด้วยสื่ออิเล็กทรอนิกส์</a:t>
            </a:r>
            <a:r>
              <a:rPr sz="3600" dirty="0"/>
              <a:t>, </a:t>
            </a:r>
            <a:r>
              <a:rPr sz="3600" dirty="0" err="1"/>
              <a:t>การขนส่งผลิตภัณฑ์ที่เป็นเนื้อหาข้อมูลแบบดิจิทัลในระบบออนไลน์</a:t>
            </a:r>
            <a:r>
              <a:rPr sz="3600" dirty="0"/>
              <a:t>, </a:t>
            </a:r>
            <a:r>
              <a:rPr sz="3600" dirty="0" err="1"/>
              <a:t>การโอนเงินแบบอิเล็กทรอนิกส์</a:t>
            </a:r>
            <a:r>
              <a:rPr sz="3600" dirty="0"/>
              <a:t>, </a:t>
            </a:r>
            <a:r>
              <a:rPr sz="3600" dirty="0" err="1"/>
              <a:t>การจำหน่วยหุ้นทางอิเล็กทรอนิกส์</a:t>
            </a:r>
            <a:r>
              <a:rPr sz="3600" dirty="0"/>
              <a:t>, </a:t>
            </a:r>
            <a:r>
              <a:rPr sz="3600" dirty="0" err="1"/>
              <a:t>การประมูล</a:t>
            </a:r>
            <a:r>
              <a:rPr sz="3600" dirty="0"/>
              <a:t>, </a:t>
            </a:r>
            <a:r>
              <a:rPr sz="3600" dirty="0" err="1"/>
              <a:t>การออกแบบทางวิศวกรรมร่วมกัน</a:t>
            </a:r>
            <a:r>
              <a:rPr sz="3600" dirty="0"/>
              <a:t>, </a:t>
            </a:r>
            <a:r>
              <a:rPr sz="3600" dirty="0" err="1"/>
              <a:t>การจัดซื้อจัดจ้างของภาครัฐ</a:t>
            </a:r>
            <a:r>
              <a:rPr sz="3600" dirty="0"/>
              <a:t>, </a:t>
            </a:r>
            <a:r>
              <a:rPr sz="3600" dirty="0" err="1"/>
              <a:t>การขายตรง</a:t>
            </a:r>
            <a:r>
              <a:rPr sz="3600" dirty="0"/>
              <a:t>, </a:t>
            </a:r>
            <a:r>
              <a:rPr sz="3600" dirty="0" err="1"/>
              <a:t>การให้บริการหลังการขาย</a:t>
            </a:r>
            <a:r>
              <a:rPr sz="3600" dirty="0"/>
              <a:t> </a:t>
            </a:r>
            <a:r>
              <a:rPr sz="3600" dirty="0" err="1"/>
              <a:t>ทั้งนี้ใช้กับสินค้า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สินค้าบริโภค</a:t>
            </a:r>
            <a:r>
              <a:rPr sz="3600" dirty="0"/>
              <a:t>, </a:t>
            </a:r>
            <a:r>
              <a:rPr sz="3600" dirty="0" err="1"/>
              <a:t>อุปกรณ์ทางการแพทย์</a:t>
            </a:r>
            <a:r>
              <a:rPr sz="3600" dirty="0"/>
              <a:t> </a:t>
            </a:r>
            <a:r>
              <a:rPr sz="3600" dirty="0" err="1"/>
              <a:t>และบริการ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บริการขายข้อมูล</a:t>
            </a:r>
            <a:r>
              <a:rPr sz="3600" dirty="0"/>
              <a:t>, </a:t>
            </a:r>
            <a:r>
              <a:rPr sz="3600" dirty="0" err="1"/>
              <a:t>บริการด้านการเงิน</a:t>
            </a:r>
            <a:r>
              <a:rPr sz="3600" dirty="0"/>
              <a:t>, </a:t>
            </a:r>
            <a:r>
              <a:rPr sz="3600" dirty="0" err="1"/>
              <a:t>บริการด้าน</a:t>
            </a:r>
            <a:r>
              <a:rPr sz="3600" dirty="0"/>
              <a:t> </a:t>
            </a:r>
            <a:r>
              <a:rPr sz="3600" dirty="0" err="1"/>
              <a:t>กฎหมาย</a:t>
            </a:r>
            <a:r>
              <a:rPr sz="3600" dirty="0"/>
              <a:t> </a:t>
            </a:r>
            <a:r>
              <a:rPr sz="3600" dirty="0" err="1"/>
              <a:t>รวมทั้งกิจการทั่วไป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สาธารณสุข</a:t>
            </a:r>
            <a:r>
              <a:rPr sz="3600" dirty="0"/>
              <a:t>, </a:t>
            </a:r>
            <a:r>
              <a:rPr sz="3600" dirty="0" err="1"/>
              <a:t>การศึกษา</a:t>
            </a:r>
            <a:r>
              <a:rPr sz="3600" dirty="0"/>
              <a:t>, </a:t>
            </a:r>
            <a:r>
              <a:rPr sz="3600" dirty="0" err="1"/>
              <a:t>ศูนย์การค้าเสมือน</a:t>
            </a:r>
            <a:r>
              <a:rPr sz="3600" dirty="0"/>
              <a:t> (Virtual Mall) (European union,1997)</a:t>
            </a:r>
          </a:p>
          <a:p>
            <a:pPr lvl="1"/>
            <a:r>
              <a:rPr sz="3600" dirty="0">
                <a:hlinkClick r:id="rId3"/>
              </a:rPr>
              <a:t>http://www.thaiall.com/article/ecommerce.htm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1893B-BF2F-43C3-94F5-BD29D442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อีคอมเมิร์ซ (3/3)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4400" dirty="0"/>
              <a:t>B2B (Business to Business)</a:t>
            </a:r>
          </a:p>
          <a:p>
            <a:pPr lvl="1">
              <a:buAutoNum type="arabicPeriod"/>
            </a:pPr>
            <a:r>
              <a:rPr sz="4400" dirty="0"/>
              <a:t>B2C (Business to Consumer)</a:t>
            </a:r>
          </a:p>
          <a:p>
            <a:pPr lvl="1">
              <a:buAutoNum type="arabicPeriod"/>
            </a:pPr>
            <a:r>
              <a:rPr sz="4400" dirty="0"/>
              <a:t>C2C (Consumer to Consumer)</a:t>
            </a:r>
          </a:p>
          <a:p>
            <a:pPr lvl="1">
              <a:buAutoNum type="arabicPeriod"/>
            </a:pPr>
            <a:r>
              <a:rPr sz="4400" dirty="0"/>
              <a:t>C2B (Consumer to Business)</a:t>
            </a:r>
          </a:p>
          <a:p>
            <a:pPr lvl="1">
              <a:buAutoNum type="arabicPeriod"/>
            </a:pPr>
            <a:r>
              <a:rPr sz="4400" dirty="0"/>
              <a:t>B2G (Business to Government)</a:t>
            </a:r>
          </a:p>
          <a:p>
            <a:pPr lvl="1">
              <a:buAutoNum type="arabicPeriod"/>
            </a:pPr>
            <a:r>
              <a:rPr sz="4400" dirty="0"/>
              <a:t>G2C (Government to Consumer)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D188C-16FC-4D7C-8191-E162EB1A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ประเภทของพาณิชย์อิเล็กทรอนิกส์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sz="3600" dirty="0" err="1"/>
              <a:t>เป็นการทำธุรกรรมการค้าระหว่างผู้ประกอบการกับผู้ประกอบการ</a:t>
            </a:r>
            <a:r>
              <a:rPr sz="3600" dirty="0"/>
              <a:t> </a:t>
            </a:r>
            <a:r>
              <a:rPr sz="3600" dirty="0" err="1"/>
              <a:t>หรือระหว่างองค์กรกับองค์กร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การจัดซื้อ-จัดจ้าง</a:t>
            </a:r>
            <a:r>
              <a:rPr sz="3600" dirty="0"/>
              <a:t> (Procurement) </a:t>
            </a:r>
            <a:r>
              <a:rPr sz="3600" dirty="0" err="1"/>
              <a:t>การจัดการสินค้าคงคลัง</a:t>
            </a:r>
            <a:r>
              <a:rPr sz="3600" dirty="0"/>
              <a:t> </a:t>
            </a:r>
            <a:r>
              <a:rPr sz="3600" dirty="0" err="1"/>
              <a:t>การจัดการด้านการชำระเงิน</a:t>
            </a:r>
            <a:r>
              <a:rPr sz="3600" dirty="0"/>
              <a:t> </a:t>
            </a:r>
            <a:r>
              <a:rPr sz="3600" dirty="0" err="1"/>
              <a:t>เป็นต้น</a:t>
            </a:r>
            <a:r>
              <a:rPr sz="3600" dirty="0"/>
              <a:t> </a:t>
            </a:r>
            <a:r>
              <a:rPr sz="3600" dirty="0" err="1"/>
              <a:t>เทคโนโลยีที่นำมาใช้สนับสนุน</a:t>
            </a:r>
            <a:r>
              <a:rPr sz="3600" dirty="0"/>
              <a:t> </a:t>
            </a:r>
            <a:r>
              <a:rPr sz="3600" dirty="0" err="1"/>
              <a:t>ได้แก่</a:t>
            </a:r>
            <a:r>
              <a:rPr sz="3600" dirty="0"/>
              <a:t> </a:t>
            </a:r>
            <a:r>
              <a:rPr sz="3600" dirty="0" err="1"/>
              <a:t>การจัดการโซ่อุปทาน</a:t>
            </a:r>
            <a:r>
              <a:rPr sz="3600" dirty="0"/>
              <a:t> </a:t>
            </a:r>
            <a:r>
              <a:rPr sz="3600" dirty="0" err="1"/>
              <a:t>การแลกเปลี่ยนข้อมูลทางอิเล็กทรอนิกส์</a:t>
            </a:r>
            <a:r>
              <a:rPr sz="3600" dirty="0"/>
              <a:t> </a:t>
            </a:r>
            <a:r>
              <a:rPr sz="3600" dirty="0" err="1"/>
              <a:t>เพื่อให้สามารถติดต่อแลกเปลี่ยนข้อมูลกันได้</a:t>
            </a:r>
            <a:r>
              <a:rPr sz="3600" dirty="0"/>
              <a:t> </a:t>
            </a:r>
            <a:r>
              <a:rPr sz="3600" dirty="0" err="1"/>
              <a:t>องค์กรที่ทำธุรกรรมลักษณะดังกล่าวจะจัดตั้งเป็นกลุ่มธุรกิจ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กลุ่มธุรกิจการบิน</a:t>
            </a:r>
            <a:r>
              <a:rPr sz="3600" dirty="0"/>
              <a:t> </a:t>
            </a:r>
            <a:r>
              <a:rPr sz="3600" dirty="0" err="1"/>
              <a:t>กลุ่มธุรกิจค้าส่ง</a:t>
            </a:r>
            <a:r>
              <a:rPr sz="3600" dirty="0"/>
              <a:t> </a:t>
            </a:r>
            <a:r>
              <a:rPr sz="3600" dirty="0" err="1"/>
              <a:t>นำเข้าและส่งออก</a:t>
            </a:r>
            <a:r>
              <a:rPr sz="3600" dirty="0"/>
              <a:t> </a:t>
            </a:r>
            <a:r>
              <a:rPr sz="3600" dirty="0" err="1"/>
              <a:t>เป็นต้น</a:t>
            </a:r>
            <a:endParaRPr sz="3600" dirty="0"/>
          </a:p>
          <a:p>
            <a:pPr lvl="1"/>
            <a:r>
              <a:rPr sz="3600" dirty="0"/>
              <a:t>OEM </a:t>
            </a:r>
            <a:r>
              <a:rPr sz="3600"/>
              <a:t>(Origi</a:t>
            </a:r>
            <a:r>
              <a:rPr lang="en-US" sz="3600"/>
              <a:t>n</a:t>
            </a:r>
            <a:r>
              <a:rPr sz="3600"/>
              <a:t>al </a:t>
            </a:r>
            <a:r>
              <a:rPr sz="3600" dirty="0"/>
              <a:t>Equipment Manufacturer) </a:t>
            </a:r>
            <a:r>
              <a:rPr sz="3600" dirty="0" err="1"/>
              <a:t>ผู้รับจ้างผลิตสินค้าให้กับบริษัทที่จะไปขายในแบรนด์ของตัวเอง</a:t>
            </a:r>
            <a:r>
              <a:rPr sz="3600" dirty="0"/>
              <a:t> </a:t>
            </a:r>
            <a:r>
              <a:rPr sz="3600" dirty="0" err="1"/>
              <a:t>โดยโรงงานประเภทนี้จะรับจ้างผลิตสินค้าให้กับแบรนด์ต่าง</a:t>
            </a:r>
            <a:r>
              <a:rPr sz="3600" dirty="0"/>
              <a:t> ๆ </a:t>
            </a:r>
            <a:r>
              <a:rPr sz="3600" dirty="0" err="1"/>
              <a:t>ตามแบบที่ลูกค้ากำหนด</a:t>
            </a:r>
            <a:r>
              <a:rPr sz="3600" dirty="0"/>
              <a:t> </a:t>
            </a:r>
            <a:r>
              <a:rPr sz="3600" dirty="0" err="1"/>
              <a:t>แล้วติดชื่อแบรนด์</a:t>
            </a:r>
            <a:r>
              <a:rPr sz="3600" dirty="0"/>
              <a:t> </a:t>
            </a:r>
            <a:r>
              <a:rPr sz="3600" dirty="0" err="1"/>
              <a:t>หรือ</a:t>
            </a:r>
            <a:r>
              <a:rPr sz="3600" dirty="0"/>
              <a:t> </a:t>
            </a:r>
            <a:r>
              <a:rPr sz="3600" dirty="0" err="1"/>
              <a:t>จะไม่ตีตราก็ได้</a:t>
            </a:r>
            <a:r>
              <a:rPr sz="3600" dirty="0"/>
              <a:t> </a:t>
            </a:r>
            <a:r>
              <a:rPr sz="3600" dirty="0" err="1"/>
              <a:t>ขึ้นอยู่กับความต้องการของลูกค้า</a:t>
            </a:r>
            <a:endParaRPr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55B4B-332A-428C-A8CD-2DF93130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B2B (Business to Business) (1/6)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800" dirty="0" err="1"/>
              <a:t>เป็นการทำธุรกรรมทางการค้าระหว่างผู้ประกอบการ</a:t>
            </a:r>
            <a:r>
              <a:rPr sz="4800" dirty="0"/>
              <a:t> (</a:t>
            </a:r>
            <a:r>
              <a:rPr sz="4800" dirty="0" err="1"/>
              <a:t>องค์กร</a:t>
            </a:r>
            <a:r>
              <a:rPr sz="4800" dirty="0"/>
              <a:t>) </a:t>
            </a:r>
            <a:r>
              <a:rPr sz="4800" dirty="0" err="1"/>
              <a:t>กับผู้บริโภคโดยตรง</a:t>
            </a:r>
            <a:r>
              <a:rPr sz="4800" dirty="0"/>
              <a:t> </a:t>
            </a:r>
            <a:r>
              <a:rPr sz="4800" dirty="0" err="1"/>
              <a:t>โดยใช้รูปแบบการดำเนินงาน</a:t>
            </a:r>
            <a:r>
              <a:rPr sz="4800" dirty="0"/>
              <a:t> </a:t>
            </a:r>
            <a:r>
              <a:rPr sz="4800" dirty="0" err="1"/>
              <a:t>และเทคโนโลยีที่ช่วยสนับสนุนที่คล้ายคลึงกับการทำธุรกรรมแบบ</a:t>
            </a:r>
            <a:r>
              <a:rPr sz="4800" dirty="0"/>
              <a:t> B2B</a:t>
            </a:r>
          </a:p>
          <a:p>
            <a:pPr lvl="1"/>
            <a:r>
              <a:rPr sz="4800" dirty="0" err="1"/>
              <a:t>เช่น</a:t>
            </a:r>
            <a:r>
              <a:rPr sz="4800" dirty="0"/>
              <a:t> amazon.com </a:t>
            </a:r>
            <a:r>
              <a:rPr sz="4800" dirty="0" err="1"/>
              <a:t>หรือ</a:t>
            </a:r>
            <a:r>
              <a:rPr sz="4800" dirty="0"/>
              <a:t> se-ed.com </a:t>
            </a:r>
            <a:r>
              <a:rPr sz="4800" dirty="0" err="1"/>
              <a:t>หรือ</a:t>
            </a:r>
            <a:r>
              <a:rPr sz="4800" dirty="0"/>
              <a:t> chilindo.com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717EA-CD8B-444F-89CB-B06CA642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B2C (Business to Consumer) (2/6)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000" dirty="0" err="1"/>
              <a:t>เป็นการทำธุรกรรมค้าระหว่างผู้บริโภคกับผู้บริโภค</a:t>
            </a:r>
            <a:r>
              <a:rPr sz="4000" dirty="0"/>
              <a:t> โดยส่วนใหญ่จะใช้เทคโนโลยีที่ช่วยสนับสนุนเป็นสื่อกลางในการแลกเปลี่ยนระหว่างกัน </a:t>
            </a:r>
            <a:r>
              <a:rPr sz="4000" dirty="0" err="1"/>
              <a:t>ในลักษณะการประม</a:t>
            </a:r>
            <a:r>
              <a:rPr lang="th-TH" sz="4000" dirty="0"/>
              <a:t>ู</a:t>
            </a:r>
            <a:r>
              <a:rPr sz="4000" dirty="0"/>
              <a:t>ล </a:t>
            </a:r>
            <a:r>
              <a:rPr lang="th-TH" sz="4000" dirty="0"/>
              <a:t> </a:t>
            </a:r>
            <a:r>
              <a:rPr sz="4000" dirty="0" err="1"/>
              <a:t>เรียกว่า</a:t>
            </a:r>
            <a:r>
              <a:rPr sz="4000" dirty="0"/>
              <a:t> “</a:t>
            </a:r>
            <a:r>
              <a:rPr sz="4000" dirty="0" err="1"/>
              <a:t>การจัดซื้อจัดจ้างทางอินเทอร์เน็ต</a:t>
            </a:r>
            <a:r>
              <a:rPr sz="4000" dirty="0"/>
              <a:t> (E-Auction)” </a:t>
            </a:r>
            <a:r>
              <a:rPr sz="4000" dirty="0" err="1"/>
              <a:t>ทั้งนี้</a:t>
            </a:r>
            <a:r>
              <a:rPr sz="4000" dirty="0"/>
              <a:t> </a:t>
            </a:r>
            <a:r>
              <a:rPr sz="4000" dirty="0" err="1"/>
              <a:t>จำเป็นต้องอาศัยคนกลางที่เป็นนายหน้าหรือตัวแทน</a:t>
            </a:r>
            <a:r>
              <a:rPr sz="4000" dirty="0"/>
              <a:t> </a:t>
            </a:r>
            <a:r>
              <a:rPr sz="4000" dirty="0" err="1"/>
              <a:t>นอกจากนี้ยังรวมไปถึงกิจกรรมอื่น</a:t>
            </a:r>
            <a:r>
              <a:rPr lang="th-TH" sz="4000" dirty="0"/>
              <a:t> </a:t>
            </a:r>
            <a:r>
              <a:rPr sz="4000" dirty="0" err="1"/>
              <a:t>ได้แก่</a:t>
            </a:r>
            <a:r>
              <a:rPr sz="4000" dirty="0"/>
              <a:t> </a:t>
            </a:r>
            <a:r>
              <a:rPr sz="4000" dirty="0" err="1"/>
              <a:t>การแลกเปลี่ยนสินค้าระหว่างกัน</a:t>
            </a:r>
            <a:r>
              <a:rPr sz="4000" dirty="0"/>
              <a:t> </a:t>
            </a:r>
            <a:r>
              <a:rPr sz="4000" dirty="0" err="1"/>
              <a:t>การขายสินค้าที่ใช้แล้ว</a:t>
            </a:r>
            <a:r>
              <a:rPr sz="4000" dirty="0"/>
              <a:t> (</a:t>
            </a:r>
            <a:r>
              <a:rPr sz="4000" dirty="0" err="1"/>
              <a:t>สินค้ามือสอง</a:t>
            </a:r>
            <a:r>
              <a:rPr sz="4000" dirty="0"/>
              <a:t>) </a:t>
            </a:r>
            <a:r>
              <a:rPr sz="4000" dirty="0" err="1"/>
              <a:t>และการรับสมัครงาน</a:t>
            </a:r>
            <a:r>
              <a:rPr sz="4000" dirty="0"/>
              <a:t> </a:t>
            </a:r>
            <a:r>
              <a:rPr sz="4000" dirty="0" err="1"/>
              <a:t>เป็นต้น</a:t>
            </a:r>
            <a:endParaRPr sz="4000" dirty="0"/>
          </a:p>
          <a:p>
            <a:pPr lvl="1"/>
            <a:r>
              <a:rPr sz="4000" dirty="0" err="1"/>
              <a:t>เช่น</a:t>
            </a:r>
            <a:r>
              <a:rPr sz="4000" dirty="0"/>
              <a:t> thaisecondhand.com </a:t>
            </a:r>
            <a:r>
              <a:rPr sz="4000" dirty="0" err="1"/>
              <a:t>หรือ</a:t>
            </a:r>
            <a:r>
              <a:rPr sz="4000" dirty="0"/>
              <a:t> ebay.com </a:t>
            </a:r>
            <a:r>
              <a:rPr sz="4000" dirty="0" err="1"/>
              <a:t>หรือ</a:t>
            </a:r>
            <a:r>
              <a:rPr sz="4000" dirty="0"/>
              <a:t> kaidee.com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8E6E5-4DB4-422C-BF21-A3D72F1A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C2C (Consumer to Consumer) (3/6)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400" dirty="0" err="1"/>
              <a:t>เป็นการทำธุรกรรมทางการค้าระหว่างผู้บริโภคกับผู้ประกอบการ</a:t>
            </a:r>
            <a:r>
              <a:rPr sz="4400" dirty="0"/>
              <a:t> (</a:t>
            </a:r>
            <a:r>
              <a:rPr sz="4400" dirty="0" err="1"/>
              <a:t>องค์กร</a:t>
            </a:r>
            <a:r>
              <a:rPr sz="4400" dirty="0"/>
              <a:t>) </a:t>
            </a:r>
            <a:r>
              <a:rPr sz="4400" dirty="0" err="1"/>
              <a:t>โดยที่ผู้บริโภคได้มีการจัดตั้งเป็นกลุ่มสมาชิกหรือสหกรณ์</a:t>
            </a:r>
            <a:r>
              <a:rPr sz="4400" dirty="0"/>
              <a:t> </a:t>
            </a:r>
            <a:r>
              <a:rPr sz="4400" dirty="0" err="1"/>
              <a:t>แล้วกระทำธุรกรรมกับผู้ประกอบการ</a:t>
            </a:r>
            <a:r>
              <a:rPr sz="4400" dirty="0"/>
              <a:t> (</a:t>
            </a:r>
            <a:r>
              <a:rPr sz="4400" dirty="0" err="1"/>
              <a:t>องค์กร</a:t>
            </a:r>
            <a:r>
              <a:rPr sz="4400" dirty="0"/>
              <a:t>) </a:t>
            </a:r>
            <a:r>
              <a:rPr sz="4400" dirty="0" err="1"/>
              <a:t>ในนามของกลุ่มสมาชิกหรือสหกรณ์</a:t>
            </a:r>
            <a:r>
              <a:rPr sz="4400" dirty="0"/>
              <a:t> (</a:t>
            </a:r>
            <a:r>
              <a:rPr sz="4400" dirty="0" err="1"/>
              <a:t>ไม่ใช่ตัวบุคคล</a:t>
            </a:r>
            <a:r>
              <a:rPr sz="4400" dirty="0"/>
              <a:t>) </a:t>
            </a:r>
            <a:r>
              <a:rPr sz="4400" dirty="0" err="1"/>
              <a:t>ทั้งนี้</a:t>
            </a:r>
            <a:r>
              <a:rPr sz="4400" dirty="0"/>
              <a:t> </a:t>
            </a:r>
            <a:r>
              <a:rPr sz="4400" dirty="0" err="1"/>
              <a:t>เพื่อใช้เป็นอำนาจในการต่อรองกับผู้ประกอบการ</a:t>
            </a:r>
            <a:endParaRPr sz="4400" dirty="0"/>
          </a:p>
          <a:p>
            <a:pPr lvl="1"/>
            <a:r>
              <a:rPr sz="4400" dirty="0" err="1"/>
              <a:t>เช่น</a:t>
            </a:r>
            <a:r>
              <a:rPr sz="4400" dirty="0"/>
              <a:t> </a:t>
            </a:r>
            <a:r>
              <a:rPr sz="4400" dirty="0" err="1"/>
              <a:t>ขายภาพ</a:t>
            </a:r>
            <a:r>
              <a:rPr lang="th-TH" sz="4400" dirty="0"/>
              <a:t>ของกลุ่มช่างภาพ</a:t>
            </a:r>
            <a:r>
              <a:rPr sz="4400" dirty="0"/>
              <a:t> shutterstock.com, iStockphoto.com </a:t>
            </a:r>
            <a:r>
              <a:rPr sz="4400" dirty="0" err="1"/>
              <a:t>หรือ</a:t>
            </a:r>
            <a:r>
              <a:rPr sz="4400" dirty="0"/>
              <a:t> Pixabay.com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251A7-40BA-43FA-8A03-09A2FA73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C2B (Consumer to Business) (4/6)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000" dirty="0" err="1"/>
              <a:t>เป็นการทำธุรกรรมทางการค้าระหว่างภาคเอกชนกับภาครัฐที่ใช้กันมาก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เรื่องการจัดซื้อจัดจ้างของภาครัฐ</a:t>
            </a:r>
            <a:r>
              <a:rPr lang="th-TH" sz="4000" dirty="0"/>
              <a:t> หรือ</a:t>
            </a:r>
            <a:r>
              <a:rPr sz="4000" dirty="0" err="1"/>
              <a:t>ระบบการจัดซื้อจัดจ้างภาครัฐด้วยอิเล็กทรอนิกส์</a:t>
            </a:r>
            <a:r>
              <a:rPr sz="4000" dirty="0"/>
              <a:t> (E-Government Procurement) </a:t>
            </a:r>
            <a:r>
              <a:rPr sz="4000" dirty="0" err="1"/>
              <a:t>ในประเทศที่มีความก้าวหน้าด้านพาณิชย์อิเล็กทรอนิกส์แล้ว</a:t>
            </a:r>
            <a:r>
              <a:rPr sz="4000" dirty="0"/>
              <a:t> </a:t>
            </a:r>
            <a:r>
              <a:rPr sz="4000" dirty="0" err="1"/>
              <a:t>รัฐบาลจะทำการซื้อ</a:t>
            </a:r>
            <a:r>
              <a:rPr sz="4000" dirty="0"/>
              <a:t>/</a:t>
            </a:r>
            <a:r>
              <a:rPr sz="4000" dirty="0" err="1"/>
              <a:t>จัดจ้างผ่านระบบอิเล็กทรอนิกส์เป็นส่วนใหญ่เพื่อประหยัดค่าใช้จ่าย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lang="th-TH" sz="4000" dirty="0"/>
              <a:t> </a:t>
            </a:r>
            <a:r>
              <a:rPr sz="4000" dirty="0" err="1"/>
              <a:t>การประกาศจัดจ้างของภาครัฐในเว็บไซต์</a:t>
            </a:r>
            <a:r>
              <a:rPr sz="4000" dirty="0"/>
              <a:t> mahadthai.com</a:t>
            </a:r>
          </a:p>
          <a:p>
            <a:pPr lvl="1"/>
            <a:r>
              <a:rPr sz="4000" dirty="0" err="1"/>
              <a:t>เช่น</a:t>
            </a:r>
            <a:r>
              <a:rPr sz="4000" dirty="0"/>
              <a:t> </a:t>
            </a:r>
            <a:r>
              <a:rPr sz="4000" dirty="0" err="1"/>
              <a:t>สำนักงานปลัดกระทรวงมหาดไทย</a:t>
            </a:r>
            <a:r>
              <a:rPr sz="4000" dirty="0"/>
              <a:t> mahadthai.com </a:t>
            </a:r>
            <a:r>
              <a:rPr sz="4000" dirty="0" err="1"/>
              <a:t>หรือ</a:t>
            </a:r>
            <a:r>
              <a:rPr sz="4000" dirty="0"/>
              <a:t> </a:t>
            </a:r>
            <a:r>
              <a:rPr sz="4000" dirty="0" err="1"/>
              <a:t>ระบบจัดซื้อจัดจ้างภาครัฐ</a:t>
            </a:r>
            <a:r>
              <a:rPr sz="4000" dirty="0"/>
              <a:t> gprocurement.go.th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AF0100-2350-4D17-B77A-4C7D7A80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B2G (Business to Government) (5/6)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sz="4000" dirty="0"/>
              <a:t>G2C </a:t>
            </a:r>
            <a:r>
              <a:rPr sz="4000" dirty="0" err="1"/>
              <a:t>ไม่มีวัตถุประสงค์เพื่อการค้า</a:t>
            </a:r>
            <a:r>
              <a:rPr sz="4000" dirty="0"/>
              <a:t> </a:t>
            </a:r>
            <a:r>
              <a:rPr sz="4000" dirty="0" err="1"/>
              <a:t>แต่เป็นการบริการของภาครัฐผ่านสื่ออิเล็กทรอนิกส์</a:t>
            </a:r>
            <a:r>
              <a:rPr sz="4000" dirty="0"/>
              <a:t> </a:t>
            </a:r>
            <a:r>
              <a:rPr sz="4000" dirty="0" err="1"/>
              <a:t>ปัจจุบันประเทศไทยให้บริการในหลายหน่วยงาน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</a:t>
            </a:r>
            <a:r>
              <a:rPr sz="4000" dirty="0" err="1"/>
              <a:t>การคำนวณและเสียภาษีผ่านอินเทอร์เน็ต</a:t>
            </a:r>
            <a:r>
              <a:rPr sz="4000" dirty="0"/>
              <a:t> </a:t>
            </a:r>
            <a:r>
              <a:rPr sz="4000" dirty="0" err="1"/>
              <a:t>การให้บริการข้อมูลประชาชนผ่านอินเทอร์เน็ต</a:t>
            </a:r>
            <a:r>
              <a:rPr sz="4000" dirty="0"/>
              <a:t> </a:t>
            </a:r>
            <a:r>
              <a:rPr sz="4000" dirty="0" err="1"/>
              <a:t>ข้อมูลการติดต่อการทำทะเบียนต่าง</a:t>
            </a:r>
            <a:r>
              <a:rPr sz="4000" dirty="0"/>
              <a:t> ๆ </a:t>
            </a:r>
            <a:r>
              <a:rPr sz="4000" dirty="0" err="1"/>
              <a:t>ของกระทรวงมหาดไทย</a:t>
            </a:r>
            <a:r>
              <a:rPr sz="4000" dirty="0"/>
              <a:t> ประชาชนสามารถเข้าไปตรวจสอบว่าต้องใช้หลักฐานอะไรบ้างในการทำเรื่องนั้น </a:t>
            </a:r>
            <a:r>
              <a:rPr sz="4000" dirty="0" err="1"/>
              <a:t>และดาวน์โหลดแบบฟอร์มบางอย่างจากบนเว็บไซต์ได้</a:t>
            </a:r>
            <a:endParaRPr sz="4000" dirty="0"/>
          </a:p>
          <a:p>
            <a:pPr lvl="1"/>
            <a:r>
              <a:rPr sz="4000" dirty="0" err="1"/>
              <a:t>เช่น</a:t>
            </a:r>
            <a:r>
              <a:rPr sz="4000" dirty="0"/>
              <a:t> rd.go.th </a:t>
            </a:r>
            <a:r>
              <a:rPr sz="4000" dirty="0" err="1"/>
              <a:t>หรือ</a:t>
            </a:r>
            <a:r>
              <a:rPr sz="4000" dirty="0"/>
              <a:t> khonthai.com</a:t>
            </a:r>
            <a:r>
              <a:rPr lang="th-TH" sz="4000" dirty="0"/>
              <a:t> หรือ </a:t>
            </a:r>
            <a:r>
              <a:rPr lang="en-US" sz="4000" dirty="0"/>
              <a:t>glo.or.th</a:t>
            </a:r>
            <a:r>
              <a:rPr sz="4000" dirty="0"/>
              <a:t> </a:t>
            </a:r>
            <a:r>
              <a:rPr sz="4000" dirty="0" err="1"/>
              <a:t>ปัจจุบันบริการเข้าถึงข้อมูลส่วนบุคคลลดลงอย่างมาก</a:t>
            </a:r>
            <a:r>
              <a:rPr lang="th-TH" sz="4000" dirty="0"/>
              <a:t> มีการปรับเพิ่ม</a:t>
            </a:r>
            <a:r>
              <a:rPr sz="4000" dirty="0"/>
              <a:t>ก</a:t>
            </a:r>
            <a:r>
              <a:rPr lang="th-TH" sz="4000" dirty="0"/>
              <a:t>ฏ</a:t>
            </a:r>
            <a:r>
              <a:rPr sz="4000" dirty="0" err="1"/>
              <a:t>หมาย</a:t>
            </a:r>
            <a:r>
              <a:rPr lang="th-TH" sz="4000" dirty="0"/>
              <a:t>คุ้มครอง</a:t>
            </a:r>
            <a:r>
              <a:rPr sz="4000" dirty="0"/>
              <a:t> </a:t>
            </a:r>
            <a:r>
              <a:rPr sz="4000" dirty="0" err="1"/>
              <a:t>จนมีการประกาศ</a:t>
            </a:r>
            <a:r>
              <a:rPr sz="4000" dirty="0"/>
              <a:t> </a:t>
            </a:r>
            <a:r>
              <a:rPr sz="4000" dirty="0" err="1"/>
              <a:t>พ.ร.บ.คุ้มครองข้อมูลส่วนบุคคล</a:t>
            </a:r>
            <a:r>
              <a:rPr sz="4000" dirty="0"/>
              <a:t> พ.ศ.2562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48E18-7D52-43E3-A57D-E4EC06CC7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G2C (Government to Consumer) (6/6)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3600" dirty="0" err="1"/>
              <a:t>สินค้า</a:t>
            </a:r>
            <a:r>
              <a:rPr sz="3600" dirty="0"/>
              <a:t> (Product)</a:t>
            </a:r>
          </a:p>
          <a:p>
            <a:pPr lvl="1">
              <a:buAutoNum type="arabicPeriod"/>
            </a:pPr>
            <a:r>
              <a:rPr sz="3600" dirty="0" err="1"/>
              <a:t>เว็บไซต์</a:t>
            </a:r>
            <a:r>
              <a:rPr sz="3600" dirty="0"/>
              <a:t> (Website)</a:t>
            </a:r>
          </a:p>
          <a:p>
            <a:pPr lvl="1">
              <a:buAutoNum type="arabicPeriod"/>
            </a:pPr>
            <a:r>
              <a:rPr sz="3600" dirty="0" err="1"/>
              <a:t>การโฆษณาประชาสัมพันธ์</a:t>
            </a:r>
            <a:r>
              <a:rPr sz="3600" dirty="0"/>
              <a:t> (Promote/Advertising)</a:t>
            </a:r>
          </a:p>
          <a:p>
            <a:pPr lvl="1">
              <a:buAutoNum type="arabicPeriod"/>
            </a:pPr>
            <a:r>
              <a:rPr sz="3600" dirty="0" err="1"/>
              <a:t>ลูกค้า</a:t>
            </a:r>
            <a:r>
              <a:rPr sz="3600" dirty="0"/>
              <a:t> (Customer)</a:t>
            </a:r>
          </a:p>
          <a:p>
            <a:pPr lvl="1">
              <a:buAutoNum type="arabicPeriod"/>
            </a:pPr>
            <a:r>
              <a:rPr sz="3600" dirty="0" err="1"/>
              <a:t>การชำระเงิน</a:t>
            </a:r>
            <a:r>
              <a:rPr sz="3600" dirty="0"/>
              <a:t> (Payment)</a:t>
            </a:r>
          </a:p>
          <a:p>
            <a:pPr lvl="1">
              <a:buAutoNum type="arabicPeriod"/>
            </a:pPr>
            <a:r>
              <a:rPr sz="3600" dirty="0" err="1"/>
              <a:t>การขนส่ง</a:t>
            </a:r>
            <a:r>
              <a:rPr sz="3600" dirty="0"/>
              <a:t> (Logistic)</a:t>
            </a:r>
          </a:p>
          <a:p>
            <a:pPr lvl="1">
              <a:buAutoNum type="arabicPeriod"/>
            </a:pPr>
            <a:r>
              <a:rPr sz="3600" dirty="0" err="1"/>
              <a:t>ผู้ดูแล</a:t>
            </a:r>
            <a:r>
              <a:rPr sz="3600" dirty="0"/>
              <a:t> (Administrator)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C2D73-1C4B-4413-B1D9-9DAF0751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องค์ประกอบของระบบอีคอมเมิร์ซ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4800" dirty="0" err="1"/>
              <a:t>การบริการทั่วไปแก่ลูกค้าและสมาชิก</a:t>
            </a:r>
            <a:endParaRPr sz="4800" dirty="0"/>
          </a:p>
          <a:p>
            <a:pPr lvl="1">
              <a:buAutoNum type="arabicPeriod"/>
            </a:pPr>
            <a:r>
              <a:rPr sz="4800" dirty="0" err="1"/>
              <a:t>ช่องทางการติดต่อสื่อสาร</a:t>
            </a:r>
            <a:endParaRPr sz="4800" dirty="0"/>
          </a:p>
          <a:p>
            <a:pPr lvl="1">
              <a:buAutoNum type="arabicPeriod"/>
            </a:pPr>
            <a:r>
              <a:rPr sz="4800" dirty="0" err="1"/>
              <a:t>รูปแบบของเนื้อหา</a:t>
            </a:r>
            <a:endParaRPr sz="4800" dirty="0"/>
          </a:p>
          <a:p>
            <a:pPr lvl="1">
              <a:buAutoNum type="arabicPeriod"/>
            </a:pPr>
            <a:r>
              <a:rPr sz="4800" dirty="0" err="1"/>
              <a:t>ระบบเครือข่าย</a:t>
            </a:r>
            <a:endParaRPr sz="4800" dirty="0"/>
          </a:p>
          <a:p>
            <a:pPr lvl="1">
              <a:buAutoNum type="arabicPeriod"/>
            </a:pPr>
            <a:r>
              <a:rPr sz="4800" dirty="0" err="1"/>
              <a:t>ส่วนประสานกับผู้ใช้</a:t>
            </a:r>
            <a:endParaRPr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85773-BA1C-4433-88A7-A5BBF240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โครงสร้างพื้นฐานของพาณิชย์อิเล็กทรอนิกส์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400" dirty="0" err="1"/>
              <a:t>การนำพาณิชย์อิเล็กทรอนิกส์มาประยุกต์ใช้ในการดำเนินธุรกิจ</a:t>
            </a:r>
            <a:r>
              <a:rPr sz="4400" dirty="0"/>
              <a:t> จำเป็นต้องอาศัยโครงสร้างพื้นฐานของเทคโนโลยีเพื่อใช้เป็นแรงขับเคลื่อนธุรกิจให้สามารถบรรลุถึงเป้าหมายที่วางไว้ </a:t>
            </a:r>
            <a:r>
              <a:rPr sz="4400" dirty="0" err="1"/>
              <a:t>โดยแบ่งองค์ประกอบหลักเป็น</a:t>
            </a:r>
            <a:r>
              <a:rPr sz="4400" dirty="0"/>
              <a:t> 5 </a:t>
            </a:r>
            <a:r>
              <a:rPr sz="4400" dirty="0" err="1"/>
              <a:t>ส่วน</a:t>
            </a:r>
            <a:r>
              <a:rPr sz="4400" dirty="0"/>
              <a:t> </a:t>
            </a:r>
            <a:r>
              <a:rPr sz="4400" dirty="0" err="1"/>
              <a:t>ดังนี้</a:t>
            </a:r>
            <a:endParaRPr sz="4400" dirty="0"/>
          </a:p>
          <a:p>
            <a:pPr lvl="1">
              <a:buAutoNum type="arabicPeriod"/>
            </a:pPr>
            <a:r>
              <a:rPr sz="4000" dirty="0" err="1"/>
              <a:t>การบริการทั่วไป</a:t>
            </a:r>
            <a:r>
              <a:rPr sz="4000" dirty="0"/>
              <a:t> เป็นส่วนบริการที่ช่วยอำนวยความสะดวกและรวดเร็วให้แก่ลูกค้าและสมาชิกที่สั่งซื้อสินค้าและบริการ </a:t>
            </a:r>
            <a:r>
              <a:rPr sz="4000" dirty="0" err="1"/>
              <a:t>ไม่เพียงแต่จะช่วยสร้างความไว้วางใจแก่ผู้ใช้บริการแล้ว</a:t>
            </a:r>
            <a:r>
              <a:rPr sz="4000" dirty="0"/>
              <a:t> </a:t>
            </a:r>
            <a:r>
              <a:rPr sz="4000" dirty="0" err="1"/>
              <a:t>ยังช่วยส่งเสริมภาพลักษณ์อันดีให้กับองค์กร</a:t>
            </a:r>
            <a:r>
              <a:rPr sz="4000" dirty="0"/>
              <a:t> </a:t>
            </a:r>
            <a:r>
              <a:rPr sz="4000" dirty="0" err="1"/>
              <a:t>ได้แก่</a:t>
            </a:r>
            <a:r>
              <a:rPr sz="4000" dirty="0"/>
              <a:t> </a:t>
            </a:r>
            <a:r>
              <a:rPr sz="4000" dirty="0" err="1"/>
              <a:t>การรักษาความปลอดภัย</a:t>
            </a:r>
            <a:r>
              <a:rPr sz="4000" dirty="0"/>
              <a:t> </a:t>
            </a:r>
            <a:r>
              <a:rPr sz="4000" dirty="0" err="1"/>
              <a:t>และระบบชำระเงิน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B843F-1B86-42BE-8FE0-C22918FD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โครงสร้างพื้นฐานของพาณิชย์อิเล็กทรอนิกส์ (1/3)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AutoNum type="arabicPeriod" startAt="2"/>
            </a:pPr>
            <a:r>
              <a:rPr sz="4000" dirty="0" err="1"/>
              <a:t>ช่องทางการติดต่อสื่อสาร</a:t>
            </a:r>
            <a:r>
              <a:rPr sz="4000" dirty="0"/>
              <a:t> </a:t>
            </a:r>
            <a:r>
              <a:rPr sz="4000" dirty="0" err="1"/>
              <a:t>เป็นช่องทางการติดต่อสื่อสาร</a:t>
            </a:r>
            <a:r>
              <a:rPr sz="4000" dirty="0"/>
              <a:t> เพื่อใช้แลกเปลี่ยนข้อมูลระหว่างผู้ใช้บริการกับผู้ให้บริการผ่านทางโครงข่ายโทรคมนาคม </a:t>
            </a:r>
            <a:r>
              <a:rPr sz="4000" dirty="0" err="1"/>
              <a:t>ได้แก่</a:t>
            </a:r>
            <a:r>
              <a:rPr sz="4000" dirty="0"/>
              <a:t> </a:t>
            </a:r>
            <a:r>
              <a:rPr sz="4000" dirty="0" err="1"/>
              <a:t>การแลกเปลี่ยนข้อมูลทางอิเล็กทรอนิกส์</a:t>
            </a:r>
            <a:r>
              <a:rPr sz="4000" dirty="0"/>
              <a:t> (Electronics Data Interchange: EDI)</a:t>
            </a:r>
            <a:r>
              <a:rPr lang="th-TH" sz="4000" dirty="0"/>
              <a:t> เว็บเซอร์วิส</a:t>
            </a:r>
            <a:r>
              <a:rPr sz="4000" dirty="0"/>
              <a:t> </a:t>
            </a:r>
            <a:r>
              <a:rPr sz="4000" dirty="0" err="1"/>
              <a:t>อีเมล</a:t>
            </a:r>
            <a:r>
              <a:rPr sz="4000" dirty="0"/>
              <a:t> </a:t>
            </a:r>
            <a:r>
              <a:rPr sz="4000" dirty="0" err="1"/>
              <a:t>และ</a:t>
            </a:r>
            <a:r>
              <a:rPr sz="4000" dirty="0"/>
              <a:t> </a:t>
            </a:r>
            <a:r>
              <a:rPr sz="4000" dirty="0" err="1"/>
              <a:t>แอฟทีพี</a:t>
            </a:r>
            <a:r>
              <a:rPr sz="4000" dirty="0"/>
              <a:t> </a:t>
            </a:r>
            <a:r>
              <a:rPr sz="4000" dirty="0" err="1"/>
              <a:t>เป็นต้น</a:t>
            </a:r>
            <a:endParaRPr sz="4000" dirty="0"/>
          </a:p>
          <a:p>
            <a:pPr lvl="1">
              <a:buAutoNum type="arabicPeriod" startAt="2"/>
            </a:pPr>
            <a:r>
              <a:rPr sz="4000" dirty="0" err="1"/>
              <a:t>รูปแบบของเนื้อหา</a:t>
            </a:r>
            <a:r>
              <a:rPr sz="4000" dirty="0"/>
              <a:t> เป็นการจัดรูปแบบของเนื้อหาเพื่อการนำเสนอสินค้าหรือบริการในรูปแบบสื่อประสม (Multimedia) </a:t>
            </a:r>
            <a:r>
              <a:rPr sz="4000" dirty="0" err="1"/>
              <a:t>ซึ่งผสมผสานระหว่างข้อความ</a:t>
            </a:r>
            <a:r>
              <a:rPr sz="4000" dirty="0"/>
              <a:t> </a:t>
            </a:r>
            <a:r>
              <a:rPr sz="4000" dirty="0" err="1"/>
              <a:t>ภาพนิ่ง</a:t>
            </a:r>
            <a:r>
              <a:rPr sz="4000" dirty="0"/>
              <a:t> </a:t>
            </a:r>
            <a:r>
              <a:rPr sz="4000" dirty="0" err="1"/>
              <a:t>ภาพเคลื่อนไหว</a:t>
            </a:r>
            <a:r>
              <a:rPr sz="4000" dirty="0"/>
              <a:t> </a:t>
            </a:r>
            <a:r>
              <a:rPr sz="4000" dirty="0" err="1"/>
              <a:t>และเสีย</a:t>
            </a:r>
            <a:r>
              <a:rPr lang="th-TH" sz="4000" dirty="0"/>
              <a:t>ง</a:t>
            </a:r>
            <a:r>
              <a:rPr sz="4000" dirty="0" err="1"/>
              <a:t>เข้าด้วยกัน</a:t>
            </a:r>
            <a:r>
              <a:rPr sz="4000" dirty="0"/>
              <a:t> แล้วส่งผ่านทางเว็บไซต์บนระบบเครือข่ายอินเทอร์เน็ตไปยังผู้ใช้บริการได้อย่างมีปฏิสัมพันธ์ </a:t>
            </a:r>
            <a:r>
              <a:rPr sz="4000" dirty="0" err="1"/>
              <a:t>ส่วนใหญ่จะสร้างขึ้นมาจากเครื่องมือหรือโปรแกรมภาษาที่ทำงานบนเว็บ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</a:t>
            </a:r>
            <a:r>
              <a:rPr sz="4000" dirty="0" err="1"/>
              <a:t>เอชทีเอ็มแอล</a:t>
            </a:r>
            <a:r>
              <a:rPr sz="4000" dirty="0"/>
              <a:t> </a:t>
            </a:r>
            <a:r>
              <a:rPr sz="4000" dirty="0" err="1"/>
              <a:t>จาวาสคริปต์</a:t>
            </a:r>
            <a:r>
              <a:rPr sz="4000" dirty="0"/>
              <a:t> </a:t>
            </a:r>
            <a:r>
              <a:rPr sz="4000" dirty="0" err="1"/>
              <a:t>เอ็กซ์เอ็มแอล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08166-34C1-4E0A-98A3-D306D221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โครงสร้างพื้นฐานของพาณิชย์อิเล็กทรอนิกส์ (2/3)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 startAt="4"/>
            </a:pPr>
            <a:r>
              <a:rPr sz="4400" dirty="0" err="1"/>
              <a:t>ระบบเครือข่าย</a:t>
            </a:r>
            <a:r>
              <a:rPr sz="4400" dirty="0"/>
              <a:t> </a:t>
            </a:r>
            <a:r>
              <a:rPr sz="4400" dirty="0" err="1"/>
              <a:t>เป็นการเชื่อมต่อระหว่างเครื่องคอมพิวเตอร์ตั้งแต่</a:t>
            </a:r>
            <a:r>
              <a:rPr sz="4400" dirty="0"/>
              <a:t> 2 </a:t>
            </a:r>
            <a:r>
              <a:rPr sz="4400" dirty="0" err="1"/>
              <a:t>เครื่องขึ้นไปเข้าด้วยกัน</a:t>
            </a:r>
            <a:r>
              <a:rPr sz="4400" dirty="0"/>
              <a:t> โดยมีวัตถุประสงค์เพื่อทำให้คอมพิวเตอร์สามารถสื่อสารกันได้สำหรับพาณิชย์อิเล็กทรอนิกส์</a:t>
            </a:r>
            <a:r>
              <a:rPr lang="th-TH" sz="4400" dirty="0"/>
              <a:t> โดย</a:t>
            </a:r>
            <a:r>
              <a:rPr sz="4400" dirty="0" err="1"/>
              <a:t>อาศัยระบบเครือข่ายพื้นฐาน</a:t>
            </a:r>
            <a:r>
              <a:rPr sz="4400" dirty="0"/>
              <a:t> </a:t>
            </a:r>
            <a:r>
              <a:rPr sz="4400" dirty="0" err="1"/>
              <a:t>ได้แก่</a:t>
            </a:r>
            <a:r>
              <a:rPr sz="4400" dirty="0"/>
              <a:t> </a:t>
            </a:r>
            <a:r>
              <a:rPr sz="4400" dirty="0" err="1"/>
              <a:t>แลน</a:t>
            </a:r>
            <a:r>
              <a:rPr sz="4400" dirty="0"/>
              <a:t> </a:t>
            </a:r>
            <a:r>
              <a:rPr sz="4400" dirty="0" err="1"/>
              <a:t>แมน</a:t>
            </a:r>
            <a:r>
              <a:rPr sz="4400" dirty="0"/>
              <a:t> </a:t>
            </a:r>
            <a:r>
              <a:rPr sz="4400" dirty="0" err="1"/>
              <a:t>แวน</a:t>
            </a:r>
            <a:r>
              <a:rPr sz="4400" dirty="0"/>
              <a:t> </a:t>
            </a:r>
            <a:r>
              <a:rPr sz="4400" dirty="0" err="1"/>
              <a:t>รวมไปถึงเครือข่ายอินเทอร์เน็ต</a:t>
            </a:r>
            <a:endParaRPr sz="4400" dirty="0"/>
          </a:p>
          <a:p>
            <a:pPr lvl="1">
              <a:buAutoNum type="arabicPeriod" startAt="4"/>
            </a:pPr>
            <a:r>
              <a:rPr sz="4400" dirty="0" err="1"/>
              <a:t>ส่วนประสานกับผู้ใช้</a:t>
            </a:r>
            <a:r>
              <a:rPr sz="4400" dirty="0"/>
              <a:t> เป็นส่วนที่ใช้ในการติดต่อระหว่างผู้ใช้บริการผ่านโปรแกรมเว็บเบราเซอร์</a:t>
            </a:r>
            <a:r>
              <a:rPr lang="th-TH" sz="4400" dirty="0"/>
              <a:t> แอพพลิเคชั่นไลน์ แชทต่าง ๆ</a:t>
            </a:r>
            <a:endParaRPr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5B871-264A-4C4B-BF19-9BA78BCF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โครงสร้างพื้นฐานของพาณิชย์อิเล็กทรอนิกส์ (3/3)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sz="3200" dirty="0" err="1"/>
              <a:t>ปัจจุบันใครก็สามารถค้าขายออนไลน์</a:t>
            </a:r>
            <a:r>
              <a:rPr sz="3200" dirty="0"/>
              <a:t> </a:t>
            </a:r>
            <a:r>
              <a:rPr sz="3200" dirty="0" err="1"/>
              <a:t>สามารถเข้าถึงอีคอมเมิร์ซได้ทั้งเป็นผู้ขาย</a:t>
            </a:r>
            <a:r>
              <a:rPr sz="3200" dirty="0"/>
              <a:t> </a:t>
            </a:r>
            <a:r>
              <a:rPr sz="3200" dirty="0" err="1"/>
              <a:t>และผู้ซื้อได้โดยง่าย</a:t>
            </a:r>
            <a:r>
              <a:rPr sz="3200" dirty="0"/>
              <a:t> ความรุ่งเรืองของร้านอาหารในยุคโควิด-19 </a:t>
            </a:r>
            <a:r>
              <a:rPr sz="3200" dirty="0" err="1"/>
              <a:t>ทำให้</a:t>
            </a:r>
            <a:r>
              <a:rPr sz="3200" dirty="0"/>
              <a:t> </a:t>
            </a:r>
            <a:r>
              <a:rPr sz="3200" dirty="0" err="1"/>
              <a:t>GrabFood</a:t>
            </a:r>
            <a:r>
              <a:rPr sz="3200" dirty="0"/>
              <a:t> </a:t>
            </a:r>
            <a:r>
              <a:rPr sz="3200" dirty="0" err="1"/>
              <a:t>และ</a:t>
            </a:r>
            <a:r>
              <a:rPr sz="3200" dirty="0"/>
              <a:t> Food panda </a:t>
            </a:r>
            <a:r>
              <a:rPr sz="3200" dirty="0" err="1"/>
              <a:t>เติบโตอย่างมาก</a:t>
            </a:r>
            <a:r>
              <a:rPr sz="3200" dirty="0"/>
              <a:t> </a:t>
            </a:r>
            <a:r>
              <a:rPr sz="3200" dirty="0" err="1"/>
              <a:t>แม้อัตราค่าบริการที่เก็บจากร้านค้าอาจสูงถึง</a:t>
            </a:r>
            <a:r>
              <a:rPr sz="3200" dirty="0"/>
              <a:t> 30% </a:t>
            </a:r>
            <a:r>
              <a:rPr sz="3200" dirty="0" err="1"/>
              <a:t>แต่ก็เปิดโอกาสให้กับร้านค้าที่จะให้ลูกค้าได้สั่งอาหาร</a:t>
            </a:r>
            <a:r>
              <a:rPr sz="3200" dirty="0"/>
              <a:t> </a:t>
            </a:r>
            <a:r>
              <a:rPr sz="3200" dirty="0" err="1"/>
              <a:t>จากการเติบโตของการสั่งอาหารออนไลน์</a:t>
            </a:r>
            <a:r>
              <a:rPr sz="3200" dirty="0"/>
              <a:t> </a:t>
            </a:r>
            <a:r>
              <a:rPr sz="3200" dirty="0" err="1"/>
              <a:t>ทำให้ประชาชนเริ่มคุ้นชินกับการซื้อของออนไลน์มากขึ้น</a:t>
            </a:r>
            <a:endParaRPr sz="3200" dirty="0"/>
          </a:p>
          <a:p>
            <a:pPr lvl="1"/>
            <a:r>
              <a:rPr sz="3200" dirty="0" err="1"/>
              <a:t>สินค้าที่ขายในอินเทอร์เน็ต</a:t>
            </a:r>
            <a:r>
              <a:rPr sz="3200" dirty="0"/>
              <a:t> </a:t>
            </a:r>
            <a:r>
              <a:rPr sz="3200" dirty="0" err="1"/>
              <a:t>ในกลุ่มเฟส</a:t>
            </a:r>
            <a:r>
              <a:rPr sz="3200" dirty="0"/>
              <a:t> </a:t>
            </a:r>
            <a:r>
              <a:rPr sz="3200" dirty="0" err="1"/>
              <a:t>กลุ่มไลน์</a:t>
            </a:r>
            <a:r>
              <a:rPr sz="3200" dirty="0"/>
              <a:t> </a:t>
            </a:r>
            <a:r>
              <a:rPr sz="3200" dirty="0" err="1"/>
              <a:t>lazada</a:t>
            </a:r>
            <a:r>
              <a:rPr sz="3200" dirty="0"/>
              <a:t>, </a:t>
            </a:r>
            <a:r>
              <a:rPr sz="3200" dirty="0" err="1"/>
              <a:t>shopee</a:t>
            </a:r>
            <a:r>
              <a:rPr sz="3200" dirty="0"/>
              <a:t>, </a:t>
            </a:r>
            <a:r>
              <a:rPr sz="3200" dirty="0" err="1"/>
              <a:t>facebook</a:t>
            </a:r>
            <a:r>
              <a:rPr sz="3200" dirty="0"/>
              <a:t> </a:t>
            </a:r>
            <a:r>
              <a:rPr sz="3200" dirty="0" err="1"/>
              <a:t>ที่เข้าถึงได้ทุกที่</a:t>
            </a:r>
            <a:r>
              <a:rPr sz="3200" dirty="0"/>
              <a:t> </a:t>
            </a:r>
            <a:r>
              <a:rPr sz="3200" dirty="0" err="1"/>
              <a:t>ทุกเวลา</a:t>
            </a:r>
            <a:r>
              <a:rPr sz="3200" dirty="0"/>
              <a:t> </a:t>
            </a:r>
            <a:r>
              <a:rPr sz="3200" dirty="0" err="1"/>
              <a:t>ส่งสินค้า</a:t>
            </a:r>
            <a:r>
              <a:rPr sz="3200" dirty="0"/>
              <a:t> </a:t>
            </a:r>
            <a:r>
              <a:rPr sz="3200" dirty="0" err="1"/>
              <a:t>รับเงิน</a:t>
            </a:r>
            <a:r>
              <a:rPr sz="3200" dirty="0"/>
              <a:t> </a:t>
            </a:r>
            <a:r>
              <a:rPr sz="3200" dirty="0" err="1"/>
              <a:t>โอนเงิน</a:t>
            </a:r>
            <a:r>
              <a:rPr sz="3200" dirty="0"/>
              <a:t> </a:t>
            </a:r>
            <a:r>
              <a:rPr sz="3200" dirty="0" err="1"/>
              <a:t>เก็บเงินปลายทาง</a:t>
            </a:r>
            <a:r>
              <a:rPr sz="3200" dirty="0"/>
              <a:t> </a:t>
            </a:r>
            <a:r>
              <a:rPr sz="3200" dirty="0" err="1"/>
              <a:t>ล้วนสะดวกในทุกด้าน</a:t>
            </a:r>
            <a:r>
              <a:rPr sz="3200" dirty="0"/>
              <a:t> </a:t>
            </a:r>
            <a:r>
              <a:rPr sz="3200" dirty="0" err="1"/>
              <a:t>บริษัทรับส่งสินค้าเริ่มเป็นที่รู้จัก</a:t>
            </a:r>
            <a:r>
              <a:rPr sz="3200" dirty="0"/>
              <a:t> </a:t>
            </a:r>
            <a:r>
              <a:rPr sz="3200" dirty="0" err="1"/>
              <a:t>ที่พบเห็นได้ทุกวัน</a:t>
            </a:r>
            <a:r>
              <a:rPr sz="3200" dirty="0"/>
              <a:t> </a:t>
            </a:r>
            <a:r>
              <a:rPr sz="3200" dirty="0" err="1"/>
              <a:t>มีทั้ง</a:t>
            </a:r>
            <a:r>
              <a:rPr sz="3200" dirty="0"/>
              <a:t> Kerry, Flash, J&amp;T, </a:t>
            </a:r>
            <a:r>
              <a:rPr sz="3200" dirty="0" err="1"/>
              <a:t>ไปรษณีย์ไทย</a:t>
            </a:r>
            <a:r>
              <a:rPr lang="en-US" sz="3200" dirty="0"/>
              <a:t> </a:t>
            </a:r>
            <a:r>
              <a:rPr lang="th-TH" sz="3200" dirty="0"/>
              <a:t>นิ่มซี่เส็ง</a:t>
            </a:r>
            <a:r>
              <a:rPr sz="3200" dirty="0"/>
              <a:t> </a:t>
            </a:r>
            <a:r>
              <a:rPr sz="3200" dirty="0" err="1"/>
              <a:t>ซึ่ง</a:t>
            </a:r>
            <a:r>
              <a:rPr lang="th-TH" sz="3200" dirty="0"/>
              <a:t>บางบริษัทมีรถ</a:t>
            </a:r>
            <a:r>
              <a:rPr sz="3200" dirty="0" err="1"/>
              <a:t>มารับสินค้าจากผู้จำหน่ายถึงหน้าบ้าน</a:t>
            </a:r>
            <a:r>
              <a:rPr sz="3200" dirty="0"/>
              <a:t> </a:t>
            </a:r>
            <a:r>
              <a:rPr sz="3200" dirty="0" err="1"/>
              <a:t>ด้วยค่าส่งที่ต่ำมาก</a:t>
            </a:r>
            <a:r>
              <a:rPr sz="3200" dirty="0"/>
              <a:t> </a:t>
            </a:r>
            <a:r>
              <a:rPr sz="3200" dirty="0" err="1"/>
              <a:t>หรือบางรายไม่คิดค่ารับสินค้าหน้าบ้าน</a:t>
            </a:r>
            <a:endParaRPr sz="3200" dirty="0"/>
          </a:p>
          <a:p>
            <a:pPr marL="1270000" indent="0">
              <a:buNone/>
            </a:pPr>
            <a:r>
              <a:rPr sz="2400" dirty="0">
                <a:hlinkClick r:id="rId2"/>
              </a:rPr>
              <a:t>Lazada - kbj246</a:t>
            </a:r>
          </a:p>
          <a:p>
            <a:pPr marL="1270000" indent="0">
              <a:buNone/>
            </a:pPr>
            <a:r>
              <a:rPr sz="2400" dirty="0">
                <a:hlinkClick r:id="rId3"/>
              </a:rPr>
              <a:t>Shopee - kbj246</a:t>
            </a:r>
          </a:p>
          <a:p>
            <a:pPr marL="1270000" indent="0">
              <a:buNone/>
            </a:pPr>
            <a:r>
              <a:rPr sz="2400" dirty="0">
                <a:hlinkClick r:id="rId4"/>
              </a:rPr>
              <a:t>Facebook - </a:t>
            </a:r>
            <a:r>
              <a:rPr sz="2400" dirty="0" err="1">
                <a:hlinkClick r:id="rId4"/>
              </a:rPr>
              <a:t>ผ้าขาวม้า</a:t>
            </a:r>
            <a:endParaRPr sz="2400" dirty="0">
              <a:hlinkClick r:id="rId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80DD0-21DC-4BED-B679-CA395AC19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การประยุกต์ใช้อีคอมเมิร์ซ [2]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AAE20-1A4B-4859-81AE-7012099B6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3B72C-8B8B-4A9D-A30C-F20B3F940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แหล่งจำหน่ายสินค้าออนไลน์</a:t>
            </a:r>
          </a:p>
        </p:txBody>
      </p:sp>
      <p:pic>
        <p:nvPicPr>
          <p:cNvPr id="3" name="Picture 1" descr="http://www.thaiall.com/e-commerce/kbj246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76500" y="1600200"/>
            <a:ext cx="7226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Lazada เป็นแหล่งจำหน่ายสินค้า ที่มีของราคาย่อมเยาว์มากมาย แนะนำ </a:t>
            </a:r>
            <a:r>
              <a:rPr>
                <a:hlinkClick r:id="rId3"/>
              </a:rPr>
              <a:t>kbj246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62D8F-828F-4CF8-8A57-1107D7F2A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240961-1D33-4A33-895A-BE86C436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แผนภาพ e-commerce</a:t>
            </a:r>
          </a:p>
        </p:txBody>
      </p:sp>
      <p:pic>
        <p:nvPicPr>
          <p:cNvPr id="3" name="Picture 1" descr="http://www.thaiall.com/article/ecomdiagram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36900" y="1600200"/>
            <a:ext cx="5918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องค์ประกอบพื้นฐานของ e-commerce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400" dirty="0" err="1"/>
              <a:t>การโปรโมทเว็บไซต์ด้วยการทำ</a:t>
            </a:r>
            <a:r>
              <a:rPr sz="4400" dirty="0"/>
              <a:t> SEO </a:t>
            </a:r>
            <a:r>
              <a:rPr sz="4400" dirty="0" err="1"/>
              <a:t>เป็นเทคนิคการทำให้เว็บไซต์ถูกค้นพบได้ง่าย</a:t>
            </a:r>
            <a:r>
              <a:rPr sz="4400" dirty="0"/>
              <a:t> </a:t>
            </a:r>
            <a:r>
              <a:rPr sz="4400" dirty="0" err="1"/>
              <a:t>ผ่าน</a:t>
            </a:r>
            <a:r>
              <a:rPr sz="4400" dirty="0"/>
              <a:t> Search Engine </a:t>
            </a:r>
            <a:r>
              <a:rPr sz="4400" dirty="0" err="1"/>
              <a:t>เช่น</a:t>
            </a:r>
            <a:r>
              <a:rPr sz="4400" dirty="0"/>
              <a:t> Google.com , Yahoo.com , Bing.com </a:t>
            </a:r>
            <a:r>
              <a:rPr sz="4400" dirty="0" err="1"/>
              <a:t>โดยการปรับเนื้อหาในทุกเว็บเพจในเว็บไซต์</a:t>
            </a:r>
            <a:r>
              <a:rPr sz="4400" dirty="0"/>
              <a:t> </a:t>
            </a:r>
            <a:r>
              <a:rPr sz="4400" dirty="0" err="1"/>
              <a:t>ทั้ง</a:t>
            </a:r>
            <a:r>
              <a:rPr sz="4400" dirty="0"/>
              <a:t> Description, Keyword, Design, Content </a:t>
            </a:r>
            <a:r>
              <a:rPr sz="4400" dirty="0" err="1"/>
              <a:t>ให้ตรงตามคุณสมบัติที่</a:t>
            </a:r>
            <a:r>
              <a:rPr sz="4400" dirty="0"/>
              <a:t> Search Engine </a:t>
            </a:r>
            <a:r>
              <a:rPr sz="4400" dirty="0" err="1"/>
              <a:t>เห็นว่าดีมีคุณภาพ</a:t>
            </a:r>
            <a:r>
              <a:rPr sz="4400" dirty="0"/>
              <a:t> </a:t>
            </a:r>
            <a:r>
              <a:rPr sz="4400" dirty="0" err="1"/>
              <a:t>ซึ่งเกี่ยวข้องทั้ง</a:t>
            </a:r>
            <a:r>
              <a:rPr sz="4400" dirty="0"/>
              <a:t> SEO On-Page </a:t>
            </a:r>
            <a:r>
              <a:rPr sz="4400" dirty="0" err="1"/>
              <a:t>ซึ่งปรับเนื้อหาในเว็บไซต์</a:t>
            </a:r>
            <a:r>
              <a:rPr sz="4400" dirty="0"/>
              <a:t> </a:t>
            </a:r>
            <a:r>
              <a:rPr sz="4400" dirty="0" err="1"/>
              <a:t>และ</a:t>
            </a:r>
            <a:r>
              <a:rPr sz="4400" dirty="0"/>
              <a:t> SEO Off-Page </a:t>
            </a:r>
            <a:r>
              <a:rPr sz="4400" dirty="0" err="1"/>
              <a:t>ซึ่งอ้างอิงจาก</a:t>
            </a:r>
            <a:r>
              <a:rPr sz="4400" dirty="0"/>
              <a:t> Backlink </a:t>
            </a:r>
            <a:r>
              <a:rPr sz="4400" dirty="0" err="1"/>
              <a:t>ที่มีระดับค่า</a:t>
            </a:r>
            <a:r>
              <a:rPr sz="4400" dirty="0"/>
              <a:t> PageRank </a:t>
            </a:r>
            <a:r>
              <a:rPr sz="4400" dirty="0" err="1"/>
              <a:t>สูง</a:t>
            </a:r>
            <a:r>
              <a:rPr sz="4400" dirty="0"/>
              <a:t> </a:t>
            </a:r>
            <a:r>
              <a:rPr sz="4400" dirty="0" err="1"/>
              <a:t>แสดงว่ามีความนิยมสูง</a:t>
            </a:r>
            <a:r>
              <a:rPr lang="th-TH" sz="4400" dirty="0"/>
              <a:t> ในกลุ่มนักเขียน </a:t>
            </a:r>
            <a:r>
              <a:rPr lang="en-US" sz="4400" dirty="0" err="1"/>
              <a:t>Trueid</a:t>
            </a:r>
            <a:r>
              <a:rPr lang="en-US" sz="4400" dirty="0"/>
              <a:t> in-trend </a:t>
            </a:r>
            <a:r>
              <a:rPr lang="th-TH" sz="4400" dirty="0"/>
              <a:t>ก็คุยเรื่อง </a:t>
            </a:r>
            <a:r>
              <a:rPr lang="en-US" sz="4400" dirty="0"/>
              <a:t>SEO </a:t>
            </a:r>
            <a:r>
              <a:rPr lang="th-TH" sz="4400" dirty="0"/>
              <a:t>กันมาก</a:t>
            </a:r>
            <a:endParaRPr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1DC9C-266B-46B0-9F6D-02B0CB4C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SEO - Search Engine Optimization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600" dirty="0" err="1"/>
              <a:t>ความหมายของ</a:t>
            </a:r>
            <a:r>
              <a:rPr sz="3600" dirty="0"/>
              <a:t> </a:t>
            </a:r>
            <a:r>
              <a:rPr sz="3600" b="1" dirty="0" err="1"/>
              <a:t>อีเลินนิ่ง</a:t>
            </a:r>
            <a:r>
              <a:rPr sz="3600" b="1" dirty="0"/>
              <a:t> </a:t>
            </a:r>
            <a:r>
              <a:rPr sz="3600" b="1" dirty="0" err="1"/>
              <a:t>หรือ</a:t>
            </a:r>
            <a:r>
              <a:rPr sz="3600" b="1" dirty="0"/>
              <a:t> </a:t>
            </a:r>
            <a:r>
              <a:rPr sz="3600" b="1" dirty="0" err="1"/>
              <a:t>อีเลิร์นนิ่ง</a:t>
            </a:r>
            <a:r>
              <a:rPr sz="3600" b="1" dirty="0"/>
              <a:t> (e-Learning)</a:t>
            </a:r>
            <a:r>
              <a:rPr sz="3600" dirty="0"/>
              <a:t> </a:t>
            </a:r>
            <a:r>
              <a:rPr sz="3600" dirty="0" err="1"/>
              <a:t>ถูกตีความต่างกันไปตามประสบการณ์ของแต่ละคน</a:t>
            </a:r>
            <a:r>
              <a:rPr sz="3600" dirty="0"/>
              <a:t> </a:t>
            </a:r>
            <a:r>
              <a:rPr sz="3600" dirty="0" err="1"/>
              <a:t>แต่มีส่วนที่เหมือนกัน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ใช้เทคโนโลยีเป็นเครื่องมือในการเรียนรู้</a:t>
            </a:r>
            <a:r>
              <a:rPr sz="3600" dirty="0"/>
              <a:t> </a:t>
            </a:r>
            <a:r>
              <a:rPr sz="3600" dirty="0" err="1"/>
              <a:t>โดยมีการพัฒนา</a:t>
            </a:r>
            <a:r>
              <a:rPr sz="3600" dirty="0"/>
              <a:t> </a:t>
            </a:r>
            <a:r>
              <a:rPr sz="3600" dirty="0" err="1"/>
              <a:t>และความก้าวหน้าของเทคโนโลยีตลอดเวลา</a:t>
            </a:r>
            <a:endParaRPr sz="3600" dirty="0"/>
          </a:p>
          <a:p>
            <a:pPr lvl="1"/>
            <a:r>
              <a:rPr sz="3600" b="1" dirty="0" err="1"/>
              <a:t>อีเลิร์นนิ่ง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การเรียนรู้ผ่านสื่ออิเล็กทรอนิกส์</a:t>
            </a:r>
            <a:endParaRPr sz="3600" dirty="0"/>
          </a:p>
          <a:p>
            <a:pPr lvl="1"/>
            <a:r>
              <a:rPr sz="3600" b="1" dirty="0" err="1"/>
              <a:t>อีเลิร์นนิ่ง</a:t>
            </a:r>
            <a:r>
              <a:rPr sz="3600" dirty="0"/>
              <a:t> </a:t>
            </a: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การใช้เทคโนโลยี</a:t>
            </a:r>
            <a:r>
              <a:rPr sz="3600" dirty="0"/>
              <a:t> </a:t>
            </a:r>
            <a:r>
              <a:rPr sz="3600" dirty="0" err="1"/>
              <a:t>โดยเฉพาะอินเทอร์เน็ตเข้ามาส่งเสริมการเรียน</a:t>
            </a:r>
            <a:r>
              <a:rPr sz="3600" dirty="0"/>
              <a:t> </a:t>
            </a:r>
            <a:r>
              <a:rPr sz="3600" dirty="0" err="1"/>
              <a:t>การสอน</a:t>
            </a:r>
            <a:r>
              <a:rPr sz="3600" dirty="0"/>
              <a:t> </a:t>
            </a:r>
            <a:r>
              <a:rPr sz="3600" dirty="0" err="1"/>
              <a:t>ให้เกิดประสิทธิผล</a:t>
            </a:r>
            <a:r>
              <a:rPr sz="3600" dirty="0"/>
              <a:t> </a:t>
            </a:r>
            <a:r>
              <a:rPr sz="3600" dirty="0" err="1"/>
              <a:t>คำที่มีความหมายใกล้เคียงกับอีเลิร์นนิ่ง</a:t>
            </a:r>
            <a:r>
              <a:rPr sz="3600" dirty="0"/>
              <a:t> </a:t>
            </a:r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คอมพิวเตอร์ช่วยสอน</a:t>
            </a:r>
            <a:r>
              <a:rPr sz="3600" dirty="0"/>
              <a:t> (CAI = Computer Assisted Instruction) </a:t>
            </a:r>
            <a:r>
              <a:rPr sz="3600" dirty="0" err="1"/>
              <a:t>หรือ</a:t>
            </a:r>
            <a:r>
              <a:rPr sz="3600" dirty="0"/>
              <a:t> </a:t>
            </a:r>
            <a:r>
              <a:rPr sz="3600" dirty="0" err="1"/>
              <a:t>การสอนโดยใช้เว็บเป็นฐาน</a:t>
            </a:r>
            <a:r>
              <a:rPr sz="3600" dirty="0"/>
              <a:t> (WBI = Web-based Instruction) </a:t>
            </a:r>
            <a:r>
              <a:rPr sz="3600" dirty="0" err="1"/>
              <a:t>หรือ</a:t>
            </a:r>
            <a:r>
              <a:rPr sz="3600" dirty="0"/>
              <a:t> </a:t>
            </a:r>
            <a:r>
              <a:rPr sz="3600" dirty="0" err="1"/>
              <a:t>การเรียนรู้โดยใช้เว็บเป็นฐาน</a:t>
            </a:r>
            <a:r>
              <a:rPr sz="3600" dirty="0"/>
              <a:t> (Web-based Learning)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3EB1B-A799-48E6-BEE3-A8FC6283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อีเลินนิ่ง [3]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4000" dirty="0" err="1"/>
              <a:t>เนื้อหาบทเรียน</a:t>
            </a:r>
            <a:r>
              <a:rPr sz="4000" dirty="0"/>
              <a:t> (Content)</a:t>
            </a:r>
          </a:p>
          <a:p>
            <a:pPr lvl="1">
              <a:buAutoNum type="arabicPeriod"/>
            </a:pPr>
            <a:r>
              <a:rPr sz="4000" dirty="0" err="1"/>
              <a:t>ระบบการบริหารการเรียน</a:t>
            </a:r>
            <a:r>
              <a:rPr sz="4000" dirty="0"/>
              <a:t> (LMS : Learning Management System)</a:t>
            </a:r>
          </a:p>
          <a:p>
            <a:pPr lvl="1">
              <a:buAutoNum type="arabicPeriod"/>
            </a:pPr>
            <a:r>
              <a:rPr sz="4000" dirty="0" err="1"/>
              <a:t>การติดต่อสื่อสาร</a:t>
            </a:r>
            <a:r>
              <a:rPr sz="4000" dirty="0"/>
              <a:t> (Communication)</a:t>
            </a:r>
          </a:p>
          <a:p>
            <a:pPr lvl="1">
              <a:buAutoNum type="arabicPeriod"/>
            </a:pPr>
            <a:r>
              <a:rPr sz="4000" dirty="0" err="1"/>
              <a:t>การสอบหรือการประเมินผล</a:t>
            </a:r>
            <a:r>
              <a:rPr sz="4000" dirty="0"/>
              <a:t> (Evaluation)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5D4E0-00B0-4FA0-B02D-96CDF3DD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องค์ประกอบของ e-Learning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200" dirty="0">
                <a:hlinkClick r:id="rId2"/>
              </a:rPr>
              <a:t>Future classroom</a:t>
            </a:r>
            <a:r>
              <a:rPr sz="3200" dirty="0"/>
              <a:t> </a:t>
            </a:r>
            <a:r>
              <a:rPr sz="3200" dirty="0" err="1"/>
              <a:t>บทที่</a:t>
            </a:r>
            <a:r>
              <a:rPr sz="3200" dirty="0"/>
              <a:t> 6 </a:t>
            </a:r>
            <a:r>
              <a:rPr sz="3200" dirty="0" err="1"/>
              <a:t>ห้องเรียนแห่งอนาคต</a:t>
            </a:r>
            <a:endParaRPr sz="3200" dirty="0"/>
          </a:p>
          <a:p>
            <a:pPr lvl="1"/>
            <a:r>
              <a:rPr sz="3200" dirty="0" err="1"/>
              <a:t>การสอนแบบใช้ปัญหาเป็นฐาน</a:t>
            </a:r>
            <a:r>
              <a:rPr sz="3200" dirty="0"/>
              <a:t> (Problem-Based Learning : PBL)</a:t>
            </a:r>
          </a:p>
          <a:p>
            <a:pPr lvl="1"/>
            <a:r>
              <a:rPr sz="3200" dirty="0" err="1"/>
              <a:t>การสอนแบบ</a:t>
            </a:r>
            <a:r>
              <a:rPr sz="3200" dirty="0"/>
              <a:t> STEM (Science Technology Engineering and Mathematics Education)</a:t>
            </a:r>
          </a:p>
          <a:p>
            <a:pPr lvl="1"/>
            <a:r>
              <a:rPr sz="3200" dirty="0" err="1"/>
              <a:t>การสอนแบบห้องเรียนกลับด้าน</a:t>
            </a:r>
            <a:r>
              <a:rPr sz="3200" dirty="0"/>
              <a:t> (Flipped classroom : </a:t>
            </a:r>
            <a:r>
              <a:rPr sz="3200" dirty="0" err="1"/>
              <a:t>เรียนที่บ้าน</a:t>
            </a:r>
            <a:r>
              <a:rPr sz="3200" dirty="0"/>
              <a:t> </a:t>
            </a:r>
            <a:r>
              <a:rPr sz="3200" dirty="0" err="1"/>
              <a:t>ทำการบ้านที่โรงเรียน</a:t>
            </a:r>
            <a:r>
              <a:rPr sz="3200" dirty="0"/>
              <a:t>)</a:t>
            </a:r>
          </a:p>
          <a:p>
            <a:pPr lvl="1"/>
            <a:r>
              <a:rPr sz="3200" dirty="0" err="1"/>
              <a:t>สอนออนไลน์</a:t>
            </a:r>
            <a:r>
              <a:rPr sz="3200" dirty="0"/>
              <a:t> (Work From Home)</a:t>
            </a:r>
          </a:p>
          <a:p>
            <a:pPr lvl="1"/>
            <a:r>
              <a:rPr sz="3200" dirty="0" err="1"/>
              <a:t>เรียนออนไลน์</a:t>
            </a:r>
            <a:r>
              <a:rPr sz="3200" dirty="0"/>
              <a:t> (Learning From Home)</a:t>
            </a:r>
          </a:p>
          <a:p>
            <a:pPr lvl="1"/>
            <a:r>
              <a:rPr sz="3200" dirty="0" err="1"/>
              <a:t>ทักษะการเรียนรู้ในศตวรรษที่</a:t>
            </a:r>
            <a:r>
              <a:rPr sz="3200" dirty="0"/>
              <a:t> 21</a:t>
            </a:r>
          </a:p>
          <a:p>
            <a:pPr lvl="1"/>
            <a:r>
              <a:rPr sz="3200" b="1" dirty="0"/>
              <a:t>MOOC</a:t>
            </a:r>
            <a:r>
              <a:rPr sz="3200" dirty="0"/>
              <a:t> (Massive Open Online Course)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DA48D-E569-4254-8A24-87CE8F38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การสอนแบบใหม่ มีหลากหลายรูปแบบ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200" b="1" dirty="0" err="1"/>
              <a:t>สะเต็มศึกษา</a:t>
            </a:r>
            <a:r>
              <a:rPr sz="3200" b="1" dirty="0"/>
              <a:t> (Science Technology Engineering and Mathematics </a:t>
            </a:r>
            <a:r>
              <a:rPr sz="3200" b="1" dirty="0" err="1"/>
              <a:t>Education:STEM</a:t>
            </a:r>
            <a:r>
              <a:rPr sz="3200" b="1" dirty="0"/>
              <a:t> Education)</a:t>
            </a:r>
            <a:r>
              <a:rPr sz="3200" dirty="0"/>
              <a:t> </a:t>
            </a:r>
            <a:r>
              <a:rPr sz="3200" dirty="0" err="1"/>
              <a:t>คือ</a:t>
            </a:r>
            <a:r>
              <a:rPr sz="3200" dirty="0"/>
              <a:t> </a:t>
            </a:r>
            <a:r>
              <a:rPr sz="3200" dirty="0" err="1"/>
              <a:t>แนวทางการจัดการศึกษาที่บูรณาการความรู้ใน</a:t>
            </a:r>
            <a:r>
              <a:rPr sz="3200" dirty="0"/>
              <a:t> 4 </a:t>
            </a:r>
            <a:r>
              <a:rPr sz="3200" dirty="0" err="1"/>
              <a:t>สหวิทยาการ</a:t>
            </a:r>
            <a:r>
              <a:rPr sz="3200" dirty="0"/>
              <a:t> </a:t>
            </a:r>
            <a:r>
              <a:rPr sz="3200" dirty="0" err="1"/>
              <a:t>ได้แก่</a:t>
            </a:r>
            <a:r>
              <a:rPr sz="3200" dirty="0"/>
              <a:t> </a:t>
            </a:r>
            <a:r>
              <a:rPr sz="3200" dirty="0" err="1"/>
              <a:t>วิทยาศาสตร์</a:t>
            </a:r>
            <a:r>
              <a:rPr sz="3200" dirty="0"/>
              <a:t> </a:t>
            </a:r>
            <a:r>
              <a:rPr sz="3200" dirty="0" err="1"/>
              <a:t>วิศวกรรม</a:t>
            </a:r>
            <a:r>
              <a:rPr sz="3200" dirty="0"/>
              <a:t> </a:t>
            </a:r>
            <a:r>
              <a:rPr sz="3200" dirty="0" err="1"/>
              <a:t>เทคโนโลยี</a:t>
            </a:r>
            <a:r>
              <a:rPr sz="3200" dirty="0"/>
              <a:t> </a:t>
            </a:r>
            <a:r>
              <a:rPr sz="3200" dirty="0" err="1"/>
              <a:t>และคณิตศาสตร์</a:t>
            </a:r>
            <a:r>
              <a:rPr sz="3200" dirty="0"/>
              <a:t> </a:t>
            </a:r>
            <a:r>
              <a:rPr sz="3200" dirty="0" err="1"/>
              <a:t>โดยเน้นการนำความรู้ไปใช้แก้ปัญหาในชีวิตจริง</a:t>
            </a:r>
            <a:r>
              <a:rPr sz="3200" dirty="0"/>
              <a:t> </a:t>
            </a:r>
            <a:r>
              <a:rPr sz="3200" dirty="0" err="1"/>
              <a:t>รวมทั้งการพัฒนากระบวนการหรือผลผลิตใหม่</a:t>
            </a:r>
            <a:r>
              <a:rPr sz="3200" dirty="0"/>
              <a:t> </a:t>
            </a:r>
            <a:r>
              <a:rPr sz="3200" dirty="0" err="1"/>
              <a:t>ที่เป็นประโยชน์ต่อการดำเนินชีวิต</a:t>
            </a:r>
            <a:r>
              <a:rPr sz="3200" dirty="0"/>
              <a:t> </a:t>
            </a:r>
            <a:r>
              <a:rPr sz="3200" dirty="0" err="1"/>
              <a:t>และการทำงาน</a:t>
            </a:r>
            <a:r>
              <a:rPr sz="3200" dirty="0"/>
              <a:t> </a:t>
            </a:r>
            <a:r>
              <a:rPr sz="3200" dirty="0" err="1"/>
              <a:t>ช่วยนักเรียนสร้างความเชื่อมโยงระหว่าง</a:t>
            </a:r>
            <a:r>
              <a:rPr sz="3200" dirty="0"/>
              <a:t> 4 </a:t>
            </a:r>
            <a:r>
              <a:rPr sz="3200" dirty="0" err="1"/>
              <a:t>สหวิทยาการ</a:t>
            </a:r>
            <a:r>
              <a:rPr sz="3200" dirty="0"/>
              <a:t> </a:t>
            </a:r>
            <a:r>
              <a:rPr sz="3200" dirty="0" err="1"/>
              <a:t>กับชีวิตจริงและการทำงาน</a:t>
            </a:r>
            <a:endParaRPr sz="3200" dirty="0"/>
          </a:p>
          <a:p>
            <a:pPr lvl="1"/>
            <a:r>
              <a:rPr sz="3200" b="1" dirty="0" err="1"/>
              <a:t>การจัดการเรียนรู้แบบสะเต็มศึกษา</a:t>
            </a:r>
            <a:r>
              <a:rPr sz="3200" dirty="0"/>
              <a:t> เป็นการจัดการเรียนรู้ที่ไม่เน้นเพียงการท่องจำทฤษฎีหรือกฏทางวิทยาศาสตร์ </a:t>
            </a:r>
            <a:r>
              <a:rPr sz="3200" dirty="0" err="1"/>
              <a:t>และคณิตศาสตร์</a:t>
            </a:r>
            <a:r>
              <a:rPr sz="3200" dirty="0"/>
              <a:t> แต่เป็นการสร้างความเข้าใจทฤษฎีหรือกฏเหล่านั้นผ่านการปฏิบัติให้เห็นจริงควบคู่กับการพัฒนาทักษะการคิด </a:t>
            </a:r>
            <a:r>
              <a:rPr sz="3200" dirty="0" err="1"/>
              <a:t>ตั้งคำถาม</a:t>
            </a:r>
            <a:r>
              <a:rPr sz="3200" dirty="0"/>
              <a:t> </a:t>
            </a:r>
            <a:r>
              <a:rPr sz="3200" dirty="0" err="1"/>
              <a:t>แก้ปัญหาและการหาข้อมูลและวิเคราะห์ข้อค้นพบใหม่</a:t>
            </a:r>
            <a:r>
              <a:rPr sz="3200" dirty="0"/>
              <a:t> ๆ พร้อมทั้งสามารถนำข้อค้นพบนั้นไปใช้หรือบูรณาการกับชีวิตประจำวันได้</a:t>
            </a:r>
          </a:p>
          <a:p>
            <a:pPr lvl="1"/>
            <a:r>
              <a:rPr sz="3200" dirty="0" err="1">
                <a:hlinkClick r:id="rId2"/>
              </a:rPr>
              <a:t>อ่านเพิ่ม</a:t>
            </a:r>
            <a:r>
              <a:rPr sz="3200" dirty="0">
                <a:hlinkClick r:id="rId2"/>
              </a:rPr>
              <a:t> stemedthailand.org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DB70C-DF55-4112-AD36-DCC140451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การสอนแบบ 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b="1" dirty="0" err="1"/>
              <a:t>การสอนแบบห้องเรียนกลับด้าน</a:t>
            </a:r>
            <a:r>
              <a:rPr b="1" dirty="0"/>
              <a:t> (Flipped classroom)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การจัดการเรียนการสอนที่สวนทางกับสิ่งที่เป็นอยู่ปัจจุบัน</a:t>
            </a:r>
            <a:r>
              <a:rPr dirty="0"/>
              <a:t> </a:t>
            </a:r>
            <a:r>
              <a:rPr dirty="0" err="1"/>
              <a:t>โดยให้ผู้เรียนศึกษาความรู้ผ่านอินเทอร์เน็ตนอกห้องเรียน</a:t>
            </a:r>
            <a:r>
              <a:rPr dirty="0"/>
              <a:t> </a:t>
            </a:r>
            <a:r>
              <a:rPr dirty="0" err="1"/>
              <a:t>นอกเวลาเรียน</a:t>
            </a:r>
            <a:r>
              <a:rPr dirty="0"/>
              <a:t> </a:t>
            </a:r>
            <a:r>
              <a:rPr dirty="0" err="1"/>
              <a:t>ส่วนในห้องเรียนจะเป็นการจัดกิจกรรมอื่น</a:t>
            </a:r>
            <a:r>
              <a:rPr dirty="0"/>
              <a:t> ๆ </a:t>
            </a:r>
            <a:r>
              <a:rPr dirty="0" err="1"/>
              <a:t>แทน</a:t>
            </a:r>
            <a:r>
              <a:rPr dirty="0"/>
              <a:t> </a:t>
            </a:r>
            <a:r>
              <a:rPr dirty="0" err="1"/>
              <a:t>ที่ส่งเสริมการเรียนรู้</a:t>
            </a:r>
            <a:endParaRPr dirty="0"/>
          </a:p>
          <a:p>
            <a:pPr lvl="1"/>
            <a:r>
              <a:rPr b="1" dirty="0" err="1"/>
              <a:t>หลักการของ</a:t>
            </a:r>
            <a:r>
              <a:rPr b="1" dirty="0"/>
              <a:t> Flipped Classroom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การใช้เทคโนโลยีทางการศึกษา</a:t>
            </a:r>
            <a:r>
              <a:rPr dirty="0"/>
              <a:t> </a:t>
            </a:r>
            <a:r>
              <a:rPr dirty="0" err="1"/>
              <a:t>บวกกับการจัดกิจกรรมในห้องเรียน</a:t>
            </a:r>
            <a:r>
              <a:rPr dirty="0"/>
              <a:t> </a:t>
            </a:r>
            <a:r>
              <a:rPr dirty="0" err="1"/>
              <a:t>เนื่องจากเวลาในห้องเรียนมีจำกัด</a:t>
            </a:r>
            <a:r>
              <a:rPr dirty="0"/>
              <a:t> </a:t>
            </a:r>
            <a:r>
              <a:rPr dirty="0" err="1"/>
              <a:t>การที่จะให้ผู้เรียนเข้าใจในความรู้บางอย่างอาจมีเวลาไม่พอ</a:t>
            </a:r>
            <a:r>
              <a:rPr dirty="0"/>
              <a:t> </a:t>
            </a:r>
            <a:r>
              <a:rPr dirty="0" err="1"/>
              <a:t>ดังนั้น</a:t>
            </a:r>
            <a:r>
              <a:rPr dirty="0"/>
              <a:t> 1) </a:t>
            </a:r>
            <a:r>
              <a:rPr dirty="0" err="1"/>
              <a:t>การศึกษาผ่านวีดีโอที่ได้เตรียม</a:t>
            </a:r>
            <a:r>
              <a:rPr dirty="0"/>
              <a:t>/</a:t>
            </a:r>
            <a:r>
              <a:rPr dirty="0" err="1"/>
              <a:t>บันทึกไว้แล้ว</a:t>
            </a:r>
            <a:r>
              <a:rPr dirty="0"/>
              <a:t> 2) </a:t>
            </a:r>
            <a:r>
              <a:rPr dirty="0" err="1"/>
              <a:t>รวมทั้งการอ่านหนังสือเพิ่มเติม</a:t>
            </a:r>
            <a:r>
              <a:rPr dirty="0"/>
              <a:t> 3) </a:t>
            </a:r>
            <a:r>
              <a:rPr dirty="0" err="1"/>
              <a:t>ปรึกษาเพื่อนหรืออาจารย์ผ่านช่องทางออนไลน์</a:t>
            </a:r>
            <a:r>
              <a:rPr dirty="0"/>
              <a:t> </a:t>
            </a:r>
            <a:r>
              <a:rPr dirty="0" err="1"/>
              <a:t>สามารถทำได้ล่วงหน้านอกห้องเรียน</a:t>
            </a:r>
            <a:r>
              <a:rPr dirty="0"/>
              <a:t> 4) </a:t>
            </a:r>
            <a:r>
              <a:rPr dirty="0" err="1"/>
              <a:t>ส่วนเวลาในห้องเรียน</a:t>
            </a:r>
            <a:r>
              <a:rPr dirty="0"/>
              <a:t> </a:t>
            </a:r>
            <a:r>
              <a:rPr dirty="0" err="1"/>
              <a:t>อาจารย์ก็สร้างสภาวะแวดล้อมให้เหมาะกับการจัดกิจกรรมที่ออกแบบไว้</a:t>
            </a:r>
            <a:r>
              <a:rPr dirty="0"/>
              <a:t> </a:t>
            </a:r>
            <a:r>
              <a:rPr dirty="0" err="1"/>
              <a:t>เพื่อให้ผู้เรียนได้ลงมือปฎิบัติ</a:t>
            </a:r>
            <a:r>
              <a:rPr dirty="0"/>
              <a:t> </a:t>
            </a:r>
            <a:r>
              <a:rPr dirty="0" err="1"/>
              <a:t>อาจารย์ก็เดินสำรวจไปรอบ</a:t>
            </a:r>
            <a:r>
              <a:rPr dirty="0"/>
              <a:t> ๆ </a:t>
            </a:r>
            <a:r>
              <a:rPr dirty="0" err="1"/>
              <a:t>ห้อง</a:t>
            </a:r>
            <a:r>
              <a:rPr dirty="0"/>
              <a:t> </a:t>
            </a:r>
            <a:r>
              <a:rPr dirty="0" err="1"/>
              <a:t>คอยให้คำแนะนำหลักการที่เข้าใจยาก</a:t>
            </a:r>
            <a:r>
              <a:rPr dirty="0"/>
              <a:t> </a:t>
            </a:r>
            <a:r>
              <a:rPr dirty="0" err="1"/>
              <a:t>หรือปัญหาที่ผู้เรียนพบ</a:t>
            </a:r>
            <a:r>
              <a:rPr dirty="0"/>
              <a:t> </a:t>
            </a:r>
            <a:r>
              <a:rPr dirty="0" err="1"/>
              <a:t>วิธีนี้จะทำให้ผู้เรียนเข้าใจความรู้</a:t>
            </a:r>
            <a:r>
              <a:rPr dirty="0"/>
              <a:t> </a:t>
            </a:r>
            <a:r>
              <a:rPr dirty="0" err="1"/>
              <a:t>และเชื่อมโยงในหลักการมากยิ่งขึ้น</a:t>
            </a:r>
            <a:endParaRPr dirty="0"/>
          </a:p>
          <a:p>
            <a:pPr marL="1270000" indent="0">
              <a:buNone/>
            </a:pPr>
            <a:r>
              <a:rPr sz="2000" dirty="0"/>
              <a:t>F : Flexible Environment </a:t>
            </a:r>
            <a:r>
              <a:rPr sz="2000" dirty="0" err="1"/>
              <a:t>คือ</a:t>
            </a:r>
            <a:r>
              <a:rPr sz="2000" dirty="0"/>
              <a:t> </a:t>
            </a:r>
            <a:r>
              <a:rPr sz="2000" dirty="0" err="1"/>
              <a:t>มีความยืดหยุ่นของสภาพแวดล้อมในการเรียนรู้</a:t>
            </a:r>
            <a:endParaRPr sz="2000" dirty="0"/>
          </a:p>
          <a:p>
            <a:pPr marL="1270000" indent="0">
              <a:buNone/>
            </a:pPr>
            <a:r>
              <a:rPr sz="2000" dirty="0"/>
              <a:t>L : </a:t>
            </a:r>
            <a:r>
              <a:rPr sz="2000" dirty="0" err="1"/>
              <a:t>Learing</a:t>
            </a:r>
            <a:r>
              <a:rPr sz="2000" dirty="0"/>
              <a:t> Culture </a:t>
            </a:r>
            <a:r>
              <a:rPr sz="2000" dirty="0" err="1"/>
              <a:t>คือ</a:t>
            </a:r>
            <a:r>
              <a:rPr sz="2000" dirty="0"/>
              <a:t> ยกระดับจากวัฒนธรรมการเรียนรู้ในรูปแบบครูเป็นศูนย์กลางแบบดั้งเดิม </a:t>
            </a:r>
            <a:r>
              <a:rPr sz="2000" dirty="0" err="1"/>
              <a:t>เปลี่ยนเป็นผู้เรียนเป็นศูนย์กลาง</a:t>
            </a:r>
            <a:endParaRPr sz="2000" dirty="0"/>
          </a:p>
          <a:p>
            <a:pPr marL="1270000" indent="0">
              <a:buNone/>
            </a:pPr>
            <a:r>
              <a:rPr sz="2000" dirty="0"/>
              <a:t>I : Intentional Content </a:t>
            </a:r>
            <a:r>
              <a:rPr sz="2000" dirty="0" err="1"/>
              <a:t>คือ</a:t>
            </a:r>
            <a:r>
              <a:rPr sz="2000" dirty="0"/>
              <a:t> </a:t>
            </a:r>
            <a:r>
              <a:rPr sz="2000" dirty="0" err="1"/>
              <a:t>ผู้สอนต้องทำการบ้านมาอย่างดีเยี่ยม</a:t>
            </a:r>
            <a:r>
              <a:rPr sz="2000" dirty="0"/>
              <a:t> </a:t>
            </a:r>
            <a:r>
              <a:rPr sz="2000" dirty="0" err="1"/>
              <a:t>เพื่อที่จะศึกษาและเตรียมเนื้อหา</a:t>
            </a:r>
            <a:r>
              <a:rPr sz="2000" dirty="0"/>
              <a:t> </a:t>
            </a:r>
            <a:r>
              <a:rPr sz="2000" dirty="0" err="1"/>
              <a:t>รวมถึงการเตรียมสื่อการสอนที่เหมาะสมกับเนื้อหานั้น</a:t>
            </a:r>
            <a:r>
              <a:rPr sz="2000" dirty="0"/>
              <a:t> ๆ</a:t>
            </a:r>
          </a:p>
          <a:p>
            <a:pPr marL="1270000" indent="0">
              <a:buNone/>
            </a:pPr>
            <a:r>
              <a:rPr sz="2000" dirty="0"/>
              <a:t>P : Professional Educator </a:t>
            </a:r>
            <a:r>
              <a:rPr sz="2000" dirty="0" err="1"/>
              <a:t>คือ</a:t>
            </a:r>
            <a:r>
              <a:rPr sz="2000" dirty="0"/>
              <a:t> </a:t>
            </a:r>
            <a:r>
              <a:rPr sz="2000" dirty="0" err="1"/>
              <a:t>ผู้สอนต้องมีความเป็นมืออาชีพมาก</a:t>
            </a:r>
            <a:r>
              <a:rPr sz="2000" dirty="0"/>
              <a:t> </a:t>
            </a:r>
            <a:r>
              <a:rPr sz="2000" dirty="0" err="1"/>
              <a:t>เพราะรูปแบบการเรียนจะเน้นการเรียนรู้ของแต่ละบุคคล</a:t>
            </a:r>
            <a:endParaRPr sz="2000" dirty="0"/>
          </a:p>
          <a:p>
            <a:pPr lvl="1"/>
            <a:r>
              <a:rPr dirty="0" err="1">
                <a:hlinkClick r:id="rId2"/>
              </a:rPr>
              <a:t>อ่านเพิ่ม</a:t>
            </a:r>
            <a:r>
              <a:rPr dirty="0">
                <a:hlinkClick r:id="rId2"/>
              </a:rPr>
              <a:t> innohubkku.com </a:t>
            </a:r>
            <a:r>
              <a:rPr dirty="0" err="1">
                <a:hlinkClick r:id="rId2"/>
              </a:rPr>
              <a:t>โดยน้อง</a:t>
            </a:r>
            <a:r>
              <a:rPr dirty="0">
                <a:hlinkClick r:id="rId2"/>
              </a:rPr>
              <a:t> </a:t>
            </a:r>
            <a:r>
              <a:rPr dirty="0" err="1">
                <a:hlinkClick r:id="rId2"/>
              </a:rPr>
              <a:t>inno</a:t>
            </a:r>
            <a:r>
              <a:rPr dirty="0">
                <a:hlinkClick r:id="rId2"/>
              </a:rPr>
              <a:t> </a:t>
            </a:r>
            <a:r>
              <a:rPr dirty="0" err="1">
                <a:hlinkClick r:id="rId2"/>
              </a:rPr>
              <a:t>มข</a:t>
            </a:r>
            <a:r>
              <a:rPr dirty="0">
                <a:hlinkClick r:id="rId2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57B18-394D-4388-A2A2-D3584E8EA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การสอนแบบห้องเรียนกลับด้าน กับ การสอนออนไลน์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551307-BDA7-4F8D-A466-2A59285ED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127D8-619B-4F1F-9255-03BF8636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ห้องเรียนกลับด้าน</a:t>
            </a:r>
          </a:p>
        </p:txBody>
      </p:sp>
      <p:pic>
        <p:nvPicPr>
          <p:cNvPr id="3" name="Picture 1" descr="http://www.thaiall.com/futureclassroom/flipped_01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89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ภาพ/ข้อมูลจาก academia.edu / skilllane.com / techno.lru.ac.th / </a:t>
            </a:r>
            <a:r>
              <a:rPr>
                <a:hlinkClick r:id="rId3"/>
              </a:rPr>
              <a:t>innohubkku.com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t>P21: Learning and Innovation skills - 4Cs</a:t>
            </a:r>
          </a:p>
          <a:p>
            <a:pPr lvl="1">
              <a:buAutoNum type="arabicPeriod"/>
            </a:pPr>
            <a:r>
              <a:t>การคิดเชิงวิพากษ์วิจารณ์ (Critical thinking)</a:t>
            </a:r>
          </a:p>
          <a:p>
            <a:pPr lvl="1">
              <a:buAutoNum type="arabicPeriod"/>
            </a:pPr>
            <a:r>
              <a:t>การสื่อสาร (Communication)</a:t>
            </a:r>
          </a:p>
          <a:p>
            <a:pPr lvl="1">
              <a:buAutoNum type="arabicPeriod"/>
            </a:pPr>
            <a:r>
              <a:t>การทำงานร่วมกัน (Collaboration)</a:t>
            </a:r>
          </a:p>
          <a:p>
            <a:pPr lvl="1">
              <a:buAutoNum type="arabicPeriod"/>
            </a:pPr>
            <a:r>
              <a:t>การสร้างสรรค์ (Creativity)</a:t>
            </a:r>
          </a:p>
          <a:p>
            <a:pPr marL="0" indent="0">
              <a:buNone/>
            </a:pPr>
            <a:r>
              <a:t>เครือข่ายองค์กรความร่วมมือ เพื่อพัฒนาทักษะการเรียนรู้ในศตวรรษที่ 21</a:t>
            </a:r>
          </a:p>
          <a:p>
            <a:pPr lvl="1">
              <a:buAutoNum type="arabicPeriod"/>
            </a:pPr>
            <a:r>
              <a:t>ทักษะการเรียนรู้ (Learning Skills) ซึ่ง Steve Jobs บอกว่า “จงอยู่อย่างหิวโหย และรู้สึกโง่อยู่เสมอ Stay Hungry. Stay Foolish.”</a:t>
            </a:r>
          </a:p>
          <a:p>
            <a:pPr lvl="1">
              <a:buAutoNum type="arabicPeriod"/>
            </a:pPr>
            <a:r>
              <a:t>ทักษะการคิด (Thinking Skills) มี 2 แบบ คือ 1) คิดอย่างมีวิจารณญาณ 2) คิดอย่างสร้างสรรค์เพื่อสร้างนวัตกรรม</a:t>
            </a:r>
          </a:p>
          <a:p>
            <a:pPr lvl="1">
              <a:buAutoNum type="arabicPeriod"/>
            </a:pPr>
            <a:r>
              <a:t>ทักษะการทำงาน (Working Skills) ประกอบด้วย ทักษะการสื่อสาร ทักษะการทำงานเป็นทีม ทักษะการใช้เทคโนโลยี</a:t>
            </a:r>
          </a:p>
          <a:p>
            <a:pPr lvl="1">
              <a:buAutoNum type="arabicPeriod"/>
            </a:pPr>
            <a:r>
              <a:t>ทักษะชีวิต (Life Skills) - มีแรงบันดาลใจ ซื่อสัตย์ รับผิดชอบ เข้าใจผู้อื่น และอยู่ร่วมกับสังคม</a:t>
            </a:r>
          </a:p>
          <a:p>
            <a:pPr lvl="1"/>
            <a:r>
              <a:rPr>
                <a:hlinkClick r:id="rId2"/>
              </a:rPr>
              <a:t>อ่านเพิ่ม P21 Framework 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14F01-BB90-4560-A198-BE3BC607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ทักษะการเรียนรู้ในศตวรรษที่ 21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8FFF78-9312-41B5-8101-AFC531380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8B9E8D-B09B-4109-BCFC-1B3313F7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21st Century Student Outcomes and Support Systems</a:t>
            </a:r>
          </a:p>
        </p:txBody>
      </p:sp>
      <p:pic>
        <p:nvPicPr>
          <p:cNvPr id="3" name="Picture 1" descr="http://www.thaiall.com/mit/p2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75000" y="1600200"/>
            <a:ext cx="5842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อ่านเพิ่ม thaiall.com/futureclassroom : Partnership for 21st Century Skills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624E4-CB66-497F-9DE3-2345B49BE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2ADCE-3245-4BEE-8086-9A80E8839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84 tools online for teaching and learning</a:t>
            </a:r>
          </a:p>
        </p:txBody>
      </p:sp>
      <p:pic>
        <p:nvPicPr>
          <p:cNvPr id="3" name="Picture 1" descr="http://www.thaiall.com/education/84tool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1600200"/>
            <a:ext cx="6019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แนะนำ 84 เครื่องมือ โดย </a:t>
            </a:r>
            <a:r>
              <a:rPr>
                <a:hlinkClick r:id="rId3"/>
              </a:rPr>
              <a:t>ETS KMUTT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>
                <a:hlinkClick r:id="rId2"/>
              </a:rPr>
              <a:t>MOOC</a:t>
            </a:r>
            <a:r>
              <a:t> : Massive Open Online Course</a:t>
            </a:r>
          </a:p>
          <a:p>
            <a:pPr marL="0" indent="0">
              <a:buNone/>
            </a:pPr>
            <a:r>
              <a:t>MOOC คือ รูปแบบการนำเสนอการเรียนรู้หลักสูตรต่าง ๆ ทางออนไลน์ผ่านเว็บไซต์ ที่รองรับผู้เรียนจำนวนได้พร้อมกัน</a:t>
            </a:r>
          </a:p>
          <a:p>
            <a:pPr lvl="1"/>
            <a:r>
              <a:t>Coursera: https://www.coursera.org/browse</a:t>
            </a:r>
          </a:p>
          <a:p>
            <a:pPr lvl="1"/>
            <a:r>
              <a:t>edX: https://www.edx.org/course</a:t>
            </a:r>
          </a:p>
          <a:p>
            <a:pPr lvl="1"/>
            <a:r>
              <a:t>Udacity : https://www.udacity.com</a:t>
            </a:r>
          </a:p>
          <a:p>
            <a:pPr lvl="1"/>
            <a:r>
              <a:t>Thai MOOC: https://thaimooc.org/courses</a:t>
            </a:r>
          </a:p>
          <a:p>
            <a:pPr lvl="1"/>
            <a:r>
              <a:t>Chula MOOC: https://mooc.chula.ac.th/courses</a:t>
            </a:r>
          </a:p>
          <a:p>
            <a:pPr lvl="1"/>
            <a:r>
              <a:t>CBA MOOC: https://space.cbs.chula.ac.th/course</a:t>
            </a:r>
          </a:p>
          <a:p>
            <a:pPr lvl="1"/>
            <a:r>
              <a:t>CMU MOOC: https://mooc.cmu.ac.th</a:t>
            </a:r>
          </a:p>
          <a:p>
            <a:pPr lvl="1"/>
            <a:r>
              <a:t>MU MOOC: https://mooc.mahidol.ac.th</a:t>
            </a:r>
          </a:p>
          <a:p>
            <a:pPr lvl="1"/>
            <a:r>
              <a:t>MOOC List: https://www.mooc-list.com</a:t>
            </a:r>
          </a:p>
          <a:p>
            <a:pPr lvl="1"/>
            <a:r>
              <a:rPr>
                <a:hlinkClick r:id="rId3"/>
              </a:rPr>
              <a:t>43 มหาวิทยาลัยทั่วประเทศไทย เปิดเรียนออนไลน์ฟรีกว่า 400 หลักสูตร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BEED7-3AD8-4535-A2DD-7FE55A33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รวมคอร์สเรียนออนไลน์ฟรี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>
                <a:hlinkClick r:id="rId2"/>
              </a:rPr>
              <a:t>มาตรฐานที่ได้รับการยอมรับระดับนานาชาติ</a:t>
            </a:r>
          </a:p>
          <a:p>
            <a:pPr lvl="1">
              <a:buAutoNum type="arabicPeriod"/>
            </a:pPr>
            <a:r>
              <a:t>โครงร่างรายวิชา (Course outline)</a:t>
            </a:r>
          </a:p>
          <a:p>
            <a:pPr lvl="1">
              <a:buAutoNum type="arabicPeriod"/>
            </a:pPr>
            <a:r>
              <a:t>ความพร้อมของบุคลากร (Lecturer)</a:t>
            </a:r>
          </a:p>
          <a:p>
            <a:pPr lvl="1">
              <a:buAutoNum type="arabicPeriod"/>
            </a:pPr>
            <a:r>
              <a:t>การออกแบบการเรียนการสอน (Design)</a:t>
            </a:r>
          </a:p>
          <a:p>
            <a:pPr lvl="1">
              <a:buAutoNum type="arabicPeriod"/>
            </a:pPr>
            <a:r>
              <a:t>เนื้อหา (Content)</a:t>
            </a:r>
          </a:p>
          <a:p>
            <a:pPr lvl="1">
              <a:buAutoNum type="arabicPeriod"/>
            </a:pPr>
            <a:r>
              <a:t>สื่อการเรียนรู้ (Media)</a:t>
            </a:r>
          </a:p>
          <a:p>
            <a:pPr lvl="1">
              <a:buAutoNum type="arabicPeriod"/>
            </a:pPr>
            <a:r>
              <a:t>การสื่อสาร (Communication)</a:t>
            </a:r>
          </a:p>
          <a:p>
            <a:pPr lvl="1">
              <a:buAutoNum type="arabicPeriod"/>
            </a:pPr>
            <a:r>
              <a:t>ลิขสิทธิ์และครีเอทีฟคอมมอนส์ (License)</a:t>
            </a:r>
          </a:p>
          <a:p>
            <a:pPr lvl="1">
              <a:buAutoNum type="arabicPeriod"/>
            </a:pPr>
            <a:r>
              <a:t>การสนับสนุนผู้เรียน (Training &amp; Support)</a:t>
            </a:r>
          </a:p>
          <a:p>
            <a:pPr lvl="1">
              <a:buAutoNum type="arabicPeriod"/>
            </a:pPr>
            <a:r>
              <a:t>ผลการจัดการเรียนรู้ (Learning Outcome)</a:t>
            </a:r>
          </a:p>
          <a:p>
            <a:pPr lvl="1">
              <a:buAutoNum type="arabicPeriod"/>
            </a:pPr>
            <a:r>
              <a:t>การปรับปรุงพัฒนา (Development)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CFBED-5293-4428-990F-03FEA34D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มาตรฐานและแนวปฏิบัติ 10 มาตรฐานหลัก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F9C0C3-A267-46D3-AAFF-4B6EFFB0D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15D93-10B5-4CB1-9E3F-D5A3A4BC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 มาตรฐานหลัก ของ MOOC</a:t>
            </a:r>
          </a:p>
        </p:txBody>
      </p:sp>
      <p:pic>
        <p:nvPicPr>
          <p:cNvPr id="3" name="Picture 1" descr="http://www.thaiall.com/e-learning/mooc_standard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40200" y="1600200"/>
            <a:ext cx="3911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>
                <a:hlinkClick r:id="rId3"/>
              </a:rPr>
              <a:t>มาตรฐานหลัก</a:t>
            </a:r>
            <a:r>
              <a:t> ของ MOOC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43175E-3C86-4AE3-B02E-0D551F189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60D15-6BEB-435C-8CEA-B2A4BF44C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MOOC Sites</a:t>
            </a:r>
          </a:p>
        </p:txBody>
      </p:sp>
      <p:pic>
        <p:nvPicPr>
          <p:cNvPr id="3" name="Picture 1" descr="http://www.thaiall.com/e-learning/mooc_fre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95800" y="1600200"/>
            <a:ext cx="3213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แหล่งบริการ MOOC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t>แนวโน้มการเรียนการสอนออนไลน์ค่อยพัฒนาอย่างค่อยเป็นค่อยไป มีหลายเทคโนโลยีที่มีมาให้เลือกใช้ มีนวัตกรรมการศึกษาที่ล้วนให้ความสำคัญกับปฏิสัมพันธ์ แต่การเรียนการสอนออนไลน์กลับกลายเป็นทางเลือกที่ได้รับความนิยมไม่รวดเร็วเท่าที่ควร</a:t>
            </a:r>
          </a:p>
          <a:p>
            <a:pPr lvl="1"/>
            <a:r>
              <a:t>แต่การเข้ามาของโควิด-19 ทำให้การเปลี่ยนไปสอนออนไลน์ ถูกเปลี่ยนแบบพลิกฝ่ามือ เปลี่ยนกันแบบทันทีทันใด ด้วยการกำกับดูแลจากภาครัฐ เห็นความสำคัญของสุขภาพเหนือกว่าเสรีภาพ แม้จะมีหลายเสียงแย้งว่าเสรีภาพสำคัญ แต่ด้วยนโยบายของกระทรวงสาธารณสุขและการได้รับการสนับสนุนจากผู้นำประเทศ ทำให้ประเทศไทยเข้าสู่โหมด Lock down และจัดการสอนออนไลน์ในทันที และเห็นได้ชัดว่า ถ้าไม่เลือก Lock down จะมีจำนวนผู้ติดเชื้อเพิ่มขึ้น และจำนวนผู้เสียชีวิตก็จะเพิ่มตามอย่างไม่ต้องสงสัย</a:t>
            </a:r>
          </a:p>
          <a:p>
            <a:pPr lvl="1"/>
            <a:r>
              <a:t>การประยุกต์ใช้อีเลินนิ่งจากเครื่องมือของบริษัทยักใหญ่ 2 ค่ายที่ต้องจับตา คือ </a:t>
            </a:r>
            <a:r>
              <a:rPr b="1"/>
              <a:t>Google</a:t>
            </a:r>
            <a:r>
              <a:t> ที่มาในชื่อ G Suite และ ** Microsoft** ที่มาในชื่อ Microsoft 365 ทำให้นิสิต นักศึกษา นักเรียนในหลายโรงเรียน หลายสถาบันต้องเข้าใช้บริการทุกวันอย่างหลีกเลี่ยงไม่ได้ เชื่อมกับ Microsoft Teams , Google Meet , Zoom , Webex ที่ใช้สำหรับสอนสด ก็จะเห็นแนวโน้มการเรียนการสอนในอนาคตได้อย่างชัดเจนขึ้น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47575-FB52-4FF7-9533-54103A617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การประยุกต์ใช้อีเลินนิ่ง [4]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Google Meet - ประชุม หรือสอนนอนไลน์</a:t>
            </a:r>
          </a:p>
          <a:p>
            <a:pPr lvl="1"/>
            <a:r>
              <a:t>Google Classroom - จัดการเรียน มีสื่อ งานมอบหมาย และแบบฝึกหัด</a:t>
            </a:r>
          </a:p>
          <a:p>
            <a:pPr lvl="1"/>
            <a:r>
              <a:t>Google Calendar - ปฏิทินนัดหมาย</a:t>
            </a:r>
          </a:p>
          <a:p>
            <a:pPr lvl="1"/>
            <a:r>
              <a:t>Google Form - แบบทดสอบ</a:t>
            </a:r>
          </a:p>
          <a:p>
            <a:pPr lvl="1"/>
            <a:r>
              <a:t>Microsoft Teams - รวมบริการทำงานเป็นทีม หรือเรียนออนไลน์</a:t>
            </a:r>
          </a:p>
          <a:p>
            <a:pPr lvl="1"/>
            <a:r>
              <a:rPr>
                <a:hlinkClick r:id="rId2"/>
              </a:rPr>
              <a:t>กิจกรรมในชั้นเรียน ด้วย Kahoot</a:t>
            </a:r>
          </a:p>
          <a:p>
            <a:pPr lvl="1"/>
            <a:r>
              <a:rPr>
                <a:hlinkClick r:id="rId3"/>
              </a:rPr>
              <a:t>อ่านเพิ่ม thaiall.com/e-learning</a:t>
            </a:r>
          </a:p>
          <a:p>
            <a:pPr lvl="1"/>
            <a:r>
              <a:rPr>
                <a:hlinkClick r:id="rId4"/>
              </a:rPr>
              <a:t>ตัวอย่าง classstart.org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0B162-769A-47B3-8DD8-D70021AA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เครื่องมือสนับสนุนการเรียนออนไลน์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800" dirty="0" err="1"/>
              <a:t>คือ</a:t>
            </a:r>
            <a:r>
              <a:rPr sz="4800" dirty="0"/>
              <a:t> </a:t>
            </a:r>
            <a:r>
              <a:rPr sz="4800" dirty="0" err="1"/>
              <a:t>ระบบบริการห้องเรียนออนไลน์ผ่านบริการของ</a:t>
            </a:r>
            <a:r>
              <a:rPr sz="4800" dirty="0"/>
              <a:t> Gmail.com </a:t>
            </a:r>
            <a:r>
              <a:rPr sz="4800" dirty="0" err="1"/>
              <a:t>และ</a:t>
            </a:r>
            <a:r>
              <a:rPr sz="4800" dirty="0"/>
              <a:t> G Suite </a:t>
            </a:r>
            <a:r>
              <a:rPr sz="4800" dirty="0" err="1"/>
              <a:t>บริการให้เข้าใช้งานได้ทั้งในระดับองค์กร</a:t>
            </a:r>
            <a:r>
              <a:rPr sz="4800" dirty="0"/>
              <a:t> </a:t>
            </a:r>
            <a:r>
              <a:rPr sz="4800" dirty="0" err="1"/>
              <a:t>และบุคคล</a:t>
            </a:r>
            <a:r>
              <a:rPr sz="4800" dirty="0"/>
              <a:t> </a:t>
            </a:r>
            <a:r>
              <a:rPr sz="4800" dirty="0" err="1"/>
              <a:t>สนับสนุนกิจกรรมในชั้นเรียน</a:t>
            </a:r>
            <a:r>
              <a:rPr sz="4800" dirty="0"/>
              <a:t> </a:t>
            </a:r>
            <a:r>
              <a:rPr sz="4800" dirty="0" err="1"/>
              <a:t>ได้แก่</a:t>
            </a:r>
            <a:r>
              <a:rPr sz="4800" dirty="0"/>
              <a:t> </a:t>
            </a:r>
            <a:r>
              <a:rPr sz="4800" dirty="0" err="1"/>
              <a:t>การแชร์เนื้อหาในรูปของแฟ้มเอกสาร</a:t>
            </a:r>
            <a:r>
              <a:rPr sz="4800" dirty="0"/>
              <a:t> </a:t>
            </a:r>
            <a:r>
              <a:rPr sz="4800" dirty="0" err="1"/>
              <a:t>คลิ๊ปวีดีโอ</a:t>
            </a:r>
            <a:r>
              <a:rPr sz="4800" dirty="0"/>
              <a:t> </a:t>
            </a:r>
            <a:r>
              <a:rPr sz="4800" dirty="0" err="1"/>
              <a:t>หรือสื่อจากอินเทอร์เน็ต</a:t>
            </a:r>
            <a:r>
              <a:rPr sz="4800" dirty="0"/>
              <a:t> </a:t>
            </a:r>
            <a:r>
              <a:rPr sz="4800" dirty="0" err="1"/>
              <a:t>มอบหมายงานให้ผู้เรียน</a:t>
            </a:r>
            <a:r>
              <a:rPr sz="4800" dirty="0"/>
              <a:t> </a:t>
            </a:r>
            <a:r>
              <a:rPr sz="4800" dirty="0" err="1"/>
              <a:t>แบบทดสอบ</a:t>
            </a:r>
            <a:r>
              <a:rPr sz="4800" dirty="0"/>
              <a:t> </a:t>
            </a:r>
            <a:r>
              <a:rPr sz="4800" dirty="0" err="1"/>
              <a:t>คำถาม</a:t>
            </a:r>
            <a:r>
              <a:rPr sz="4800" dirty="0"/>
              <a:t> </a:t>
            </a:r>
            <a:r>
              <a:rPr sz="4800" dirty="0" err="1"/>
              <a:t>สามารถจำแนกเป็นหัวข้อตามแผนการสอนได้</a:t>
            </a:r>
            <a:endParaRPr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A4A1A-68CB-4997-A63F-2656ECE2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Google Classroom (1/2)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3600" dirty="0" err="1"/>
              <a:t>คือ</a:t>
            </a:r>
            <a:r>
              <a:rPr sz="3600" dirty="0"/>
              <a:t> </a:t>
            </a:r>
            <a:r>
              <a:rPr sz="3600" dirty="0" err="1"/>
              <a:t>เครื่องมือหนึ่งสำหรับสอนออนไลน์</a:t>
            </a:r>
            <a:r>
              <a:rPr sz="3600" dirty="0"/>
              <a:t> </a:t>
            </a:r>
            <a:r>
              <a:rPr sz="3600" dirty="0" err="1"/>
              <a:t>ที่ให้ความสำคัญกับการเรียนรู้ด้วยตนเอง</a:t>
            </a:r>
            <a:r>
              <a:rPr sz="3600" dirty="0"/>
              <a:t> </a:t>
            </a:r>
            <a:r>
              <a:rPr sz="3600" dirty="0" err="1"/>
              <a:t>โดยมีเครื่องมือส่งเสริมการเรียนรู้มากมาย</a:t>
            </a:r>
            <a:r>
              <a:rPr sz="3600" dirty="0"/>
              <a:t> </a:t>
            </a:r>
            <a:r>
              <a:rPr sz="3600" dirty="0" err="1"/>
              <a:t>อาทิ</a:t>
            </a:r>
            <a:r>
              <a:rPr sz="3600" dirty="0"/>
              <a:t> </a:t>
            </a:r>
            <a:r>
              <a:rPr sz="3600" dirty="0" err="1"/>
              <a:t>การจัดเรียงหน่วยการเรียนรู้ตามแผนการสอน</a:t>
            </a:r>
            <a:r>
              <a:rPr sz="3600" dirty="0"/>
              <a:t> </a:t>
            </a:r>
            <a:r>
              <a:rPr sz="3600" dirty="0" err="1"/>
              <a:t>การมอบหมายงาน</a:t>
            </a:r>
            <a:r>
              <a:rPr sz="3600" dirty="0"/>
              <a:t> </a:t>
            </a:r>
            <a:r>
              <a:rPr sz="3600" dirty="0" err="1"/>
              <a:t>การส่งคืน</a:t>
            </a:r>
            <a:r>
              <a:rPr sz="3600" dirty="0"/>
              <a:t> </a:t>
            </a:r>
            <a:r>
              <a:rPr sz="3600" dirty="0" err="1"/>
              <a:t>การใช้แบบทดสอบ</a:t>
            </a:r>
            <a:r>
              <a:rPr sz="3600" dirty="0"/>
              <a:t> </a:t>
            </a:r>
            <a:r>
              <a:rPr sz="3600" dirty="0" err="1"/>
              <a:t>และการให้คะแนน</a:t>
            </a:r>
            <a:r>
              <a:rPr sz="3600" dirty="0"/>
              <a:t> </a:t>
            </a:r>
            <a:r>
              <a:rPr sz="3600" dirty="0" err="1"/>
              <a:t>ที่รองรับผู้เรียนจำนวนมากได้พร้อมกัน</a:t>
            </a:r>
            <a:r>
              <a:rPr sz="3600" dirty="0"/>
              <a:t> ซึ่งระบบการสอนแบบชั้นเรียนไม่เน้นการมีปฏิสัมพันธ์ระหว่างผู้เรียนและผู้สอนแบบเผชิญหน้า </a:t>
            </a:r>
            <a:r>
              <a:rPr sz="3600" dirty="0" err="1"/>
              <a:t>ดังนั้นผู้สอนเลือกเวลาที่จะสอนได้</a:t>
            </a:r>
            <a:r>
              <a:rPr sz="3600" dirty="0"/>
              <a:t> </a:t>
            </a:r>
            <a:r>
              <a:rPr sz="3600" dirty="0" err="1"/>
              <a:t>และผู้เรียนเลือกเวลาที่จะเรียนได้ตามที่ต้องการ</a:t>
            </a:r>
            <a:r>
              <a:rPr sz="3600" dirty="0"/>
              <a:t> </a:t>
            </a:r>
            <a:r>
              <a:rPr sz="3600" dirty="0" err="1"/>
              <a:t>และมีแอพพลิเคชั่นสำหรับอุปกรณ์เคลื่อนที่</a:t>
            </a:r>
            <a:r>
              <a:rPr sz="3600" dirty="0"/>
              <a:t> </a:t>
            </a:r>
            <a:r>
              <a:rPr sz="3600" dirty="0" err="1"/>
              <a:t>ทำให้สอนหรือเรียนได้ทุกที่ทุกเวลา</a:t>
            </a:r>
            <a:endParaRPr sz="3600" dirty="0"/>
          </a:p>
          <a:p>
            <a:pPr marL="0" indent="0">
              <a:buNone/>
            </a:pPr>
            <a:r>
              <a:rPr sz="3600" dirty="0" err="1">
                <a:hlinkClick r:id="rId2"/>
              </a:rPr>
              <a:t>อ่านเพิ่ม</a:t>
            </a:r>
            <a:r>
              <a:rPr sz="3600" dirty="0">
                <a:hlinkClick r:id="rId2"/>
              </a:rPr>
              <a:t> thaiall.com/google/classroom.htm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3E68A-6AE9-43C1-B8EE-874A044A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Google Classroom (2/2)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เครื่องมือหนึ่งสำหรับสอนออนไลน์</a:t>
            </a:r>
            <a:r>
              <a:rPr sz="4000" dirty="0"/>
              <a:t> </a:t>
            </a:r>
            <a:r>
              <a:rPr sz="4000" dirty="0" err="1"/>
              <a:t>ที่ให้ความสำคัญกับการมีปฏิสัมพันธ์กับผู้เรียน</a:t>
            </a:r>
            <a:r>
              <a:rPr sz="4000" dirty="0"/>
              <a:t> </a:t>
            </a:r>
            <a:r>
              <a:rPr sz="4000" dirty="0" err="1"/>
              <a:t>ในแบบการสอนสด</a:t>
            </a:r>
            <a:r>
              <a:rPr sz="4000" dirty="0"/>
              <a:t> </a:t>
            </a:r>
            <a:r>
              <a:rPr sz="4000" dirty="0" err="1"/>
              <a:t>ที่สามารถเห็นหน้าทุกคนผ่านวีดีโอ</a:t>
            </a:r>
            <a:r>
              <a:rPr sz="4000" dirty="0"/>
              <a:t> </a:t>
            </a:r>
            <a:r>
              <a:rPr sz="4000" dirty="0" err="1"/>
              <a:t>พูดคุยโต้ตอบผ่านไมโครโฟน</a:t>
            </a:r>
            <a:r>
              <a:rPr sz="4000" dirty="0"/>
              <a:t> </a:t>
            </a:r>
            <a:r>
              <a:rPr sz="4000" dirty="0" err="1"/>
              <a:t>หรือเข้าร่วมประชุมด้วยเสียง</a:t>
            </a:r>
            <a:r>
              <a:rPr sz="4000" dirty="0"/>
              <a:t> </a:t>
            </a:r>
            <a:r>
              <a:rPr sz="4000" dirty="0" err="1"/>
              <a:t>ผู้สอนสามารถบรรยาย</a:t>
            </a:r>
            <a:r>
              <a:rPr sz="4000" dirty="0"/>
              <a:t> </a:t>
            </a:r>
            <a:r>
              <a:rPr sz="4000" dirty="0" err="1"/>
              <a:t>ซักถาม</a:t>
            </a:r>
            <a:r>
              <a:rPr sz="4000" dirty="0"/>
              <a:t> </a:t>
            </a:r>
            <a:r>
              <a:rPr sz="4000" dirty="0" err="1"/>
              <a:t>โต้ตอบกับผู้เรียน</a:t>
            </a:r>
            <a:r>
              <a:rPr sz="4000" dirty="0"/>
              <a:t> </a:t>
            </a:r>
            <a:r>
              <a:rPr sz="4000" dirty="0" err="1"/>
              <a:t>ทุกคนสามารถแชร์เอกสาร</a:t>
            </a:r>
            <a:r>
              <a:rPr sz="4000" dirty="0"/>
              <a:t> </a:t>
            </a:r>
            <a:r>
              <a:rPr sz="4000" dirty="0" err="1"/>
              <a:t>สื่อการสอน</a:t>
            </a:r>
            <a:r>
              <a:rPr sz="4000" dirty="0"/>
              <a:t> </a:t>
            </a:r>
            <a:r>
              <a:rPr sz="4000" dirty="0" err="1"/>
              <a:t>และแชทในห้องประชุม</a:t>
            </a:r>
            <a:r>
              <a:rPr sz="4000" dirty="0"/>
              <a:t> </a:t>
            </a:r>
            <a:r>
              <a:rPr sz="4000" dirty="0" err="1"/>
              <a:t>ช่วยให้ผู้สอนและผู้เรียนสลับกันนำเสนอผลงาน</a:t>
            </a:r>
            <a:r>
              <a:rPr sz="4000" dirty="0"/>
              <a:t> </a:t>
            </a:r>
            <a:r>
              <a:rPr sz="4000" dirty="0" err="1"/>
              <a:t>พร้อมพูดคุยแลกเปลี่ยนกันได้</a:t>
            </a:r>
            <a:r>
              <a:rPr sz="4000" dirty="0"/>
              <a:t> </a:t>
            </a:r>
            <a:r>
              <a:rPr sz="4000" dirty="0" err="1"/>
              <a:t>ซึ่งผู้สอนสามารถควบคุมห้องเรียนได้</a:t>
            </a:r>
            <a:r>
              <a:rPr sz="4000" dirty="0"/>
              <a:t> </a:t>
            </a:r>
            <a:r>
              <a:rPr sz="4000" dirty="0" err="1"/>
              <a:t>เสมือนเรียนในห้องเรียนออฟไลน์</a:t>
            </a:r>
            <a:r>
              <a:rPr sz="4000" dirty="0"/>
              <a:t> </a:t>
            </a:r>
            <a:r>
              <a:rPr sz="4000" dirty="0" err="1"/>
              <a:t>และมีแอพพลิเคชั่นสำหรับอุปกรณ์เคลื่อนที่</a:t>
            </a:r>
            <a:r>
              <a:rPr sz="4000" dirty="0"/>
              <a:t> </a:t>
            </a:r>
            <a:r>
              <a:rPr sz="4000" dirty="0" err="1"/>
              <a:t>ทำให้เข้าห้องเรียนได้ทุกที่ทุกเวลา</a:t>
            </a:r>
            <a:endParaRPr sz="4000" dirty="0"/>
          </a:p>
          <a:p>
            <a:pPr marL="0" indent="0">
              <a:buNone/>
            </a:pPr>
            <a:r>
              <a:rPr sz="4000" dirty="0" err="1">
                <a:hlinkClick r:id="rId2"/>
              </a:rPr>
              <a:t>อ่านเพิ่ม</a:t>
            </a:r>
            <a:r>
              <a:rPr sz="4000" dirty="0">
                <a:hlinkClick r:id="rId2"/>
              </a:rPr>
              <a:t> thaiall.com/google/meet.htm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4AAFA-2DD8-4585-BAB6-928222FBB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Google Meet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000" dirty="0" err="1"/>
              <a:t>คือ</a:t>
            </a:r>
            <a:r>
              <a:rPr sz="4000" dirty="0"/>
              <a:t> ระบบฟอร์มออนไลน์เพื่อบริการผู้สร้างฟอร์มได้ตั้งคำถามแล้วรอรับข้อมูลคำตอบจากผู้ให้ข้อมูล </a:t>
            </a:r>
            <a:r>
              <a:rPr sz="4000" dirty="0" err="1"/>
              <a:t>โดยแชร์ลิงค์แบบฟอร์มไปให้ผู้ให้ข้อมูล</a:t>
            </a:r>
            <a:r>
              <a:rPr sz="4000" dirty="0"/>
              <a:t> </a:t>
            </a:r>
            <a:r>
              <a:rPr sz="4000" dirty="0" err="1"/>
              <a:t>สามารถสั่งเปิดปิดฟอร์มรับข้อมูลได้</a:t>
            </a:r>
            <a:r>
              <a:rPr sz="4000" dirty="0"/>
              <a:t> </a:t>
            </a:r>
            <a:r>
              <a:rPr sz="4000" dirty="0" err="1"/>
              <a:t>ประยุกต์เป็นแบบสอบถามงานวิจัย</a:t>
            </a:r>
            <a:r>
              <a:rPr sz="4000" dirty="0"/>
              <a:t> </a:t>
            </a:r>
            <a:r>
              <a:rPr sz="4000" dirty="0" err="1"/>
              <a:t>หรือแบบทดสอบออนไลน์ได้</a:t>
            </a:r>
            <a:r>
              <a:rPr sz="4000" dirty="0"/>
              <a:t> </a:t>
            </a:r>
            <a:r>
              <a:rPr sz="4000" dirty="0" err="1"/>
              <a:t>มีประเภทของตัวเลือกในแบบฟอร์ม</a:t>
            </a:r>
            <a:r>
              <a:rPr sz="4000" dirty="0"/>
              <a:t> </a:t>
            </a:r>
            <a:r>
              <a:rPr sz="4000" dirty="0" err="1"/>
              <a:t>อาทิ</a:t>
            </a:r>
            <a:r>
              <a:rPr sz="4000" dirty="0"/>
              <a:t> </a:t>
            </a:r>
            <a:r>
              <a:rPr sz="4000" dirty="0" err="1"/>
              <a:t>คำตอบสั้น</a:t>
            </a:r>
            <a:r>
              <a:rPr sz="4000" dirty="0"/>
              <a:t> </a:t>
            </a:r>
            <a:r>
              <a:rPr sz="4000" dirty="0" err="1"/>
              <a:t>คำตอบยาวเป็นย่อหน้า</a:t>
            </a:r>
            <a:r>
              <a:rPr sz="4000" dirty="0"/>
              <a:t> </a:t>
            </a:r>
            <a:r>
              <a:rPr sz="4000" dirty="0" err="1"/>
              <a:t>หลายตัวเลือก</a:t>
            </a:r>
            <a:r>
              <a:rPr sz="4000" dirty="0"/>
              <a:t> </a:t>
            </a:r>
            <a:r>
              <a:rPr sz="4000" dirty="0" err="1"/>
              <a:t>ช่องทำเครื่องหมาย</a:t>
            </a:r>
            <a:r>
              <a:rPr sz="4000" dirty="0"/>
              <a:t> </a:t>
            </a:r>
            <a:r>
              <a:rPr sz="4000" dirty="0" err="1"/>
              <a:t>เลื่อนลง</a:t>
            </a:r>
            <a:r>
              <a:rPr sz="4000" dirty="0"/>
              <a:t> </a:t>
            </a:r>
            <a:r>
              <a:rPr sz="4000" dirty="0" err="1"/>
              <a:t>อัพโหลดไฟล์</a:t>
            </a:r>
            <a:r>
              <a:rPr sz="4000" dirty="0"/>
              <a:t> </a:t>
            </a:r>
            <a:r>
              <a:rPr sz="4000" dirty="0" err="1"/>
              <a:t>การกำหนดเงื่อนไข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</a:t>
            </a:r>
            <a:r>
              <a:rPr sz="4000" dirty="0" err="1"/>
              <a:t>บังคับตอบ</a:t>
            </a:r>
            <a:r>
              <a:rPr sz="4000" dirty="0"/>
              <a:t> </a:t>
            </a:r>
            <a:r>
              <a:rPr sz="4000" dirty="0" err="1"/>
              <a:t>สลับตัวเลือก</a:t>
            </a:r>
            <a:r>
              <a:rPr sz="4000" dirty="0"/>
              <a:t> </a:t>
            </a:r>
            <a:r>
              <a:rPr sz="4000" dirty="0" err="1"/>
              <a:t>ตอบได้หลายครั้ง</a:t>
            </a:r>
            <a:r>
              <a:rPr sz="4000" dirty="0"/>
              <a:t> </a:t>
            </a:r>
            <a:r>
              <a:rPr sz="4000" dirty="0" err="1"/>
              <a:t>หรือเฉลยคำตอบหลังทำเสร็จ</a:t>
            </a:r>
            <a:endParaRPr sz="4000" dirty="0"/>
          </a:p>
          <a:p>
            <a:pPr marL="0" indent="0">
              <a:buNone/>
            </a:pPr>
            <a:r>
              <a:rPr sz="4000" dirty="0" err="1">
                <a:hlinkClick r:id="rId2"/>
              </a:rPr>
              <a:t>อ่านเพิ่ม</a:t>
            </a:r>
            <a:r>
              <a:rPr sz="4000" dirty="0">
                <a:hlinkClick r:id="rId2"/>
              </a:rPr>
              <a:t> thaiall.com/google/forms.htm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0166A-9719-4AC5-8F87-A4EA6397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Google Form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400" dirty="0" err="1"/>
              <a:t>คือ</a:t>
            </a:r>
            <a:r>
              <a:rPr sz="4400" dirty="0"/>
              <a:t> </a:t>
            </a:r>
            <a:r>
              <a:rPr sz="4400" dirty="0" err="1"/>
              <a:t>เครื่องมือหนึ่งสำหรับช่วยวางแผนการใช้ชีวิต</a:t>
            </a:r>
            <a:r>
              <a:rPr sz="4400" dirty="0"/>
              <a:t> </a:t>
            </a:r>
            <a:r>
              <a:rPr sz="4400" dirty="0" err="1"/>
              <a:t>การทำงาน</a:t>
            </a:r>
            <a:r>
              <a:rPr sz="4400" dirty="0"/>
              <a:t> </a:t>
            </a:r>
            <a:r>
              <a:rPr sz="4400" dirty="0" err="1"/>
              <a:t>การเรียน</a:t>
            </a:r>
            <a:r>
              <a:rPr sz="4400" dirty="0"/>
              <a:t> </a:t>
            </a:r>
            <a:r>
              <a:rPr sz="4400" dirty="0" err="1"/>
              <a:t>ครอบครัว</a:t>
            </a:r>
            <a:r>
              <a:rPr sz="4400" dirty="0"/>
              <a:t> </a:t>
            </a:r>
            <a:r>
              <a:rPr sz="4400" dirty="0" err="1"/>
              <a:t>หรือกิจกรรมส่วนตัว</a:t>
            </a:r>
            <a:r>
              <a:rPr sz="4400" dirty="0"/>
              <a:t> </a:t>
            </a:r>
            <a:r>
              <a:rPr sz="4400" dirty="0" err="1"/>
              <a:t>ปฏิทินเสมือนเข็มทิศนำทางชีวิตว่าต้องทำอะไร</a:t>
            </a:r>
            <a:r>
              <a:rPr sz="4400" dirty="0"/>
              <a:t> </a:t>
            </a:r>
            <a:r>
              <a:rPr sz="4400" dirty="0" err="1"/>
              <a:t>ที่ไหน</a:t>
            </a:r>
            <a:r>
              <a:rPr sz="4400" dirty="0"/>
              <a:t> </a:t>
            </a:r>
            <a:r>
              <a:rPr sz="4400" dirty="0" err="1"/>
              <a:t>เมื่อไร</a:t>
            </a:r>
            <a:r>
              <a:rPr sz="4400" dirty="0"/>
              <a:t> </a:t>
            </a:r>
            <a:r>
              <a:rPr sz="4400" dirty="0" err="1"/>
              <a:t>อย่างไรกับใคร</a:t>
            </a:r>
            <a:r>
              <a:rPr sz="4400" dirty="0"/>
              <a:t> </a:t>
            </a:r>
            <a:r>
              <a:rPr sz="4400" dirty="0" err="1"/>
              <a:t>สามารถเชื่อมโยงกับ</a:t>
            </a:r>
            <a:r>
              <a:rPr sz="4400" dirty="0"/>
              <a:t> Gmail.com </a:t>
            </a:r>
            <a:r>
              <a:rPr sz="4400" dirty="0" err="1"/>
              <a:t>และ</a:t>
            </a:r>
            <a:r>
              <a:rPr sz="4400" dirty="0"/>
              <a:t> Google Meet </a:t>
            </a:r>
            <a:r>
              <a:rPr sz="4400" dirty="0" err="1"/>
              <a:t>ได้อย่างลงตัว</a:t>
            </a:r>
            <a:r>
              <a:rPr sz="4400" dirty="0"/>
              <a:t> </a:t>
            </a:r>
            <a:r>
              <a:rPr sz="4400" dirty="0" err="1"/>
              <a:t>มีระบบแจ้งเตือน</a:t>
            </a:r>
            <a:r>
              <a:rPr sz="4400" dirty="0"/>
              <a:t> </a:t>
            </a:r>
            <a:r>
              <a:rPr sz="4400" dirty="0" err="1"/>
              <a:t>และแอพพลิเคชั่นสำหรับอุปกรณ์เคลื่อนที่</a:t>
            </a:r>
            <a:r>
              <a:rPr sz="4400" dirty="0"/>
              <a:t> </a:t>
            </a:r>
            <a:r>
              <a:rPr sz="4400" dirty="0" err="1"/>
              <a:t>ทำให้ไม่พลาดทุกกิจกรรมที่วางแผนไว้</a:t>
            </a:r>
            <a:endParaRPr sz="4400" dirty="0"/>
          </a:p>
          <a:p>
            <a:pPr marL="0" indent="0">
              <a:buNone/>
            </a:pPr>
            <a:r>
              <a:rPr sz="4400" dirty="0" err="1">
                <a:hlinkClick r:id="rId2"/>
              </a:rPr>
              <a:t>ใช้บริการที่</a:t>
            </a:r>
            <a:r>
              <a:rPr sz="4400" dirty="0">
                <a:hlinkClick r:id="rId2"/>
              </a:rPr>
              <a:t> calendar.google.com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AF6C5-7A55-4651-B734-67485D44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Google Calendar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เว็บไซต์ที่ให้บริการเกมตอบสนอง</a:t>
            </a:r>
            <a:r>
              <a:rPr sz="4000" dirty="0"/>
              <a:t> (Interactive Quiz Game) </a:t>
            </a:r>
            <a:r>
              <a:rPr sz="4000" dirty="0" err="1"/>
              <a:t>เป็นแพลตฟอร์มการเรียนรู้ผ่านเกมแบบไม่มีค่าใช้จ่าย</a:t>
            </a:r>
            <a:r>
              <a:rPr sz="4000" dirty="0"/>
              <a:t> เป็นเทคโนโลยีการศึกษาสำหรับเสริมการจัดการเรียนการสอนที่ช่วยให้ผู้เรียนสนุกไปกับการเรียน </a:t>
            </a:r>
            <a:r>
              <a:rPr sz="4000" dirty="0" err="1"/>
              <a:t>เป็นเครื่องมือแบบสอบช่วยประเมินผล</a:t>
            </a:r>
            <a:r>
              <a:rPr sz="4000" dirty="0"/>
              <a:t> </a:t>
            </a:r>
            <a:r>
              <a:rPr sz="4000" dirty="0" err="1"/>
              <a:t>ผ่านการตอบคำถามในชั้นเรียน</a:t>
            </a:r>
            <a:r>
              <a:rPr sz="4000" dirty="0"/>
              <a:t> </a:t>
            </a:r>
            <a:r>
              <a:rPr sz="4000" dirty="0" err="1"/>
              <a:t>ส่งเสริมการเปิดอภิปราย</a:t>
            </a:r>
            <a:r>
              <a:rPr sz="4000" dirty="0"/>
              <a:t> </a:t>
            </a:r>
            <a:r>
              <a:rPr sz="4000" dirty="0" err="1"/>
              <a:t>การสำรวจความคิดเห็น</a:t>
            </a:r>
            <a:r>
              <a:rPr sz="4000" dirty="0"/>
              <a:t> </a:t>
            </a:r>
            <a:r>
              <a:rPr sz="4000" dirty="0" err="1"/>
              <a:t>การแลกเปลี่ยนเรียนรู้</a:t>
            </a:r>
            <a:r>
              <a:rPr sz="4000" dirty="0"/>
              <a:t> </a:t>
            </a:r>
            <a:r>
              <a:rPr sz="4000" dirty="0" err="1"/>
              <a:t>ซึ่งจำเป็นต้องมีอุปกรณ์</a:t>
            </a:r>
            <a:r>
              <a:rPr sz="4000" dirty="0"/>
              <a:t> </a:t>
            </a:r>
            <a:r>
              <a:rPr sz="4000" dirty="0" err="1"/>
              <a:t>ได้แก่</a:t>
            </a:r>
            <a:r>
              <a:rPr sz="4000" dirty="0"/>
              <a:t> Projector </a:t>
            </a:r>
            <a:r>
              <a:rPr sz="4000" dirty="0" err="1"/>
              <a:t>ที่เชื่อมกับคอมพิวเตอร์ของผู้สอน</a:t>
            </a:r>
            <a:r>
              <a:rPr sz="4000" dirty="0"/>
              <a:t> </a:t>
            </a:r>
            <a:r>
              <a:rPr sz="4000" dirty="0" err="1"/>
              <a:t>ส่วนผู้เรียนมีอุปกรณ์คอมพิวเตอร์</a:t>
            </a:r>
            <a:r>
              <a:rPr sz="4000" dirty="0"/>
              <a:t> </a:t>
            </a:r>
            <a:r>
              <a:rPr sz="4000" dirty="0" err="1"/>
              <a:t>โน๊ตบุ๊ค</a:t>
            </a:r>
            <a:r>
              <a:rPr sz="4000" dirty="0"/>
              <a:t> </a:t>
            </a:r>
            <a:r>
              <a:rPr sz="4000" dirty="0" err="1"/>
              <a:t>แท็บเล็ต</a:t>
            </a:r>
            <a:r>
              <a:rPr sz="4000" dirty="0"/>
              <a:t> </a:t>
            </a:r>
            <a:r>
              <a:rPr sz="4000" dirty="0" err="1"/>
              <a:t>หรือสมาร์ทโฟน</a:t>
            </a:r>
            <a:r>
              <a:rPr sz="4000" dirty="0"/>
              <a:t> </a:t>
            </a:r>
            <a:r>
              <a:rPr sz="4000" dirty="0" err="1"/>
              <a:t>และทุกคนเชื่อมต่ออินเทอร์เน็ตได้</a:t>
            </a:r>
            <a:endParaRPr sz="4000" dirty="0"/>
          </a:p>
          <a:p>
            <a:pPr marL="0" indent="0">
              <a:buNone/>
            </a:pPr>
            <a:r>
              <a:rPr sz="4000" dirty="0" err="1">
                <a:hlinkClick r:id="rId2"/>
              </a:rPr>
              <a:t>อ่านเพิ่ม</a:t>
            </a:r>
            <a:r>
              <a:rPr sz="4000" dirty="0">
                <a:hlinkClick r:id="rId2"/>
              </a:rPr>
              <a:t> thaiall.com/quiz/</a:t>
            </a:r>
            <a:r>
              <a:rPr sz="4000" dirty="0" err="1">
                <a:hlinkClick r:id="rId2"/>
              </a:rPr>
              <a:t>kahoot</a:t>
            </a:r>
            <a:endParaRPr sz="4000" dirty="0">
              <a:hlinkClick r:id="rId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9ED9E-1A8D-4CB8-8A44-96979283E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Kahoot.com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5020A-29C1-48F2-AC74-0F91205A4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DB43B-158F-421F-98F6-86364199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Kahoot.com</a:t>
            </a:r>
          </a:p>
        </p:txBody>
      </p:sp>
      <p:pic>
        <p:nvPicPr>
          <p:cNvPr id="3" name="Picture 1" descr="http://www.thaiall.com/quiz/kahoot/ntu_kahoot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52700" y="1600200"/>
            <a:ext cx="7099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ห้องเรียนจะมีชีวิตชีวาขึ้น เมื่อใช้ Kanoot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ความเป็นมาของอินเทอร์เน็ต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ประโยชน์ของอินเทอร์เน็ต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บริการของอินเทอร์เน็ต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7388B-A0B8-448F-9B81-5EFE83727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พาณิชย์อิเล็กทรอนิกส์ คืออะไร</a:t>
            </a:r>
          </a:p>
          <a:p>
            <a:pPr lvl="1"/>
            <a:r>
              <a:t>บริการแบบ B2B คืออะไร</a:t>
            </a:r>
          </a:p>
          <a:p>
            <a:pPr lvl="1"/>
            <a:r>
              <a:t>บริการแบบ B2C คืออะไร</a:t>
            </a:r>
          </a:p>
          <a:p>
            <a:pPr lvl="1"/>
            <a:r>
              <a:t>บริการแบบ C2C คืออะไร</a:t>
            </a:r>
          </a:p>
          <a:p>
            <a:pPr lvl="1"/>
            <a:r>
              <a:t>เว็บไซต์ใดให้บริการแบบ B2C</a:t>
            </a:r>
          </a:p>
          <a:p>
            <a:pPr lvl="1"/>
            <a:r>
              <a:t>เว็บไซต์ใดให้บริการแบบ C2C</a:t>
            </a:r>
          </a:p>
          <a:p>
            <a:pPr lvl="1"/>
            <a:r>
              <a:t>ข้อใดไม่ใช่องค์ประกอบของ e-commerce</a:t>
            </a:r>
          </a:p>
          <a:p>
            <a:pPr lvl="1"/>
            <a:r>
              <a:t>บริษัทใดไม่ใช่บริษัทรับขนส่งสินค้า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E0AFD-C978-440C-922F-A55D8504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บริษัทใดรับสั่งอาหาร แล้วมาส่งถึงบ้าน</a:t>
            </a:r>
          </a:p>
          <a:p>
            <a:pPr lvl="1"/>
            <a:r>
              <a:t>เว็บไซต์ใดให้บริการอีคอมเมิร์ซ</a:t>
            </a:r>
          </a:p>
          <a:p>
            <a:pPr lvl="1"/>
            <a:r>
              <a:t>MOOC ย่อมาจากอะไร</a:t>
            </a:r>
          </a:p>
          <a:p>
            <a:pPr lvl="1"/>
            <a:r>
              <a:t>MOOC คืออะไร</a:t>
            </a:r>
          </a:p>
          <a:p>
            <a:pPr lvl="1"/>
            <a:r>
              <a:t>ข้อใดกล่าวไม่ถูกต้องเกี่ยวกับลักษณะของ MOOC</a:t>
            </a:r>
          </a:p>
          <a:p>
            <a:pPr lvl="1"/>
            <a:r>
              <a:t>Flipped classroom คืออะไร</a:t>
            </a:r>
          </a:p>
          <a:p>
            <a:pPr lvl="1"/>
            <a:r>
              <a:t>Kahoot ถูกใช้เพื่ออะไร</a:t>
            </a:r>
          </a:p>
          <a:p>
            <a:pPr lvl="1"/>
            <a:r>
              <a:t>ทักษะทั้ง 4 ใน P21 มีอะไรบ้าง</a:t>
            </a:r>
          </a:p>
          <a:p>
            <a:pPr lvl="1"/>
            <a:r>
              <a:t>Google Classroom ไม่มีบริการใด</a:t>
            </a:r>
          </a:p>
          <a:p>
            <a:pPr lvl="1"/>
            <a:r>
              <a:t>Google Meet ไม่มีบริการใด</a:t>
            </a:r>
          </a:p>
          <a:p>
            <a:pPr lvl="1"/>
            <a:r>
              <a:t>ข้อใดกล่าวไม่ถูกต้องเกี่ยวกับ Google Form</a:t>
            </a:r>
          </a:p>
          <a:p>
            <a:pPr lvl="1"/>
            <a:r>
              <a:t>ข้อใดกล่าวไม่ถูกต้องเกี่ยวกับ Google Calendar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08088-D9A6-4090-83B0-9BE5566A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153</TotalTime>
  <Words>4008</Words>
  <Application>Microsoft Office PowerPoint</Application>
  <PresentationFormat>แบบจอกว้าง</PresentationFormat>
  <Paragraphs>285</Paragraphs>
  <Slides>47</Slides>
  <Notes>16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47</vt:i4>
      </vt:variant>
    </vt:vector>
  </HeadingPairs>
  <TitlesOfParts>
    <vt:vector size="61" baseType="lpstr">
      <vt:lpstr>Calibri</vt:lpstr>
      <vt:lpstr>Courier New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8 อีคอมเมิร์ซ และอีเลินนิ่ง</vt:lpstr>
      <vt:lpstr>วัตถุประสงค์การเรียน</vt:lpstr>
      <vt:lpstr>สิ่งที่คาดหวัง</vt:lpstr>
      <vt:lpstr>อีคอมเมิร์ซ [1]</vt:lpstr>
      <vt:lpstr>อีคอมเมิร์ซ (2/3)</vt:lpstr>
      <vt:lpstr>อีคอมเมิร์ซ (3/3)</vt:lpstr>
      <vt:lpstr>ประเภทของพาณิชย์อิเล็กทรอนิกส์</vt:lpstr>
      <vt:lpstr>B2B (Business to Business) (1/6)</vt:lpstr>
      <vt:lpstr>B2C (Business to Consumer) (2/6)</vt:lpstr>
      <vt:lpstr>C2C (Consumer to Consumer) (3/6)</vt:lpstr>
      <vt:lpstr>C2B (Consumer to Business) (4/6)</vt:lpstr>
      <vt:lpstr>B2G (Business to Government) (5/6)</vt:lpstr>
      <vt:lpstr>G2C (Government to Consumer) (6/6)</vt:lpstr>
      <vt:lpstr>องค์ประกอบของระบบอีคอมเมิร์ซ</vt:lpstr>
      <vt:lpstr>โครงสร้างพื้นฐานของพาณิชย์อิเล็กทรอนิกส์</vt:lpstr>
      <vt:lpstr>โครงสร้างพื้นฐานของพาณิชย์อิเล็กทรอนิกส์ (1/3)</vt:lpstr>
      <vt:lpstr>โครงสร้างพื้นฐานของพาณิชย์อิเล็กทรอนิกส์ (2/3)</vt:lpstr>
      <vt:lpstr>โครงสร้างพื้นฐานของพาณิชย์อิเล็กทรอนิกส์ (3/3)</vt:lpstr>
      <vt:lpstr>การประยุกต์ใช้อีคอมเมิร์ซ [2]</vt:lpstr>
      <vt:lpstr>แหล่งจำหน่ายสินค้าออนไลน์</vt:lpstr>
      <vt:lpstr>แผนภาพ e-commerce</vt:lpstr>
      <vt:lpstr>SEO - Search Engine Optimization</vt:lpstr>
      <vt:lpstr>อีเลินนิ่ง [3]</vt:lpstr>
      <vt:lpstr>องค์ประกอบของ e-Learning</vt:lpstr>
      <vt:lpstr>การสอนแบบใหม่ มีหลากหลายรูปแบบ</vt:lpstr>
      <vt:lpstr>การสอนแบบ STEM</vt:lpstr>
      <vt:lpstr>การสอนแบบห้องเรียนกลับด้าน กับ การสอนออนไลน์</vt:lpstr>
      <vt:lpstr>ห้องเรียนกลับด้าน</vt:lpstr>
      <vt:lpstr>ทักษะการเรียนรู้ในศตวรรษที่ 21</vt:lpstr>
      <vt:lpstr>21st Century Student Outcomes and Support Systems</vt:lpstr>
      <vt:lpstr>84 tools online for teaching and learning</vt:lpstr>
      <vt:lpstr>รวมคอร์สเรียนออนไลน์ฟรี</vt:lpstr>
      <vt:lpstr>มาตรฐานและแนวปฏิบัติ 10 มาตรฐานหลัก</vt:lpstr>
      <vt:lpstr>10 มาตรฐานหลัก ของ MOOC</vt:lpstr>
      <vt:lpstr>MOOC Sites</vt:lpstr>
      <vt:lpstr>การประยุกต์ใช้อีเลินนิ่ง [4]</vt:lpstr>
      <vt:lpstr>เครื่องมือสนับสนุนการเรียนออนไลน์</vt:lpstr>
      <vt:lpstr>Google Classroom (1/2)</vt:lpstr>
      <vt:lpstr>Google Classroom (2/2)</vt:lpstr>
      <vt:lpstr>Google Meet</vt:lpstr>
      <vt:lpstr>Google Form</vt:lpstr>
      <vt:lpstr>Google Calendar</vt:lpstr>
      <vt:lpstr>Kahoot.com</vt:lpstr>
      <vt:lpstr>Kahoot.com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29</cp:revision>
  <dcterms:created xsi:type="dcterms:W3CDTF">2020-06-07T00:13:27Z</dcterms:created>
  <dcterms:modified xsi:type="dcterms:W3CDTF">2022-09-16T01:37:54Z</dcterms:modified>
</cp:coreProperties>
</file>