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51"/>
  </p:notesMasterIdLst>
  <p:sldIdLst>
    <p:sldId id="515" r:id="rId11"/>
    <p:sldId id="516" r:id="rId12"/>
    <p:sldId id="517" r:id="rId13"/>
    <p:sldId id="518" r:id="rId14"/>
    <p:sldId id="519" r:id="rId15"/>
    <p:sldId id="520" r:id="rId16"/>
    <p:sldId id="521" r:id="rId17"/>
    <p:sldId id="522" r:id="rId18"/>
    <p:sldId id="523" r:id="rId19"/>
    <p:sldId id="524" r:id="rId20"/>
    <p:sldId id="525" r:id="rId21"/>
    <p:sldId id="526" r:id="rId22"/>
    <p:sldId id="527" r:id="rId23"/>
    <p:sldId id="528" r:id="rId24"/>
    <p:sldId id="529" r:id="rId25"/>
    <p:sldId id="530" r:id="rId26"/>
    <p:sldId id="531" r:id="rId27"/>
    <p:sldId id="532" r:id="rId28"/>
    <p:sldId id="533" r:id="rId29"/>
    <p:sldId id="534" r:id="rId30"/>
    <p:sldId id="535" r:id="rId31"/>
    <p:sldId id="536" r:id="rId32"/>
    <p:sldId id="537" r:id="rId33"/>
    <p:sldId id="538" r:id="rId34"/>
    <p:sldId id="539" r:id="rId35"/>
    <p:sldId id="540" r:id="rId36"/>
    <p:sldId id="541" r:id="rId37"/>
    <p:sldId id="542" r:id="rId38"/>
    <p:sldId id="543" r:id="rId39"/>
    <p:sldId id="544" r:id="rId40"/>
    <p:sldId id="545" r:id="rId41"/>
    <p:sldId id="546" r:id="rId42"/>
    <p:sldId id="547" r:id="rId43"/>
    <p:sldId id="548" r:id="rId44"/>
    <p:sldId id="549" r:id="rId45"/>
    <p:sldId id="550" r:id="rId46"/>
    <p:sldId id="551" r:id="rId47"/>
    <p:sldId id="552" r:id="rId48"/>
    <p:sldId id="553" r:id="rId49"/>
    <p:sldId id="554" r:id="rId50"/>
  </p:sldIdLst>
  <p:sldSz cx="12192000" cy="6858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TH SarabunPSK" panose="020B0500040200020003" pitchFamily="34" charset="-34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8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https://bestreview.asia/tv/series-love-o2o/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545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28E0-23FD-414E-9DA8-51656DEC466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3625-6701-4FC7-8947-D25A65B096F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26D0-DA7E-4F5E-8071-D98E64792B5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D4B3A-0E0A-418B-97E6-F199C94101E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1E22-C3E8-48C0-9DF9-4851FDE639A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DAAB0-3641-4A5D-B564-519162D371A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E9B28-56F6-4357-B845-9BBAC1415F66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7D1-A085-4E25-871F-74C242AAEC5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1118-5E71-450F-BF43-9E1FCAF214A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09ADA-92C0-493E-884D-694EDA5E3DE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39D-89A8-406E-A214-C74B0DE4814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37487-980F-4C2E-887F-3345F731F71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E9ECA-525E-4B5D-B878-6F0CCB4436B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05875-8A54-4F6A-A152-1C681FAF93E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1633-50DE-497A-B79F-255B9FA4ABA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5033A-8C52-4D8C-9ED0-319CDE15C0A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6561-D4A1-4DAA-8488-BE4EC308F14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5539-0E7F-4354-836F-57C5C0866B7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DBCF3-0626-4257-9F73-E07B083DFB3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6F9A-A9CF-4C02-9FB7-B0D304E6BAC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1CF6-9008-437F-9D87-422B6D3F2C9E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DB2E-7F7D-472B-B2FF-A062AC0CCB5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EF64-60CB-475C-AB16-C3023CBA14B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3BB40-8945-468D-87CE-3E0ED66CCDB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CD0D-9635-455D-A5B4-9C285BAB6490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0A552-392B-4C2F-AE6E-7C31972A759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ED99-1027-401B-BD30-AC69B2C5750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7930C-12AD-4AD1-95BD-3BA6F0B2913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32AF-E68B-4ECC-9332-24A71161B632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925E-8A25-43AF-A1CC-1B3938C2C2E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8D82-25A5-4ED2-808F-58700A811E3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6BBCD-9418-4246-BFD4-5218071A0DC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92259-110E-4155-8F8D-461C8EED60A4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E599C-F605-4FC7-97E6-F531443A4B4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4341-9B45-4E7A-885D-230DE38A6EE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42D-A1D8-4E5A-A9B1-7986924D0F3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48ED-0E22-4FA0-85C2-0F45F51CA150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922-CBAB-4C16-B3AF-14AF9EBED64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7DEC-B176-4D0B-8926-71B8A4068F5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01BEC-6F9C-428A-903A-B094B643F17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30E6-23A3-4C00-BDBF-4B1067D97E3C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1491-D334-4655-98EB-47D1BE7B27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7A9A-3AB1-4BF0-9C3D-C8E13066AA0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7715-A99A-4F8D-BAFC-B5E3DD7F675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FEFC-CE15-4DFC-90E4-6530A8897AB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C16E-509C-47AD-9C48-AB380693777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EB7B-AEF9-421F-B187-1122E17C37F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69FC-F956-4FA9-99AD-08460AF2EFA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2033E-A01F-4A00-9E0A-AA1D328C11C8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72AB-1C7D-4EC5-87C9-6D5B1131D57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C8E8-A66B-4585-AAA4-B662BB46F46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4435-5407-4EFE-B2E4-D38B60B5789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69734-7F1F-4EF8-9EE5-6F0D14457445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1BBF-DA1C-4295-8AC0-5AA9BB57F3F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68F08-2C85-460C-88ED-E5B9ACB2F42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7553-6009-4DAB-8650-61B690D85C9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0067-B40E-4A96-9A37-50EC24B00C8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535C8-FC68-4326-A7AC-0084FDA25E0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086-8EAF-46B3-8B96-A16C1743D8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42E7-0483-4B5D-B26E-4259AF48C10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38B2-3266-46E9-8CB8-812DAD38A1F2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B884A-BA20-40C2-B385-558E9CAF28C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1E574-6111-4DC5-B037-B39771A8DDC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9400B-8CEB-4017-BBE7-ECF3013F07A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0C1C8-C346-47EB-A4C4-60A07564BDB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38EF-625C-4E4A-8BDD-ABDA05D87FF6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5EEBE-3639-4C2C-9DC5-304BB80BEF3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2CC211B1-1CB2-41DA-A7CB-B25BA39F48F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BD7666D-9375-4A76-AF5E-7835C7894BB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908EC5A-F21F-4428-B43F-FDF0558C1F5D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TEC1001_07_01_0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A6A8E5C-8C53-47B4-9F61-B70414C28B6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478A88E4-0EA7-4D83-9BC2-BEDA96CBB741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19E2CFE-C462-4CCB-9992-C83B0C538E7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6E37758C-AF7C-469E-ABFA-69138F02FE7A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5FFF75C-2D55-46A9-8F5D-5D37D5D7009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81059872-955C-4271-BE70-DC19C651B66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F5EA08E-518C-4B0B-A6A7-0E02F9D5CFA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BC6B9F7-9044-4E54-AA79-F2B62D6D60E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90B01CE-7490-496C-A9AD-FC20A02E5CF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8C7F9D7-C913-4E84-B759-F3535136034C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55F2446-DA0E-461F-ADB0-2F8AC4CF387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945B575-15B1-41A1-9C55-BAB2013C42F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D12697E-9FF0-490C-8E92-0BE6B3C5D5E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AB7A489-6265-4B16-82D1-D03A6EEA061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DEB5027-327C-4E65-9C18-67EBED04DCB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92D835A3-0A6E-4447-9AA7-9978E37DA5D0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TEC1001_07_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469DB24-CD48-47DE-98F5-D5A699E419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77056" y="135946"/>
            <a:ext cx="1722870" cy="62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io.code.org/hoc/1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zada.co.th/shop/kbj246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me/picme.jpg" TargetMode="Externa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mail/thread/4686856" TargetMode="External"/><Relationship Id="rId7" Type="http://schemas.openxmlformats.org/officeDocument/2006/relationships/hyperlink" Target="https://www.torproject.org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baidu.com/" TargetMode="External"/><Relationship Id="rId5" Type="http://schemas.openxmlformats.org/officeDocument/2006/relationships/hyperlink" Target="http://www.bing.com/" TargetMode="External"/><Relationship Id="rId4" Type="http://schemas.openxmlformats.org/officeDocument/2006/relationships/hyperlink" Target="http://www.yahoo.com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k-d.com/board/" TargetMode="External"/><Relationship Id="rId2" Type="http://schemas.openxmlformats.org/officeDocument/2006/relationships/hyperlink" Target="https://webboard.sanook.com/forum/" TargetMode="External"/><Relationship Id="rId1" Type="http://schemas.openxmlformats.org/officeDocument/2006/relationships/slideLayout" Target="../slideLayouts/slideLayout29.xml"/><Relationship Id="rId5" Type="http://schemas.openxmlformats.org/officeDocument/2006/relationships/hyperlink" Target="https://pantip.com/" TargetMode="External"/><Relationship Id="rId4" Type="http://schemas.openxmlformats.org/officeDocument/2006/relationships/hyperlink" Target="https://talk.mthai.com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ความเป็นมาของอินเทอร์เน็ต</a:t>
            </a:r>
          </a:p>
          <a:p>
            <a:pPr>
              <a:spcBef>
                <a:spcPts val="3000"/>
              </a:spcBef>
            </a:pPr>
            <a:r>
              <a:rPr b="1"/>
              <a:t>ประโยชน์ของอินเทอร์เน็ต</a:t>
            </a:r>
          </a:p>
          <a:p>
            <a:pPr>
              <a:spcBef>
                <a:spcPts val="3000"/>
              </a:spcBef>
            </a:pPr>
            <a:r>
              <a:rPr b="1"/>
              <a:t>บริการของอินเทอร์เน็ต</a:t>
            </a:r>
            <a:endParaRPr lang="en-US" b="1"/>
          </a:p>
          <a:p>
            <a:pPr marL="0" indent="0">
              <a:spcBef>
                <a:spcPts val="3000"/>
              </a:spcBef>
              <a:buNone/>
            </a:pPr>
            <a:r>
              <a:rPr lang="en-US"/>
              <a:t># 40 </a:t>
            </a:r>
            <a:r>
              <a:rPr lang="th-TH"/>
              <a:t>สไลด์</a:t>
            </a:r>
            <a:endParaRPr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4A393-560E-443B-9CB5-343058CA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7 การใช้งานอินเทอร์เน็ต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เพื่อให้เข้าใจความเป็นมาของอินเทอร์เน็ต</a:t>
            </a:r>
          </a:p>
          <a:p>
            <a:pPr lvl="1">
              <a:buAutoNum type="arabicPeriod"/>
            </a:pPr>
            <a:r>
              <a:t>เพื่อให้เข้าใจประโยชน์ของอินเทอร์เน็ต</a:t>
            </a:r>
          </a:p>
          <a:p>
            <a:pPr lvl="1">
              <a:buAutoNum type="arabicPeriod"/>
            </a:pPr>
            <a:r>
              <a:t>เพื่อให้เข้าใจบริการของอินเทอร์เน็ต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39B7D-8A50-4DCA-BAB5-13FEF540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สามารถใช้ประโยชน์จากอินเทอร์เน็ตได้อย่างเหมาะสม</a:t>
            </a:r>
            <a:endParaRPr lang="th-TH"/>
          </a:p>
          <a:p>
            <a:pPr marL="0" indent="0">
              <a:buNone/>
            </a:pPr>
            <a:endParaRPr lang="th-TH"/>
          </a:p>
          <a:p>
            <a:pPr marL="0" indent="0">
              <a:buNone/>
            </a:pPr>
            <a:r>
              <a:rPr lang="th-TH"/>
              <a:t>อินเทอร์เน็ตมีประโยชน์ 4 ด้าน</a:t>
            </a:r>
          </a:p>
          <a:p>
            <a:pPr>
              <a:buFontTx/>
              <a:buChar char="-"/>
            </a:pPr>
            <a:r>
              <a:rPr lang="th-TH"/>
              <a:t>การสื่อสาร</a:t>
            </a:r>
          </a:p>
          <a:p>
            <a:pPr>
              <a:buFontTx/>
              <a:buChar char="-"/>
            </a:pPr>
            <a:r>
              <a:rPr lang="th-TH"/>
              <a:t>การศึกษา</a:t>
            </a:r>
          </a:p>
          <a:p>
            <a:pPr>
              <a:buFontTx/>
              <a:buChar char="-"/>
            </a:pPr>
            <a:r>
              <a:rPr lang="th-TH"/>
              <a:t>บันเทิง</a:t>
            </a:r>
          </a:p>
          <a:p>
            <a:pPr>
              <a:buFontTx/>
              <a:buChar char="-"/>
            </a:pPr>
            <a:r>
              <a:rPr lang="th-TH"/>
              <a:t>การค้า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05843-1FC3-4454-827F-06CF73CF5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sz="4000" dirty="0" err="1"/>
              <a:t>อินเทอร์เน็ต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การเชื่อมโยงเครือข่ายคอมพิวเตอร์เข้าด้วยกัน</a:t>
            </a:r>
            <a:r>
              <a:rPr sz="4000" dirty="0"/>
              <a:t> </a:t>
            </a:r>
            <a:r>
              <a:rPr sz="4000" dirty="0" err="1"/>
              <a:t>ตามโครงการของอาร์ป้าเน็ต</a:t>
            </a:r>
            <a:r>
              <a:rPr sz="4000" dirty="0"/>
              <a:t> (ARPAnet = Advanced Research Projects Agency Network) </a:t>
            </a:r>
            <a:r>
              <a:rPr sz="4000" dirty="0" err="1"/>
              <a:t>เป็นหน่วยงานสังกัดกระทรวงกลาโหมของสหรัฐ</a:t>
            </a:r>
            <a:r>
              <a:rPr sz="4000" dirty="0"/>
              <a:t> (</a:t>
            </a:r>
            <a:r>
              <a:rPr sz="4000" dirty="0" err="1"/>
              <a:t>U.S.Department</a:t>
            </a:r>
            <a:r>
              <a:rPr sz="4000" dirty="0"/>
              <a:t> of Defense - DoD) </a:t>
            </a:r>
            <a:r>
              <a:rPr sz="4000" dirty="0" err="1"/>
              <a:t>ถูกก่อตั้งเมื่อประมาณ</a:t>
            </a:r>
            <a:r>
              <a:rPr sz="4000" dirty="0"/>
              <a:t> ปีค.ศ.1960 (พ.ศ.2503) </a:t>
            </a:r>
            <a:r>
              <a:rPr sz="4000" dirty="0" err="1"/>
              <a:t>และได้ถูกพัฒนาเรื่อยมา</a:t>
            </a:r>
            <a:endParaRPr sz="4000" dirty="0"/>
          </a:p>
          <a:p>
            <a:pPr lvl="1"/>
            <a:r>
              <a:rPr sz="4000" dirty="0"/>
              <a:t>ค.ศ.1969 (พ.ศ.2512) </a:t>
            </a:r>
            <a:r>
              <a:rPr sz="4000" dirty="0" err="1"/>
              <a:t>อาร์ป้าเน็ตได้รับทุนสนันสนุนจากหลายฝ่าย</a:t>
            </a:r>
            <a:r>
              <a:rPr sz="4000" dirty="0"/>
              <a:t> </a:t>
            </a:r>
            <a:r>
              <a:rPr sz="4000" dirty="0" err="1"/>
              <a:t>และเปลี่ยนชื่อเป็นดาป้าเน็ต</a:t>
            </a:r>
            <a:r>
              <a:rPr sz="4000" dirty="0"/>
              <a:t> (DARPANET = Defense Advanced Research Projects Agency Network) </a:t>
            </a:r>
            <a:r>
              <a:rPr sz="4000" dirty="0" err="1"/>
              <a:t>พร้อมเปลี่ยนแปลงนโยบายที่จะไม่จำกัดเฉพาะการใช้งานทางทหาร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B76B7-B37A-44BA-85B1-9A99F2E6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200" dirty="0"/>
              <a:t>ค.ศ.1969 </a:t>
            </a:r>
            <a:r>
              <a:rPr sz="3200" dirty="0" err="1"/>
              <a:t>ได้ทดลองเชื่อมต่อคอมพิวเตอร์คนละชนิดจาก</a:t>
            </a:r>
            <a:r>
              <a:rPr sz="3200" dirty="0"/>
              <a:t> 4 </a:t>
            </a:r>
            <a:r>
              <a:rPr sz="3200" dirty="0" err="1"/>
              <a:t>เครือข่ายเข้าหากันเป็นครั้งแรก</a:t>
            </a:r>
            <a:r>
              <a:rPr sz="3200" dirty="0"/>
              <a:t> </a:t>
            </a:r>
            <a:r>
              <a:rPr sz="3200" dirty="0" err="1"/>
              <a:t>คือ</a:t>
            </a:r>
            <a:r>
              <a:rPr sz="3200" dirty="0"/>
              <a:t> 1) </a:t>
            </a:r>
            <a:r>
              <a:rPr sz="3200" dirty="0" err="1"/>
              <a:t>มหาวิทยาลัยแคลิฟอร์เนีย</a:t>
            </a:r>
            <a:r>
              <a:rPr sz="3200" dirty="0"/>
              <a:t> </a:t>
            </a:r>
            <a:r>
              <a:rPr sz="3200" dirty="0" err="1"/>
              <a:t>ลองแองเจอลิส</a:t>
            </a:r>
            <a:r>
              <a:rPr sz="3200" dirty="0"/>
              <a:t> 2) </a:t>
            </a:r>
            <a:r>
              <a:rPr sz="3200" dirty="0" err="1"/>
              <a:t>สถาบันวิจัยสแตนฟอร์ด</a:t>
            </a:r>
            <a:r>
              <a:rPr sz="3200" dirty="0"/>
              <a:t> 3) </a:t>
            </a:r>
            <a:r>
              <a:rPr sz="3200" dirty="0" err="1"/>
              <a:t>มหาวิทยาลัยแคลิฟอร์เนีย</a:t>
            </a:r>
            <a:r>
              <a:rPr sz="3200" dirty="0"/>
              <a:t> </a:t>
            </a:r>
            <a:r>
              <a:rPr sz="3200" dirty="0" err="1"/>
              <a:t>ซานตาบาบาร่า</a:t>
            </a:r>
            <a:r>
              <a:rPr sz="3200" dirty="0"/>
              <a:t> </a:t>
            </a:r>
            <a:r>
              <a:rPr sz="3200" dirty="0" err="1"/>
              <a:t>และ</a:t>
            </a:r>
            <a:r>
              <a:rPr sz="3200" dirty="0"/>
              <a:t> 4) </a:t>
            </a:r>
            <a:r>
              <a:rPr sz="3200" dirty="0" err="1"/>
              <a:t>มหาวิทยาลัยยูทาห์</a:t>
            </a:r>
            <a:r>
              <a:rPr sz="3200" dirty="0"/>
              <a:t> </a:t>
            </a:r>
            <a:r>
              <a:rPr sz="3200" dirty="0" err="1"/>
              <a:t>พบว่า</a:t>
            </a:r>
            <a:r>
              <a:rPr sz="3200" dirty="0"/>
              <a:t> </a:t>
            </a:r>
            <a:r>
              <a:rPr sz="3200" dirty="0" err="1"/>
              <a:t>เครือข่ายทดลองนี้ประสบความสำเร็จ</a:t>
            </a:r>
            <a:r>
              <a:rPr sz="3200" dirty="0"/>
              <a:t> ดังนั้นปีค.ศ.1975 (พ.ศ.2518) </a:t>
            </a:r>
            <a:r>
              <a:rPr sz="3200" dirty="0" err="1"/>
              <a:t>จึงเปิดใช้งานจริง</a:t>
            </a:r>
            <a:r>
              <a:rPr sz="3200" dirty="0"/>
              <a:t> ซึ่งดาป้าเน็ตได้โอนหน้าที่รับผิดชอบให้แก่หน่วยการสื่อสารของกองทัพสหรัฐ (Defense Communications Agency </a:t>
            </a:r>
            <a:r>
              <a:rPr sz="3200" dirty="0" err="1"/>
              <a:t>ปัจจุบัน</a:t>
            </a:r>
            <a:r>
              <a:rPr sz="3200" dirty="0"/>
              <a:t> </a:t>
            </a:r>
            <a:r>
              <a:rPr sz="3200" dirty="0" err="1"/>
              <a:t>คือ</a:t>
            </a:r>
            <a:r>
              <a:rPr sz="3200" dirty="0"/>
              <a:t> Defense </a:t>
            </a:r>
            <a:r>
              <a:rPr sz="3200" dirty="0" err="1"/>
              <a:t>Informations</a:t>
            </a:r>
            <a:r>
              <a:rPr sz="3200" dirty="0"/>
              <a:t> Systems Agency)</a:t>
            </a:r>
          </a:p>
          <a:p>
            <a:pPr lvl="1"/>
            <a:r>
              <a:rPr sz="3200" dirty="0" err="1"/>
              <a:t>ต่อมา</a:t>
            </a:r>
            <a:r>
              <a:rPr sz="3200" dirty="0"/>
              <a:t> ในปัจจุบันอินเทอร์เน็ตมีคณะทำงานที่รับผิดชอบบริหารเครือข่ายโดยรวม </a:t>
            </a:r>
            <a:r>
              <a:rPr sz="3200" dirty="0" err="1"/>
              <a:t>เช่น</a:t>
            </a:r>
            <a:r>
              <a:rPr sz="3200" dirty="0"/>
              <a:t> ISOC (Internet Society) </a:t>
            </a:r>
            <a:r>
              <a:rPr sz="3200" dirty="0" err="1"/>
              <a:t>ดูแลวัตถุประสงค์หลัก</a:t>
            </a:r>
            <a:r>
              <a:rPr sz="3200" dirty="0"/>
              <a:t>, IAB (Internet Architecture Board) </a:t>
            </a:r>
            <a:r>
              <a:rPr sz="3200" dirty="0" err="1"/>
              <a:t>พิจารณาอนุมัติมาตรฐานใหม่ในอินเทอร์เน็ต</a:t>
            </a:r>
            <a:r>
              <a:rPr sz="3200" dirty="0"/>
              <a:t>, IETF (Internet Engineering Task Force) </a:t>
            </a:r>
            <a:r>
              <a:rPr sz="3200" dirty="0" err="1"/>
              <a:t>พัฒนามาตรฐานที่ใช้กับอินเทอร์เน็ต</a:t>
            </a:r>
            <a:r>
              <a:rPr sz="3200" dirty="0"/>
              <a:t> </a:t>
            </a:r>
            <a:r>
              <a:rPr sz="3200" dirty="0" err="1"/>
              <a:t>ซึ่งเป็นการทำงานโดยอาสาสมัครที่ไม่หวังผลกำไรทั้งสิ้น</a:t>
            </a:r>
            <a:endParaRPr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F4D4D-2AA6-46FA-9140-BECE79B7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(2/6)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000" dirty="0"/>
              <a:t>ค.ศ.1983 (พ.ศ.2526) </a:t>
            </a:r>
            <a:r>
              <a:rPr sz="4000" dirty="0" err="1"/>
              <a:t>ดาป้าเน็ตตัดสินใจนำ</a:t>
            </a:r>
            <a:r>
              <a:rPr sz="4000" dirty="0"/>
              <a:t> TCP/IP (Transmission Control </a:t>
            </a:r>
            <a:r>
              <a:rPr sz="4000" dirty="0" err="1"/>
              <a:t>Protocal</a:t>
            </a:r>
            <a:r>
              <a:rPr sz="4000" dirty="0"/>
              <a:t>/Internet </a:t>
            </a:r>
            <a:r>
              <a:rPr sz="4000" dirty="0" err="1"/>
              <a:t>Protocal</a:t>
            </a:r>
            <a:r>
              <a:rPr sz="4000" dirty="0"/>
              <a:t>) </a:t>
            </a:r>
            <a:r>
              <a:rPr sz="4000" dirty="0" err="1"/>
              <a:t>มาใช้กับเครื่องคอมพิวเตอร์ทุกเครื่องในระบบ</a:t>
            </a:r>
            <a:r>
              <a:rPr sz="4000" dirty="0"/>
              <a:t> </a:t>
            </a:r>
            <a:r>
              <a:rPr sz="4000" dirty="0" err="1"/>
              <a:t>จึงเป็นมาตรฐานของวิธีการติดต่อ</a:t>
            </a:r>
            <a:r>
              <a:rPr sz="4000" dirty="0"/>
              <a:t> </a:t>
            </a:r>
            <a:r>
              <a:rPr sz="4000" dirty="0" err="1"/>
              <a:t>ในระบบเครือข่ายอินเทอร์เน็ตมาจนถึงปัจจุบัน</a:t>
            </a:r>
            <a:r>
              <a:rPr sz="4000" dirty="0"/>
              <a:t> </a:t>
            </a:r>
            <a:r>
              <a:rPr sz="4000" dirty="0" err="1"/>
              <a:t>เพราะ</a:t>
            </a:r>
            <a:r>
              <a:rPr sz="4000" dirty="0"/>
              <a:t> TCP/IP เป็นข้อกำหนดที่ทำให้คอมพิวเตอร์ทุกเครื่องในโลกสื่อสารด้วยความเข้าใจบนมาตรฐานเดียวกัน</a:t>
            </a:r>
          </a:p>
          <a:p>
            <a:pPr lvl="1"/>
            <a:r>
              <a:rPr sz="4000" dirty="0"/>
              <a:t>ค.ศ.1980 (พ.ศ.2523) ดาป้าเน็ตได้มอบหน้าที่รับผิดชอบการดูแลระบบอินเทอร์เน็ตให้มูลนิธิวิทยาศาสตร์แห่งชาติ (National Science Foundation - NSF) </a:t>
            </a:r>
            <a:r>
              <a:rPr sz="4000" dirty="0" err="1"/>
              <a:t>ร่วมกับอีกหลายหน่วยงาน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500EA-F548-455A-B792-3A44E69A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(3/6)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600" dirty="0"/>
              <a:t>ค.ศ.1986 (พ.ศ.2529) </a:t>
            </a:r>
            <a:r>
              <a:rPr sz="3600" dirty="0" err="1"/>
              <a:t>เริ่มใช้การกำหนดโดเมนเนม</a:t>
            </a:r>
            <a:r>
              <a:rPr sz="3600" dirty="0"/>
              <a:t> (Domain Name) </a:t>
            </a:r>
            <a:r>
              <a:rPr sz="3600" dirty="0" err="1"/>
              <a:t>เป็นการสร้างฐานข้อมูลแบบกระจาย</a:t>
            </a:r>
            <a:r>
              <a:rPr sz="3600" dirty="0"/>
              <a:t> (Distribution Database) </a:t>
            </a:r>
            <a:r>
              <a:rPr sz="3600" dirty="0" err="1"/>
              <a:t>อยู่ในแต่ละเครือข่าย</a:t>
            </a:r>
            <a:r>
              <a:rPr sz="3600" dirty="0"/>
              <a:t> </a:t>
            </a:r>
            <a:r>
              <a:rPr sz="3600" dirty="0" err="1"/>
              <a:t>และให้</a:t>
            </a:r>
            <a:r>
              <a:rPr sz="3600" dirty="0"/>
              <a:t> ISP (Internet Service Provider) </a:t>
            </a:r>
            <a:r>
              <a:rPr sz="3600" dirty="0" err="1"/>
              <a:t>ช่วยจัดทำฐานข้อมูลของตนเอง</a:t>
            </a:r>
            <a:r>
              <a:rPr sz="3600" dirty="0"/>
              <a:t> </a:t>
            </a:r>
            <a:r>
              <a:rPr sz="3600" dirty="0" err="1"/>
              <a:t>จึงไม่จำเป็นต้องมีฐานข้อมูลแบบรวมศูนย์เหมือนแต่ก่อน</a:t>
            </a:r>
            <a:endParaRPr sz="3600" dirty="0"/>
          </a:p>
          <a:p>
            <a:pPr lvl="1"/>
            <a:r>
              <a:rPr sz="3600" dirty="0" err="1"/>
              <a:t>เช่น</a:t>
            </a:r>
            <a:r>
              <a:rPr sz="3600" dirty="0"/>
              <a:t> </a:t>
            </a:r>
            <a:r>
              <a:rPr sz="3600" dirty="0" err="1"/>
              <a:t>การเรียกเว็บไซต์</a:t>
            </a:r>
            <a:r>
              <a:rPr sz="3600" dirty="0"/>
              <a:t> www.nation.ac.th </a:t>
            </a:r>
            <a:r>
              <a:rPr sz="3600" dirty="0" err="1"/>
              <a:t>จะไปยังเครื่องบริการตรวจสอบชื่อ</a:t>
            </a:r>
            <a:r>
              <a:rPr sz="3600" dirty="0"/>
              <a:t> Domain Name Server </a:t>
            </a:r>
            <a:r>
              <a:rPr sz="3600" dirty="0" err="1"/>
              <a:t>ว่ามีชื่อนี้ในเครื่องบริการโดเมนเนมหรือไม่</a:t>
            </a:r>
            <a:r>
              <a:rPr sz="3600" dirty="0"/>
              <a:t> </a:t>
            </a:r>
            <a:r>
              <a:rPr sz="3600" dirty="0" err="1"/>
              <a:t>ถ้ามีก็จะตอบกลับมาเป็นหมายเลขไอพีใด</a:t>
            </a:r>
            <a:r>
              <a:rPr sz="3600" dirty="0"/>
              <a:t> </a:t>
            </a:r>
            <a:r>
              <a:rPr sz="3600" dirty="0" err="1"/>
              <a:t>ถ้าไม่มีก็จะค้นหาจากเครื่องบริการโดเมนเนมที่ทำหน้าที่แปลชื่อ</a:t>
            </a:r>
            <a:r>
              <a:rPr sz="3600" dirty="0"/>
              <a:t> </a:t>
            </a:r>
            <a:r>
              <a:rPr sz="3600" dirty="0" err="1"/>
              <a:t>สำหรับชื่อที่ลงท้ายด้วย</a:t>
            </a:r>
            <a:r>
              <a:rPr sz="3600" dirty="0"/>
              <a:t> .</a:t>
            </a:r>
            <a:r>
              <a:rPr sz="3600" dirty="0" err="1"/>
              <a:t>th</a:t>
            </a:r>
            <a:r>
              <a:rPr sz="3600" dirty="0"/>
              <a:t> </a:t>
            </a:r>
            <a:r>
              <a:rPr sz="3600" dirty="0" err="1"/>
              <a:t>มีเครื่องบริการที่</a:t>
            </a:r>
            <a:r>
              <a:rPr sz="3600" dirty="0"/>
              <a:t> thnic.co.th </a:t>
            </a:r>
            <a:r>
              <a:rPr sz="3600" dirty="0" err="1"/>
              <a:t>ซึ่งมีฐานข้อมูลของโดเมนเนมที่ลงท้ายด้วย</a:t>
            </a:r>
            <a:r>
              <a:rPr sz="3600" dirty="0"/>
              <a:t> .</a:t>
            </a:r>
            <a:r>
              <a:rPr sz="3600" dirty="0" err="1"/>
              <a:t>th</a:t>
            </a:r>
            <a:r>
              <a:rPr sz="3600" dirty="0"/>
              <a:t> </a:t>
            </a:r>
            <a:r>
              <a:rPr sz="3600" dirty="0" err="1"/>
              <a:t>ทั้งหมด</a:t>
            </a:r>
            <a:endParaRPr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AC498-BAE3-4466-87FA-39517BE7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(4/6)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3200" dirty="0"/>
              <a:t>ค.ศ.1991 (พ.ศ.2534) </a:t>
            </a:r>
            <a:r>
              <a:rPr sz="3200" dirty="0" err="1"/>
              <a:t>ทิม</a:t>
            </a:r>
            <a:r>
              <a:rPr sz="3200" dirty="0"/>
              <a:t> </a:t>
            </a:r>
            <a:r>
              <a:rPr sz="3200" dirty="0" err="1"/>
              <a:t>เบอร์เนอร์ส</a:t>
            </a:r>
            <a:r>
              <a:rPr sz="3200" dirty="0"/>
              <a:t> </a:t>
            </a:r>
            <a:r>
              <a:rPr sz="3200" dirty="0" err="1"/>
              <a:t>ลี</a:t>
            </a:r>
            <a:r>
              <a:rPr sz="3200" dirty="0"/>
              <a:t> (Tim Berners-Lee) </a:t>
            </a:r>
            <a:r>
              <a:rPr sz="3200" dirty="0" err="1"/>
              <a:t>แห่งศูนย์วิจัย</a:t>
            </a:r>
            <a:r>
              <a:rPr sz="3200" dirty="0"/>
              <a:t> CERN </a:t>
            </a:r>
            <a:r>
              <a:rPr sz="3200" dirty="0" err="1"/>
              <a:t>ได้คิดค้นระบบไฮเปอร์เท็กซ์ขึ้น</a:t>
            </a:r>
            <a:r>
              <a:rPr sz="3200" dirty="0"/>
              <a:t> </a:t>
            </a:r>
            <a:r>
              <a:rPr sz="3200" dirty="0" err="1"/>
              <a:t>สามารถเปิดด้วย</a:t>
            </a:r>
            <a:r>
              <a:rPr sz="3200" dirty="0"/>
              <a:t> </a:t>
            </a:r>
            <a:r>
              <a:rPr sz="3200" dirty="0" err="1"/>
              <a:t>เว็บเบราวเซอร์</a:t>
            </a:r>
            <a:r>
              <a:rPr sz="3200" dirty="0"/>
              <a:t> (Web Browser) </a:t>
            </a:r>
            <a:r>
              <a:rPr sz="3200" dirty="0" err="1"/>
              <a:t>ตัวแรกมีชื่อว่า</a:t>
            </a:r>
            <a:r>
              <a:rPr sz="3200" dirty="0"/>
              <a:t> WWW (World Wide Web) </a:t>
            </a:r>
            <a:r>
              <a:rPr sz="3200" dirty="0" err="1"/>
              <a:t>ต่อมาเว็บไซต์ได้รับความนิยมอย่างมากเมื่อศูนย์วิจัย</a:t>
            </a:r>
            <a:r>
              <a:rPr sz="3200" dirty="0"/>
              <a:t> NCSA </a:t>
            </a:r>
            <a:r>
              <a:rPr sz="3200" dirty="0" err="1"/>
              <a:t>ของมหาวิทยาลัยอิลลินอยส์เออร์แบน่าแชมเปญจ์</a:t>
            </a:r>
            <a:r>
              <a:rPr sz="3200" dirty="0"/>
              <a:t> </a:t>
            </a:r>
            <a:r>
              <a:rPr sz="3200" dirty="0" err="1"/>
              <a:t>สหรัฐอเมริกา</a:t>
            </a:r>
            <a:r>
              <a:rPr sz="3200" dirty="0"/>
              <a:t> </a:t>
            </a:r>
            <a:r>
              <a:rPr sz="3200" dirty="0" err="1"/>
              <a:t>ได้พัฒนาโปรแกรมโมเสค</a:t>
            </a:r>
            <a:r>
              <a:rPr sz="3200" dirty="0"/>
              <a:t> (MOSAIC) </a:t>
            </a:r>
            <a:r>
              <a:rPr sz="3200" dirty="0" err="1"/>
              <a:t>โดย</a:t>
            </a:r>
            <a:r>
              <a:rPr sz="3200" dirty="0"/>
              <a:t> Marc Andreessen </a:t>
            </a:r>
            <a:r>
              <a:rPr sz="3200" dirty="0" err="1"/>
              <a:t>ซึ่งเป็นเว็บเบราว์เซอร์ระบบกราฟฟิกตัวแรก</a:t>
            </a:r>
            <a:endParaRPr sz="3200" dirty="0"/>
          </a:p>
          <a:p>
            <a:pPr lvl="1"/>
            <a:r>
              <a:rPr sz="3200" dirty="0" err="1"/>
              <a:t>หลังจากนั้นทีมงานที่ทำโมเสค</a:t>
            </a:r>
            <a:r>
              <a:rPr sz="3200" dirty="0"/>
              <a:t> </a:t>
            </a:r>
            <a:r>
              <a:rPr sz="3200" dirty="0" err="1"/>
              <a:t>ได้ออกไปเปิดบริษัทเน็ตสเคป</a:t>
            </a:r>
            <a:r>
              <a:rPr sz="3200" dirty="0"/>
              <a:t> (Browser Timelines: Lynx 1993, Mosaic 1993, Netscape 1994, Opera 1994, IE 1995, Mac IE 1996, Mozilla 1999, Chimera 2002, Phoenix 2002, Camino 2003, Firebird 2003, Safari 2003, MyIE2 2003, </a:t>
            </a:r>
            <a:r>
              <a:rPr sz="3200" dirty="0" err="1"/>
              <a:t>Maxthon</a:t>
            </a:r>
            <a:r>
              <a:rPr sz="3200" dirty="0"/>
              <a:t> 2003, Firefox 2004, </a:t>
            </a:r>
            <a:r>
              <a:rPr sz="3200" dirty="0" err="1"/>
              <a:t>Seamonkey</a:t>
            </a:r>
            <a:r>
              <a:rPr sz="3200" dirty="0"/>
              <a:t> 2005, Netsurf 2007, Chrome 2008)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D212E-9249-4E56-B027-184E45C5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(5/6)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000" dirty="0" err="1"/>
              <a:t>ในความเป็นจริงไม่มีใครเป็นเจ้าของอินเทอร์เน็ต</a:t>
            </a:r>
            <a:r>
              <a:rPr sz="4000" dirty="0"/>
              <a:t> </a:t>
            </a:r>
            <a:r>
              <a:rPr sz="4000" dirty="0" err="1"/>
              <a:t>และไม่มีใครมีสิทธิขาดแต่เพียงผู้เดียว</a:t>
            </a:r>
            <a:r>
              <a:rPr sz="4000" dirty="0"/>
              <a:t> </a:t>
            </a:r>
            <a:r>
              <a:rPr sz="4000" dirty="0" err="1"/>
              <a:t>ในการกำหนดมาตรฐานใหม่</a:t>
            </a:r>
            <a:r>
              <a:rPr sz="4000" dirty="0"/>
              <a:t> </a:t>
            </a:r>
            <a:r>
              <a:rPr sz="4000" dirty="0" err="1"/>
              <a:t>ผู้ตัดสิน</a:t>
            </a:r>
            <a:r>
              <a:rPr sz="4000" dirty="0"/>
              <a:t> </a:t>
            </a:r>
            <a:r>
              <a:rPr sz="4000" dirty="0" err="1"/>
              <a:t>ผู้เสนอ</a:t>
            </a:r>
            <a:r>
              <a:rPr sz="4000" dirty="0"/>
              <a:t> </a:t>
            </a:r>
            <a:r>
              <a:rPr sz="4000" dirty="0" err="1"/>
              <a:t>ผู้ทดสอบ</a:t>
            </a:r>
            <a:r>
              <a:rPr sz="4000" dirty="0"/>
              <a:t> </a:t>
            </a:r>
            <a:r>
              <a:rPr sz="4000" dirty="0" err="1"/>
              <a:t>ผู้กำหนดมาตรฐาน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ผู้ใช้ที่กระจายอยู่ทั่วทุกมุมโลก</a:t>
            </a:r>
            <a:endParaRPr sz="4000" dirty="0"/>
          </a:p>
          <a:p>
            <a:pPr lvl="1"/>
            <a:r>
              <a:rPr sz="4000" dirty="0" err="1"/>
              <a:t>ก่อนประกาศเป็นมาตรฐานต้องมีการทดลองใช้มาตรฐานเหล่านั้นก่อน</a:t>
            </a:r>
            <a:r>
              <a:rPr sz="4000" dirty="0"/>
              <a:t> </a:t>
            </a:r>
            <a:r>
              <a:rPr sz="4000" dirty="0" err="1"/>
              <a:t>ส่วนมาตรฐานเดิมที่เป็นพื้นฐานของระบบ</a:t>
            </a:r>
            <a:r>
              <a:rPr sz="4000" dirty="0"/>
              <a:t> </a:t>
            </a:r>
            <a:r>
              <a:rPr sz="4000" dirty="0" err="1"/>
              <a:t>เช่น</a:t>
            </a:r>
            <a:r>
              <a:rPr sz="4000" dirty="0"/>
              <a:t> TCP/IP </a:t>
            </a:r>
            <a:r>
              <a:rPr sz="4000" dirty="0" err="1"/>
              <a:t>หรือ</a:t>
            </a:r>
            <a:r>
              <a:rPr sz="4000" dirty="0"/>
              <a:t> Domain Name Service </a:t>
            </a:r>
            <a:r>
              <a:rPr sz="4000" dirty="0" err="1"/>
              <a:t>ก็จะยึดตามนั้นต่อไป</a:t>
            </a:r>
            <a:r>
              <a:rPr sz="4000" dirty="0"/>
              <a:t> </a:t>
            </a:r>
            <a:r>
              <a:rPr sz="4000" dirty="0" err="1"/>
              <a:t>เพราะอินเทอร์เน็ตเป็นระบบกระจายฐานข้อมูล</a:t>
            </a:r>
            <a:r>
              <a:rPr sz="4000" dirty="0"/>
              <a:t> </a:t>
            </a:r>
            <a:r>
              <a:rPr sz="4000" dirty="0" err="1"/>
              <a:t>การจะเปลี่ยนแปลงข้อมูลพื้นฐานอาจต้องใช้เวลา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17C1-7C85-4B01-A60E-7820FC1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ความเป็นมาของอินเทอร์เน็ต (6/6)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244C31-8D12-4577-B2A7-966D67B8B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28113-21C8-4E81-B235-E398586A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ยุคแรกของอินเทอร์เน็ต เชื่อม SRI, UCLA, UCSB , Utah</a:t>
            </a:r>
          </a:p>
        </p:txBody>
      </p:sp>
      <p:pic>
        <p:nvPicPr>
          <p:cNvPr id="3" name="Picture 1" descr="http://www.thaiall.com/article/internet4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14800" y="1600200"/>
            <a:ext cx="3975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Stanford Research Institute(SRI), University of California, Los Angeles (UCLA), University of California, Santa Barbara (UCSB), and University of Utah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AutoNum type="arabicPeriod"/>
            </a:pPr>
            <a:r>
              <a:rPr sz="3600" dirty="0" err="1"/>
              <a:t>การศึกษา</a:t>
            </a:r>
            <a:r>
              <a:rPr sz="3600" dirty="0"/>
              <a:t> (Education)</a:t>
            </a:r>
          </a:p>
          <a:p>
            <a:pPr lvl="1">
              <a:buAutoNum type="arabicPeriod"/>
            </a:pPr>
            <a:r>
              <a:rPr sz="3600" dirty="0" err="1"/>
              <a:t>ความบันเทิง</a:t>
            </a:r>
            <a:r>
              <a:rPr sz="3600" dirty="0"/>
              <a:t> (Entertainment)</a:t>
            </a:r>
          </a:p>
          <a:p>
            <a:pPr lvl="1">
              <a:buAutoNum type="arabicPeriod"/>
            </a:pPr>
            <a:r>
              <a:rPr sz="3600" dirty="0" err="1"/>
              <a:t>การค้า</a:t>
            </a:r>
            <a:r>
              <a:rPr sz="3600" dirty="0"/>
              <a:t> (Commerce)</a:t>
            </a:r>
          </a:p>
          <a:p>
            <a:pPr lvl="1">
              <a:buAutoNum type="arabicPeriod"/>
            </a:pPr>
            <a:r>
              <a:rPr sz="3600" dirty="0" err="1"/>
              <a:t>การติดต่อสื่อสาร</a:t>
            </a:r>
            <a:r>
              <a:rPr sz="3600" dirty="0"/>
              <a:t> (Communication)</a:t>
            </a:r>
          </a:p>
          <a:p>
            <a:pPr marL="0" indent="0">
              <a:buNone/>
            </a:pPr>
            <a:r>
              <a:rPr sz="4000" b="1" dirty="0" err="1"/>
              <a:t>การจัดกลุ่มเว็บไซต์ใน</a:t>
            </a:r>
            <a:r>
              <a:rPr sz="4000" b="1" dirty="0"/>
              <a:t> Truehits.net (</a:t>
            </a:r>
            <a:r>
              <a:rPr sz="4000" b="1" dirty="0" err="1"/>
              <a:t>เข้าถึง</a:t>
            </a:r>
            <a:r>
              <a:rPr sz="4000" b="1" dirty="0"/>
              <a:t> 5 มิ.ย.63) </a:t>
            </a:r>
          </a:p>
          <a:p>
            <a:pPr marL="1270000" indent="0">
              <a:buNone/>
            </a:pPr>
            <a:r>
              <a:rPr sz="2800" dirty="0" err="1"/>
              <a:t>มีเว็บไซต์ในรายการทั้งหมด</a:t>
            </a:r>
            <a:r>
              <a:rPr sz="2800" dirty="0"/>
              <a:t> 8584 </a:t>
            </a:r>
            <a:r>
              <a:rPr sz="2800" dirty="0" err="1"/>
              <a:t>เว็บไซต์</a:t>
            </a:r>
            <a:r>
              <a:rPr sz="2800" dirty="0"/>
              <a:t> </a:t>
            </a:r>
            <a:r>
              <a:rPr sz="2800" dirty="0" err="1"/>
              <a:t>จำแนกได้ดังนี้</a:t>
            </a:r>
            <a:r>
              <a:rPr sz="2800" dirty="0"/>
              <a:t> </a:t>
            </a:r>
            <a:r>
              <a:rPr sz="2800" dirty="0" err="1"/>
              <a:t>ข่าว-สื่อ</a:t>
            </a:r>
            <a:r>
              <a:rPr sz="2800" dirty="0"/>
              <a:t>(420) </a:t>
            </a:r>
            <a:r>
              <a:rPr sz="2800" dirty="0" err="1"/>
              <a:t>บันเทิง</a:t>
            </a:r>
            <a:r>
              <a:rPr sz="2800" dirty="0"/>
              <a:t>(772) </a:t>
            </a:r>
            <a:r>
              <a:rPr sz="2800" dirty="0" err="1"/>
              <a:t>เกมส์</a:t>
            </a:r>
            <a:r>
              <a:rPr sz="2800" dirty="0"/>
              <a:t>(188) </a:t>
            </a:r>
            <a:r>
              <a:rPr sz="2800" dirty="0" err="1"/>
              <a:t>กีฬา</a:t>
            </a:r>
            <a:r>
              <a:rPr sz="2800" dirty="0"/>
              <a:t>(302) </a:t>
            </a:r>
            <a:r>
              <a:rPr sz="2800" dirty="0" err="1"/>
              <a:t>ท่องเที่ยว</a:t>
            </a:r>
            <a:r>
              <a:rPr sz="2800" dirty="0"/>
              <a:t>(752) </a:t>
            </a:r>
            <a:r>
              <a:rPr sz="2800" dirty="0" err="1"/>
              <a:t>ช๊อปปิ้ง</a:t>
            </a:r>
            <a:r>
              <a:rPr sz="2800" dirty="0"/>
              <a:t>(858) </a:t>
            </a:r>
            <a:r>
              <a:rPr sz="2800" dirty="0" err="1"/>
              <a:t>มือถือ-พีดีเอ</a:t>
            </a:r>
            <a:r>
              <a:rPr sz="2800" dirty="0"/>
              <a:t>(172) </a:t>
            </a:r>
            <a:r>
              <a:rPr sz="2800" dirty="0" err="1"/>
              <a:t>ยานยนต์</a:t>
            </a:r>
            <a:r>
              <a:rPr sz="2800" dirty="0"/>
              <a:t>(289) </a:t>
            </a:r>
            <a:r>
              <a:rPr sz="2800" dirty="0" err="1"/>
              <a:t>คอมพิวเตอร์</a:t>
            </a:r>
            <a:r>
              <a:rPr sz="2800" dirty="0"/>
              <a:t>(401) </a:t>
            </a:r>
            <a:r>
              <a:rPr sz="2800" dirty="0" err="1"/>
              <a:t>อินเทอร์เน็ต</a:t>
            </a:r>
            <a:r>
              <a:rPr sz="2800" dirty="0"/>
              <a:t>(569) </a:t>
            </a:r>
            <a:r>
              <a:rPr sz="2800" dirty="0" err="1"/>
              <a:t>ธนาคาร-การเงิน</a:t>
            </a:r>
            <a:r>
              <a:rPr sz="2800" dirty="0"/>
              <a:t>(183) </a:t>
            </a:r>
            <a:r>
              <a:rPr sz="2800" dirty="0" err="1"/>
              <a:t>ธุรกิจ</a:t>
            </a:r>
            <a:r>
              <a:rPr sz="2800" dirty="0"/>
              <a:t>(1032) </a:t>
            </a:r>
            <a:r>
              <a:rPr sz="2800" dirty="0" err="1"/>
              <a:t>สุขภาพ</a:t>
            </a:r>
            <a:r>
              <a:rPr sz="2800" dirty="0"/>
              <a:t>(310) </a:t>
            </a:r>
            <a:r>
              <a:rPr sz="2800" dirty="0" err="1"/>
              <a:t>บุคคล-สังคม</a:t>
            </a:r>
            <a:r>
              <a:rPr sz="2800" dirty="0"/>
              <a:t>(577) </a:t>
            </a:r>
            <a:r>
              <a:rPr sz="2800" dirty="0" err="1"/>
              <a:t>อสังหาริมทรัพย์-ก่อสร้าง</a:t>
            </a:r>
            <a:r>
              <a:rPr sz="2800" dirty="0"/>
              <a:t>(331) </a:t>
            </a:r>
            <a:r>
              <a:rPr sz="2800" dirty="0" err="1"/>
              <a:t>ศิลปะ-วัฒนธรรม</a:t>
            </a:r>
            <a:r>
              <a:rPr sz="2800" dirty="0"/>
              <a:t>(225) </a:t>
            </a:r>
            <a:r>
              <a:rPr sz="2800" dirty="0" err="1"/>
              <a:t>การศึกษา</a:t>
            </a:r>
            <a:r>
              <a:rPr sz="2800" dirty="0"/>
              <a:t>(655) </a:t>
            </a:r>
            <a:r>
              <a:rPr sz="2800" dirty="0" err="1"/>
              <a:t>หน่วยงานราชการ,องค์กร</a:t>
            </a:r>
            <a:r>
              <a:rPr sz="2800" dirty="0"/>
              <a:t>(507) </a:t>
            </a:r>
            <a:r>
              <a:rPr sz="2800" dirty="0" err="1"/>
              <a:t>บันเทิงสำหรับผู้ใหญ่</a:t>
            </a:r>
            <a:r>
              <a:rPr sz="2800" dirty="0"/>
              <a:t>(39) </a:t>
            </a:r>
            <a:r>
              <a:rPr sz="2800" dirty="0" err="1"/>
              <a:t>บ้าน</a:t>
            </a:r>
            <a:r>
              <a:rPr sz="2800" dirty="0"/>
              <a:t>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7DF4D-C123-4C55-A258-ADBDD850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 [2]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/>
            </a:pPr>
            <a:r>
              <a:rPr sz="3600" b="1" dirty="0" err="1"/>
              <a:t>ด้านการศึกษา</a:t>
            </a:r>
            <a:r>
              <a:rPr sz="3600" b="1" dirty="0"/>
              <a:t> (Education)</a:t>
            </a:r>
          </a:p>
          <a:p>
            <a:pPr marL="0" indent="0">
              <a:buNone/>
            </a:pPr>
            <a:r>
              <a:rPr sz="4000" dirty="0"/>
              <a:t>– เป็นประโยชน์ที่เห็นได้ค่อนข้างชัดเจนที่สุดสำหรับการใช้งานในด้านนี้ </a:t>
            </a:r>
            <a:r>
              <a:rPr sz="4000" dirty="0" err="1"/>
              <a:t>ด้วยความที่อินเทอร์เน็ต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สิ่งที่สามารถทำให้เราท่องโลกแห่งความรู้ในทุก</a:t>
            </a:r>
            <a:r>
              <a:rPr sz="4000" dirty="0"/>
              <a:t> ๆ </a:t>
            </a:r>
            <a:r>
              <a:rPr sz="4000" dirty="0" err="1"/>
              <a:t>ด้านได้อย่างไม่จบสิ้น</a:t>
            </a:r>
            <a:r>
              <a:rPr sz="4000" dirty="0"/>
              <a:t> เพียงแค่ต้องการรู้เรื่องอะไรก็กดเข้าไปดูในอินเทอร์เน็ตตามเว็บไซต์ต่าง ๆ ก็จะมีรายละเอียดข้อมูลตามที่เราต้องการขึ้นมาให้ได้ศึกษากันแบบเต็มที่ ถึงกระนั้นก็ต้องมีการกลั่นกรองข้อมูลด้วยเช่นเดียวกันว่าน่าเชื่อถือมากน้อยแค่ไหน </a:t>
            </a:r>
            <a:r>
              <a:rPr sz="4000" dirty="0" err="1"/>
              <a:t>ทว่านี่คือสิ่งที่แสดงให้เห็นได้ชัดเจนถึงประโยชน์ลำดับต้น</a:t>
            </a:r>
            <a:r>
              <a:rPr sz="4000" dirty="0"/>
              <a:t> ๆ </a:t>
            </a:r>
            <a:r>
              <a:rPr sz="4000" dirty="0" err="1"/>
              <a:t>ของอินเทอร์เน็ต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0FB06-B0BD-41A0-AE4B-2416AC4A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 (1/4)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16DD08-AA61-40D8-84F5-17ADD8F70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86AFF-1441-49A4-AAE7-5A6BB617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ด้านการศึกษา</a:t>
            </a:r>
          </a:p>
        </p:txBody>
      </p:sp>
      <p:pic>
        <p:nvPicPr>
          <p:cNvPr id="3" name="Picture 1" descr="http://www.thaiall.com/blockly/cert_blockly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32200" y="1600200"/>
            <a:ext cx="4927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ด้านการศึกษา </a:t>
            </a:r>
            <a:r>
              <a:rPr>
                <a:hlinkClick r:id="rId3"/>
              </a:rPr>
              <a:t>Angry Bird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AutoNum type="arabicPeriod" startAt="2"/>
            </a:pPr>
            <a:r>
              <a:rPr sz="4400" b="1" dirty="0" err="1"/>
              <a:t>ด้านความบันเทิง</a:t>
            </a:r>
            <a:r>
              <a:rPr sz="4400" b="1" dirty="0"/>
              <a:t> (Entertainment)</a:t>
            </a:r>
          </a:p>
          <a:p>
            <a:pPr marL="0" indent="0">
              <a:buNone/>
            </a:pPr>
            <a:r>
              <a:rPr sz="4800" dirty="0"/>
              <a:t>– การใช้ชีวิตของคนเราหากว่ามีเรื่องที่เครียดมากเกินไปก็อาจทำให้ชีวิตสั้นลงได้ การพยายามหาสิ่งบันเทิงให้กับตัวเองจึงเป็นเรื่องที่ควรทำอย่างยิ่ง </a:t>
            </a:r>
            <a:r>
              <a:rPr sz="4800" dirty="0" err="1"/>
              <a:t>ซึ่งในสมัยนี้เมื่อมีอินเทอร์เน็ตเข้ามา</a:t>
            </a:r>
            <a:r>
              <a:rPr sz="4800" dirty="0"/>
              <a:t> </a:t>
            </a:r>
            <a:r>
              <a:rPr sz="4800" dirty="0" err="1"/>
              <a:t>มันทำให้การหาความบันเทิงเป็นสิ่งที่ง่ายเพียงแค่ปลายนิ้ว</a:t>
            </a:r>
            <a:r>
              <a:rPr sz="4800" dirty="0"/>
              <a:t> </a:t>
            </a:r>
            <a:r>
              <a:rPr sz="4800" dirty="0" err="1"/>
              <a:t>สามารถชมภาพยนตร์เรื่องโปรดได้</a:t>
            </a:r>
            <a:r>
              <a:rPr sz="4800" dirty="0"/>
              <a:t> </a:t>
            </a:r>
            <a:r>
              <a:rPr sz="4800" dirty="0" err="1"/>
              <a:t>ฟังเพลงไพเราะได้</a:t>
            </a:r>
            <a:r>
              <a:rPr sz="4800" dirty="0"/>
              <a:t> </a:t>
            </a:r>
            <a:r>
              <a:rPr sz="4800" dirty="0" err="1"/>
              <a:t>อ่านเรื่องสนุก</a:t>
            </a:r>
            <a:r>
              <a:rPr sz="4800" dirty="0"/>
              <a:t> </a:t>
            </a:r>
            <a:r>
              <a:rPr sz="4800" dirty="0" err="1"/>
              <a:t>ได้จากอินเทอร์เน็ต</a:t>
            </a:r>
            <a:r>
              <a:rPr sz="4800" dirty="0"/>
              <a:t> </a:t>
            </a:r>
            <a:r>
              <a:rPr sz="4800" dirty="0" err="1"/>
              <a:t>โดยที่ไม่จำเป็นต้องออกไปเสียเงินนอกบ้าน</a:t>
            </a:r>
            <a:endParaRPr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C5D46-7F3C-4AEF-B7B6-C028AA75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 (2/4)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9EA54-F3E0-430D-937B-DC3FCBAA8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44B6F8-08FD-4A6A-82E2-31CBBC97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ด้านความบันเทิง</a:t>
            </a:r>
          </a:p>
        </p:txBody>
      </p:sp>
      <p:pic>
        <p:nvPicPr>
          <p:cNvPr id="3" name="Picture 1" descr="http://www.thaiall.com/blog/wp-content/uploads/2017/10/LoveO2O-768x427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89200" y="1600200"/>
            <a:ext cx="7213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ด้านความบันเทิง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 startAt="3"/>
            </a:pPr>
            <a:r>
              <a:rPr sz="4000" b="1" dirty="0" err="1"/>
              <a:t>ด้านการค้า</a:t>
            </a:r>
            <a:r>
              <a:rPr sz="4000" b="1" dirty="0"/>
              <a:t> (Commerce)</a:t>
            </a:r>
          </a:p>
          <a:p>
            <a:pPr marL="0" indent="0">
              <a:buNone/>
            </a:pPr>
            <a:r>
              <a:rPr sz="4400" dirty="0"/>
              <a:t>– </a:t>
            </a:r>
            <a:r>
              <a:rPr sz="4400" dirty="0" err="1"/>
              <a:t>ทุกวันนี้หลายคนมีเงินมีทองขึ้นมา</a:t>
            </a:r>
            <a:r>
              <a:rPr sz="4400" dirty="0"/>
              <a:t> </a:t>
            </a:r>
            <a:r>
              <a:rPr sz="4400" dirty="0" err="1"/>
              <a:t>เพราะการหารายได้ที่มาจากอินเทอร์เน็ต</a:t>
            </a:r>
            <a:r>
              <a:rPr sz="4400" dirty="0"/>
              <a:t> </a:t>
            </a:r>
            <a:r>
              <a:rPr sz="4400" dirty="0" err="1"/>
              <a:t>คำว่า</a:t>
            </a:r>
            <a:r>
              <a:rPr sz="4400" dirty="0"/>
              <a:t> </a:t>
            </a:r>
            <a:r>
              <a:rPr sz="4400" b="1" dirty="0" err="1"/>
              <a:t>เน็ตไอดอล</a:t>
            </a:r>
            <a:r>
              <a:rPr sz="4400" dirty="0"/>
              <a:t> </a:t>
            </a:r>
            <a:r>
              <a:rPr sz="4400" dirty="0" err="1"/>
              <a:t>เกิดจากสิ่งเหล่านี้</a:t>
            </a:r>
            <a:r>
              <a:rPr sz="4400" dirty="0"/>
              <a:t> </a:t>
            </a:r>
            <a:r>
              <a:rPr sz="4400" dirty="0" err="1"/>
              <a:t>พวกเขาสามารถหารายได้เป็นกอบเป็นกำ</a:t>
            </a:r>
            <a:r>
              <a:rPr sz="4400" dirty="0"/>
              <a:t> </a:t>
            </a:r>
            <a:r>
              <a:rPr sz="4400" dirty="0" err="1"/>
              <a:t>เพราะมีอินเทอร์เน็ตเป็นสื่อกลาง</a:t>
            </a:r>
            <a:r>
              <a:rPr sz="4400" dirty="0"/>
              <a:t> </a:t>
            </a:r>
            <a:r>
              <a:rPr sz="4400" dirty="0" err="1"/>
              <a:t>ไม่รวมถึงคนที่ขายของออนไลน์</a:t>
            </a:r>
            <a:r>
              <a:rPr sz="4400" dirty="0"/>
              <a:t> </a:t>
            </a:r>
            <a:r>
              <a:rPr sz="4400" dirty="0" err="1"/>
              <a:t>เป็นฟรีแลนซ์รับงานในอินเทอร์เน็ต</a:t>
            </a:r>
            <a:r>
              <a:rPr sz="4400" dirty="0"/>
              <a:t> </a:t>
            </a:r>
            <a:r>
              <a:rPr sz="4400" dirty="0" err="1"/>
              <a:t>และอีกมากมายที่สามารถทำให้กลายเป็นเงินได้</a:t>
            </a:r>
            <a:r>
              <a:rPr sz="4400" dirty="0"/>
              <a:t> </a:t>
            </a:r>
            <a:r>
              <a:rPr sz="4400" dirty="0" err="1"/>
              <a:t>เพราะมีอินเทอร์เน็ตเข้ามาเป็นส่วนเกี่ยวข้อง</a:t>
            </a:r>
            <a:r>
              <a:rPr sz="4400" dirty="0"/>
              <a:t> </a:t>
            </a:r>
            <a:r>
              <a:rPr sz="4400" dirty="0" err="1"/>
              <a:t>บางคนทำงานในอินเทอร์เน็ตจนรวยเป็นเศรษฐีก็มีให้เห็นมากมาย</a:t>
            </a:r>
            <a:endParaRPr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040B7-C5DA-4282-9B55-70979C66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 (3/4)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0A711-8B38-4F5C-AE65-D9DCBE611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926519-C464-4CF4-97BE-22052F3A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ด้านการค้า</a:t>
            </a:r>
          </a:p>
        </p:txBody>
      </p:sp>
      <p:pic>
        <p:nvPicPr>
          <p:cNvPr id="3" name="Picture 1" descr="http://www.thaiall.com/e-commerce/kbj246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76500" y="1600200"/>
            <a:ext cx="7226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ด้านการค้า แนะนำ </a:t>
            </a:r>
            <a:r>
              <a:rPr>
                <a:hlinkClick r:id="rId3"/>
              </a:rPr>
              <a:t>kbj246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AutoNum type="arabicPeriod" startAt="4"/>
            </a:pPr>
            <a:r>
              <a:rPr sz="4800" b="1" dirty="0" err="1"/>
              <a:t>ด้านการติดต่อสื่อสาร</a:t>
            </a:r>
            <a:r>
              <a:rPr sz="4800" b="1" dirty="0"/>
              <a:t> (Communication)</a:t>
            </a:r>
          </a:p>
          <a:p>
            <a:pPr marL="0" indent="0">
              <a:buNone/>
            </a:pPr>
            <a:r>
              <a:rPr sz="4000" dirty="0"/>
              <a:t>– </a:t>
            </a:r>
            <a:r>
              <a:rPr sz="4000" dirty="0" err="1"/>
              <a:t>การมีอินเทอร์เน็ตทำให้โลกใบนี้ไร้พรหมแดนขึ้นอย่างแท้จริง</a:t>
            </a:r>
            <a:r>
              <a:rPr sz="4000" dirty="0"/>
              <a:t> </a:t>
            </a:r>
            <a:r>
              <a:rPr sz="4000" dirty="0" err="1"/>
              <a:t>สามารถติดต่อสื่อสารหากันได้อย่างง่ายดาย</a:t>
            </a:r>
            <a:r>
              <a:rPr sz="4000" dirty="0"/>
              <a:t> </a:t>
            </a:r>
            <a:r>
              <a:rPr sz="4000" dirty="0" err="1"/>
              <a:t>หากต้องการส่งข้อมูลก็ไม่จำเป็นต้องส่งแฟ็กซ์หรือส่งจดหมาย</a:t>
            </a:r>
            <a:r>
              <a:rPr sz="4000" dirty="0"/>
              <a:t> </a:t>
            </a:r>
            <a:r>
              <a:rPr sz="4000" dirty="0" err="1"/>
              <a:t>เพียงแค่ส่งอีเมลระบุรายละเอียดต่าง</a:t>
            </a:r>
            <a:r>
              <a:rPr sz="4000" dirty="0"/>
              <a:t> ๆ </a:t>
            </a:r>
            <a:r>
              <a:rPr sz="4000" dirty="0" err="1"/>
              <a:t>เข้าไป</a:t>
            </a:r>
            <a:r>
              <a:rPr sz="4000" dirty="0"/>
              <a:t> </a:t>
            </a:r>
            <a:r>
              <a:rPr sz="4000" dirty="0" err="1"/>
              <a:t>อีกฝ่ายหนึ่งก็สามารถรับทราบข้อมูลข่าวสารแล้ว</a:t>
            </a:r>
            <a:r>
              <a:rPr sz="4000" dirty="0"/>
              <a:t> </a:t>
            </a:r>
            <a:r>
              <a:rPr sz="4000" dirty="0" err="1"/>
              <a:t>หรือการเห็นหน้ากันผ่านโปรแกรมต่าง</a:t>
            </a:r>
            <a:r>
              <a:rPr sz="4000" dirty="0"/>
              <a:t> ๆ </a:t>
            </a:r>
            <a:r>
              <a:rPr sz="4000" dirty="0" err="1"/>
              <a:t>ก็สามารถทำได้โดยที่ไม่ต้องเดินทางไปให้เสียเวลา</a:t>
            </a:r>
            <a:r>
              <a:rPr sz="4000" dirty="0"/>
              <a:t> </a:t>
            </a:r>
            <a:r>
              <a:rPr sz="4000" dirty="0" err="1"/>
              <a:t>นับว่าเป็นประโยชน์ที่ช่วยให้โลกแคบลง</a:t>
            </a:r>
            <a:r>
              <a:rPr sz="4000" dirty="0"/>
              <a:t> </a:t>
            </a:r>
            <a:r>
              <a:rPr sz="4000" dirty="0" err="1"/>
              <a:t>ผู้คนสามารถใกล้ชิดกันได้มากขึ้นแม้ว่าจะอยู่คนละมุมโลกก็ตาม</a:t>
            </a:r>
            <a:endParaRPr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149AA-9A44-4A4C-A1DB-DEEDE9C4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 (4/4)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5F8BDB-4132-45A5-A654-1483DB631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834BF1-804A-4BDB-A7FB-E88E38F4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ด้านการติดต่อสื่อสาร</a:t>
            </a:r>
          </a:p>
        </p:txBody>
      </p:sp>
      <p:pic>
        <p:nvPicPr>
          <p:cNvPr id="3" name="Picture 1" descr="http://www.thaiall.com/mit/smartphone_in_school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86300" y="1600200"/>
            <a:ext cx="2832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ด้านการติดต่อสื่อสาร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 b="1"/>
              <a:t>ประโยชน์ของอินเทอร์เน็ตที่มีต่อผู้เรียน </a:t>
            </a:r>
          </a:p>
          <a:p>
            <a:pPr lvl="1"/>
            <a:r>
              <a:t>1.1 การศึกษาวัฒนธรรมที่หลากหลาย (Multicultural)</a:t>
            </a:r>
          </a:p>
          <a:p>
            <a:pPr lvl="1"/>
            <a:r>
              <a:t>1.2 เรียนรู้ประสบการณ์จากสภาพที่เป็นจริง เข้าถึงข้อมูลจริง เช่น ภูมิปัญญา (Practicality)</a:t>
            </a:r>
          </a:p>
          <a:p>
            <a:pPr lvl="1"/>
            <a:r>
              <a:t>1.3 การเพิ่มทักษะการคิดอย่างมีระบบ (Systematic Thinking)</a:t>
            </a:r>
          </a:p>
          <a:p>
            <a:pPr lvl="1"/>
            <a:r>
              <a:t>1.4 สร้างแรงจูงใจให้มีทักษะในการเขียน มีกิจกรรมห้องเรียนกลับหัว (Flipped Classroom)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69A35-3CDD-499E-BEBA-496D19E9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ประโยชน์ของอินเทอร์เน็ตทางการศึกษา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C7A279-5D6A-4F53-8273-53325F4C5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0421F5-C349-4EBE-A33D-755BE8152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ห้องเรียนแห่งอนาคต เปลี่ยนครูให้เป็นโค้ช</a:t>
            </a:r>
          </a:p>
        </p:txBody>
      </p:sp>
      <p:pic>
        <p:nvPicPr>
          <p:cNvPr id="3" name="Picture 1" descr="http://www.thaiall.com/futureclassroom/futureclassroom_book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97400" y="1600200"/>
            <a:ext cx="3009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“ฉีกกฎการเรียนการสอนแบบเดิม ๆ เพิ่มพลังการเรียนรู้ให้เด็กไทย ด้วยห้องเรียนที่สร้างสรรค์อย่างแท้จริง” ดร.วิริยะ ฤาชัยภาณิชย์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2"/>
            </a:pPr>
            <a:r>
              <a:rPr b="1"/>
              <a:t>ประโยชน์ของอินเทอร์เน็ตที่มีต่อผู้สอน</a:t>
            </a:r>
          </a:p>
          <a:p>
            <a:pPr lvl="1"/>
            <a:r>
              <a:t>2.1 การสอนแบบร่วมมือ (Collaborative)</a:t>
            </a:r>
          </a:p>
          <a:p>
            <a:pPr lvl="1"/>
            <a:r>
              <a:t>2.2 กลยุทธ์การสอนที่หลากหลาย (Various Strategies)</a:t>
            </a:r>
          </a:p>
          <a:p>
            <a:pPr lvl="1"/>
            <a:r>
              <a:t>2.3 พัฒนาหลักสูตร (Course Development)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86D72-D797-4556-B7A0-BFC989D26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ประโยชน์ของอินเทอร์เน็ตทางการศึกษา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3"/>
            </a:pPr>
            <a:r>
              <a:rPr b="1"/>
              <a:t>ประโยชน์ที่มีต่อผู้เชี่ยวชาญการผลิตสื่อ</a:t>
            </a:r>
          </a:p>
          <a:p>
            <a:pPr lvl="1"/>
            <a:r>
              <a:t>3.1 แหล่งข้อมูลความรู้ เหมือนย่อโลกไว้ในจอคอมพิวเตอร์ (World on Screen)</a:t>
            </a:r>
          </a:p>
          <a:p>
            <a:pPr lvl="1"/>
            <a:r>
              <a:t>3.2 ข้อมูลที่ทันสมัย ติดต่อ ตรวจสอบข้อมูลได้ทันที (Modern and Validation)</a:t>
            </a:r>
          </a:p>
          <a:p>
            <a:pPr lvl="1"/>
            <a:r>
              <a:t>3.3 การพบปะกับสมาชิก (Meeting)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46881-FEFA-42F9-BC2B-1D7E91EB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ประโยชน์ของอินเทอร์เน็ตทางการศึกษา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 startAt="4"/>
            </a:pPr>
            <a:r>
              <a:rPr b="1"/>
              <a:t>ประโยชน์ที่มีต่อเจ้าหน้าที่ </a:t>
            </a:r>
          </a:p>
          <a:p>
            <a:pPr lvl="1"/>
            <a:r>
              <a:t>4.1 การจัดการเอกสาร ประหยัดงบประมาณ (Document Management)</a:t>
            </a:r>
          </a:p>
          <a:p>
            <a:pPr lvl="1"/>
            <a:r>
              <a:t>4.2 การสื่อสารภายนอกองค์กร (Communication)</a:t>
            </a:r>
          </a:p>
          <a:p>
            <a:pPr lvl="1">
              <a:buAutoNum type="arabicPeriod" startAt="5"/>
            </a:pPr>
            <a:r>
              <a:rPr b="1"/>
              <a:t>ประโยชน์ของอินเทอร์เน็ตที่มีต่อการสื่อสาร</a:t>
            </a:r>
          </a:p>
          <a:p>
            <a:pPr lvl="1"/>
            <a:r>
              <a:t>5.1 การสื่อสารกับโรงเรียน กับผู้ปกครอง และครู (School, Home, Teacher)</a:t>
            </a:r>
          </a:p>
          <a:p>
            <a:pPr lvl="1"/>
            <a:r>
              <a:t>5.2 กิจกรรมการสื่อสารของผู้เรียน กับภูมิปัญญาท้องถิ่น ปราชญ์ชาวบ้าน หรือผู้สูงอายุ (Local knowledge)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194C0-091C-46CE-A663-2197351B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ประโยชน์ของอินเทอร์เน็ตทางการศึกษา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World Wide Web (WWW - เวิลด์ไวด์เว็บ )</a:t>
            </a:r>
          </a:p>
          <a:p>
            <a:pPr lvl="1">
              <a:buAutoNum type="arabicPeriod"/>
            </a:pPr>
            <a:r>
              <a:t>Electronic Mail (E-Mail - จดหมายอิเล็กทรอนิกส์)</a:t>
            </a:r>
          </a:p>
          <a:p>
            <a:pPr lvl="1">
              <a:buAutoNum type="arabicPeriod"/>
            </a:pPr>
            <a:r>
              <a:t>Search Engine (บริการค้นหาข้อมูลบนอินเทอร์เน็ต)</a:t>
            </a:r>
          </a:p>
          <a:p>
            <a:pPr lvl="1">
              <a:buAutoNum type="arabicPeriod"/>
            </a:pPr>
            <a:r>
              <a:t>Instant Message (Chat - บริการสนทนาบนอินเทอร์เน็ต)</a:t>
            </a:r>
          </a:p>
          <a:p>
            <a:pPr lvl="1">
              <a:buAutoNum type="arabicPeriod"/>
            </a:pPr>
            <a:r>
              <a:t>Remote Control (Telnet หรือ SSH - ควบคุมระยะไกล)</a:t>
            </a:r>
          </a:p>
          <a:p>
            <a:pPr lvl="1">
              <a:buAutoNum type="arabicPeriod"/>
            </a:pPr>
            <a:r>
              <a:t>File Transfer Protocol (FTP - บริการโอนย้ายไฟล์)</a:t>
            </a:r>
          </a:p>
          <a:p>
            <a:pPr lvl="1">
              <a:buAutoNum type="arabicPeriod"/>
            </a:pPr>
            <a:r>
              <a:t>Webboard (บริการกระดานข่าว หรือเวบบอร์ด)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2BF88-24DC-40AD-AD11-C482D8E1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บริการของอินเทอร์เน็ต 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เวิลด์ไวด์เว็บ</a:t>
            </a:r>
            <a:r>
              <a:t> คือ พื้นที่ที่เก็บข้อมูลข่าวสารที่เชื่อมต่อกันทางอินเทอร์เน็ต มาตรฐานที่ใช้ในเวิลด์ไวด์เว็บ ประกอบด้วย 3 มาตรฐานหลัก ได้แก่</a:t>
            </a:r>
          </a:p>
          <a:p>
            <a:pPr lvl="1">
              <a:buAutoNum type="arabicPeriod"/>
            </a:pPr>
            <a:r>
              <a:t>Uniform Resource Locator (URL) เป็นระบบมาตรฐานที่ใช้กำหนดตำแหน่งที่อยู่ของเว็บเพจแต่ละหน้า</a:t>
            </a:r>
          </a:p>
          <a:p>
            <a:pPr lvl="1">
              <a:buAutoNum type="arabicPeriod"/>
            </a:pPr>
            <a:r>
              <a:t>HyperText Transfer Protocol (HTTP) เป็นตัวกำหนดลักษณะการสื่อสารระหว่างเว็บเบราว์เซอร์ และเซิร์ฟเวอร์</a:t>
            </a:r>
          </a:p>
          <a:p>
            <a:pPr lvl="1">
              <a:buAutoNum type="arabicPeriod"/>
            </a:pPr>
            <a:r>
              <a:t>HyperText Markup Language (HTML) เป็นตัวกำหนดลักษณะการแสดงผลของข้อมูลในเว็บเพจ</a:t>
            </a:r>
          </a:p>
          <a:p>
            <a:pPr lvl="1"/>
            <a:r>
              <a:t>โดย องค์กรเวิลด์ไวด์เว็บคอนซอร์เทียม (World Wide Web Consortium: W3C) เป็นผู้พัฒนาและดูแลระบบมาตรฐานหลักและมาตรฐานอื่น ๆ ที่ใช้กันในเวิลด์ไวด์เว็บ</a:t>
            </a:r>
          </a:p>
          <a:p>
            <a:pPr lvl="1"/>
            <a:r>
              <a:t>ตัวอย่าง URL : </a:t>
            </a:r>
            <a:r>
              <a:rPr>
                <a:hlinkClick r:id="rId2"/>
              </a:rPr>
              <a:t>http://www.thaiall.com/me/picme.jpg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D022A-52EB-4FDE-824B-213F9BACF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World Wide Web (WWW - เวิลด์ไวด์เว็บ 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อีเมล หรือ จดหมายอิเล็กทรอนิกส์ หรือ ไปรษณีย์อิเล็กทรอนิกส์</a:t>
            </a:r>
            <a:r>
              <a:t> คือ วิธีการหนึ่งของการแลกเปลี่ยนข้อความแบบดิจิทัล ให้มนุษย์สามารถรับส่งข้อมูล ข้อความ หรือสื่อดิจิทัล ซึ่งข้อความต้องประกอบด้วยเนื้อหา ที่อยู่ของผู้ส่ง และที่อยู่ของผู้รับ ปัจจุบันมีผู้ให้บริการอีเมลระดับโลกมี 2 บริษัทใหญ่ที่ได้รับความนิยม คือ gmail.com และ hotmail.com ซึ่งมาพร้อมกับบริการระดับองค์กรในชื่อ G Suite หรือ Microsoft 365</a:t>
            </a:r>
          </a:p>
          <a:p>
            <a:pPr lvl="1"/>
            <a:r>
              <a:t>สำเนา: Cc (Carbon copy) ใช้ส่งข้อความเดียวกันให้คนอื่น ในอดีตเครื่องพิมพ์ดีดมีกระดาษคาร์บอนใช้ซ้อนในการพิมพ์ทำให้ได้เอกสารที่เป็นสำเนาได้</a:t>
            </a:r>
          </a:p>
          <a:p>
            <a:pPr lvl="1"/>
            <a:r>
              <a:t>สำเนาลับ: BCc (Blind Carbon copy) จะไม่แจ้งให้ผู้รับทราบว่าส่งไปถึงใครในจดหมายฉบับเดียวกันนั้น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7E58F-B90B-4578-9CD9-08EDEC7C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Electronic Mail (E-Mail - จดหมายอิเล็กทรอนิกส์)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การตรวจการสะกด (Spelling Check)</a:t>
            </a:r>
          </a:p>
          <a:p>
            <a:pPr lvl="1"/>
            <a:r>
              <a:t>การแนบแฟ้ม (Attach file)</a:t>
            </a:r>
          </a:p>
          <a:p>
            <a:pPr lvl="1"/>
            <a:r>
              <a:t>กลุ่มอีเมล (Mail group)</a:t>
            </a:r>
          </a:p>
          <a:p>
            <a:pPr lvl="1"/>
            <a:r>
              <a:t>การจัดเก็บ (Archive)</a:t>
            </a:r>
          </a:p>
          <a:p>
            <a:pPr lvl="1"/>
            <a:r>
              <a:t>การตั้งเวลาส่ง (Schedule Send)</a:t>
            </a:r>
          </a:p>
          <a:p>
            <a:pPr lvl="1"/>
            <a:r>
              <a:t>การป้องกันไวรัส (Antivirus)</a:t>
            </a:r>
          </a:p>
          <a:p>
            <a:pPr lvl="1"/>
            <a:r>
              <a:t>การจัดประเภท (Star, Label, Flag, Snooze งีบหลับ)</a:t>
            </a:r>
          </a:p>
          <a:p>
            <a:pPr lvl="1"/>
            <a:r>
              <a:t>การแชทคุย (Send Message หรือ Video call)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25415-24C5-4F98-97BD-63F7B1E83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บริการที่เกี่ยวข้องกับอีเมล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โปรแกรมที่ออกแบบมาเป็นเครื่องมือสำหรับใช้ค้นหาข้อมูล ค้นได้ด้วยการกรอกข้อมูลคำค้น (Keyword) ซึ่งผลลัพธ์จะแสดงผลให้ทางผู้สืบค้นหาทราบ โปรแกรมสืบค้นจะบันทึกประวัติการค้นหาและการเลือกผลลัพธ์ ทำให้การค้นหาครั้งต่อไป จะมีข้อมูลมาแสดงทางเลือกให้เข้าถึงได้อย่างรวดเร็ว</a:t>
            </a:r>
          </a:p>
          <a:p>
            <a:pPr marL="0" indent="0">
              <a:buNone/>
            </a:pPr>
            <a:r>
              <a:rPr b="1"/>
              <a:t>ผู้ให้บริการที่น่าสนใจ</a:t>
            </a:r>
          </a:p>
          <a:p>
            <a:pPr lvl="1">
              <a:buAutoNum type="arabicPeriod"/>
            </a:pPr>
            <a:r>
              <a:rPr>
                <a:hlinkClick r:id="rId2"/>
              </a:rPr>
              <a:t>Google.com</a:t>
            </a:r>
            <a:r>
              <a:t> - </a:t>
            </a:r>
            <a:r>
              <a:rPr>
                <a:hlinkClick r:id="rId3"/>
              </a:rPr>
              <a:t>Google LLC</a:t>
            </a:r>
          </a:p>
          <a:p>
            <a:pPr lvl="1">
              <a:buAutoNum type="arabicPeriod"/>
            </a:pPr>
            <a:r>
              <a:rPr>
                <a:hlinkClick r:id="rId4"/>
              </a:rPr>
              <a:t>Yahoo.com</a:t>
            </a:r>
            <a:r>
              <a:t> - Verizon Media แล้วถูก AOL ซื้อปี 2017</a:t>
            </a:r>
          </a:p>
          <a:p>
            <a:pPr lvl="1">
              <a:buAutoNum type="arabicPeriod"/>
            </a:pPr>
            <a:r>
              <a:rPr>
                <a:hlinkClick r:id="rId5"/>
              </a:rPr>
              <a:t>Bing.com</a:t>
            </a:r>
            <a:r>
              <a:t> - Microsoft Corporation</a:t>
            </a:r>
          </a:p>
          <a:p>
            <a:pPr lvl="1">
              <a:buAutoNum type="arabicPeriod"/>
            </a:pPr>
            <a:r>
              <a:rPr>
                <a:hlinkClick r:id="rId6"/>
              </a:rPr>
              <a:t>Baidu.com</a:t>
            </a:r>
            <a:r>
              <a:t> - Baidu, Inc.</a:t>
            </a:r>
          </a:p>
          <a:p>
            <a:pPr lvl="1">
              <a:buAutoNum type="arabicPeriod"/>
            </a:pPr>
            <a:r>
              <a:rPr>
                <a:hlinkClick r:id="rId7"/>
              </a:rPr>
              <a:t>TOR : The Onion Browser</a:t>
            </a:r>
            <a:r>
              <a:t> - Founder: Roger Dingledine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F0C09-AA5C-4880-8F04-75CF2D119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Search Engine (บริการค้นหาข้อมูลบนอินเทอร์เน็ต)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E32E29-65D4-47B7-A14A-07BFF9F32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54063-44C5-4481-AA8C-403E5951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การซ่อนที่อยู่เมื่อเข้าถึงเว็บไซต์ปลายทาง</a:t>
            </a:r>
          </a:p>
        </p:txBody>
      </p:sp>
      <p:pic>
        <p:nvPicPr>
          <p:cNvPr id="3" name="Picture 1" descr="https://www.thaiall.com/mit/tor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59100" y="1600200"/>
            <a:ext cx="62738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TOR : The Onion Browser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90F4BD-EBC7-4853-8AB4-DC5F8601D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F728D-5B9B-46A9-ABAC-62FAAA581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แนะนำภาพยนตร์ Matrix , Blackhat หรือ Who am i หรือ CSI Cyber</a:t>
            </a:r>
          </a:p>
        </p:txBody>
      </p:sp>
      <p:pic>
        <p:nvPicPr>
          <p:cNvPr id="3" name="Picture 1" descr="http://www.thaiall.com/mit/deepvsdarkiceberg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16300" y="1600200"/>
            <a:ext cx="53467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Dark Web , Deep Web , Surface Web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ตัวอย่าง </a:t>
            </a:r>
            <a:r>
              <a:rPr b="1"/>
              <a:t>Application</a:t>
            </a:r>
            <a:r>
              <a:t> ที่มีแชทมาพร้อมบริการหลัก</a:t>
            </a:r>
          </a:p>
          <a:p>
            <a:pPr lvl="1">
              <a:buAutoNum type="arabicPeriod"/>
            </a:pPr>
            <a:r>
              <a:t>Line</a:t>
            </a:r>
          </a:p>
          <a:p>
            <a:pPr lvl="1">
              <a:buAutoNum type="arabicPeriod"/>
            </a:pPr>
            <a:r>
              <a:t>Facebook Messgenger</a:t>
            </a:r>
          </a:p>
          <a:p>
            <a:pPr lvl="1">
              <a:buAutoNum type="arabicPeriod"/>
            </a:pPr>
            <a:r>
              <a:t>Google Meet</a:t>
            </a:r>
          </a:p>
          <a:p>
            <a:pPr lvl="1">
              <a:buAutoNum type="arabicPeriod"/>
            </a:pPr>
            <a:r>
              <a:t>Microsoft Teams</a:t>
            </a:r>
          </a:p>
          <a:p>
            <a:pPr lvl="1">
              <a:buAutoNum type="arabicPeriod"/>
            </a:pPr>
            <a:r>
              <a:t>Zoom</a:t>
            </a:r>
          </a:p>
          <a:p>
            <a:pPr lvl="1">
              <a:buAutoNum type="arabicPeriod"/>
            </a:pPr>
            <a:r>
              <a:t>Webex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289DE-2484-448B-B869-F744046C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Instant Message (Chat - บริการสนทนาบนอินเทอร์เน็ต)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Telnet</a:t>
            </a:r>
            <a:r>
              <a:t> คือ โพรโตคอลหนึ่งที่เปิดบริการช่วยให้สามารถเชื่อมต่อกับคอมพิวเตอร์อีกเครื่องหนึ่ง ผ่านพอร์ท หมายเลข 23 เชื่อมต่อโดยใช้อินเทอร์เน็ต เพื่อพิมพ์คำสั่งที่ใช้สำหรับการเข้าถึงโปรแกรมและการบริการต่าง ๆ ที่อยู่บนเครื่องคอมพิวเตอร์ระยะไกล ราวกับว่านั่งอยู่ตรงข้างหน้าเครื่องนั้น ซึ่งการรับส่งข้อมูลจะไม่มีการเข้ารหัสระหว่างการรับส่งข้อมูล และบริการนี้ไม่เป็นที่นิยมในปัจจุบัน</a:t>
            </a:r>
          </a:p>
          <a:p>
            <a:pPr lvl="1"/>
            <a:r>
              <a:rPr b="1"/>
              <a:t>Secure Shell (SSH)</a:t>
            </a:r>
            <a:r>
              <a:t> คือ โพรโตคอลหนึ่งที่เปิดบริการช่วยให้สามารถเชื่อมต่อกับคอมพิวเตอร์อีกเครื่องหนึ่ง ผ่านพอร์ท หมายเลข 23 เชื่อมต่อโดยใช้อินเทอร์เน็ต เพื่อพิมพ์คำสั่งที่ใช้สำหรับการเข้าถึงโปรแกรมและการบริการต่าง ๆ ที่อยู่บนเครื่องคอมพิวเตอร์ระยะไกล ราวกับว่านั่งอยู่ตรงข้างหน้าเครื่องนั้น ซึ่งการรับส่งข้อมูลจะมีการเข้ารหัสระหว่างการรับส่งข้อมูล ซึ่งปลอดภัยกว่า Telnet และปัจจุบันบริการ Telnet ถูกแทนที่ด้วย SSH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DE39A-C411-4E58-8C2D-18FA787E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Remote Control (Telnet หรือ SSH - ควบคุมระยะไกล)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sz="4000" b="1" dirty="0" err="1"/>
              <a:t>โปรโตคอล</a:t>
            </a:r>
            <a:r>
              <a:rPr sz="4000" b="1" dirty="0"/>
              <a:t> FTP</a:t>
            </a:r>
            <a:r>
              <a:rPr sz="4000" dirty="0"/>
              <a:t> (File Transfer Protocol)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เครื่องบริการการรับ-ส่งข้อมูล</a:t>
            </a:r>
            <a:r>
              <a:rPr sz="4000" dirty="0"/>
              <a:t> </a:t>
            </a:r>
            <a:r>
              <a:rPr sz="4000" dirty="0" err="1"/>
              <a:t>ซึ่งเปิดให้ผู้ใช้ที่เป็นสมาชิกเข้าใช้</a:t>
            </a:r>
            <a:r>
              <a:rPr sz="4000" dirty="0"/>
              <a:t> </a:t>
            </a:r>
            <a:r>
              <a:rPr sz="4000" dirty="0" err="1"/>
              <a:t>แต่บางเครื่องอาจเป็นให้ผู้ใช้ทั่วไปเข้าใช้</a:t>
            </a:r>
            <a:r>
              <a:rPr sz="4000" dirty="0"/>
              <a:t> </a:t>
            </a:r>
            <a:r>
              <a:rPr sz="4000" dirty="0" err="1"/>
              <a:t>โดยใช้รหัสสมาชิก</a:t>
            </a:r>
            <a:r>
              <a:rPr sz="4000" dirty="0"/>
              <a:t> anonymous ซึ่งเป็นที่รู้กันทั่วโลกว่าเป็นรหัสผู้ใช้สำหรับผู้ที่ไม่ประสงค์ออกนาม FTP </a:t>
            </a:r>
            <a:r>
              <a:rPr sz="4000" dirty="0" err="1"/>
              <a:t>คือ</a:t>
            </a:r>
            <a:r>
              <a:rPr sz="4000" dirty="0"/>
              <a:t> </a:t>
            </a:r>
            <a:r>
              <a:rPr sz="4000" dirty="0" err="1"/>
              <a:t>โปรโตคอลสำหรับถ่ายโอนข้อมูล</a:t>
            </a:r>
            <a:r>
              <a:rPr sz="4000" dirty="0"/>
              <a:t> </a:t>
            </a:r>
            <a:r>
              <a:rPr sz="4000" dirty="0" err="1"/>
              <a:t>โดยเครื่องที่เปิดบริการ</a:t>
            </a:r>
            <a:r>
              <a:rPr sz="4000" dirty="0"/>
              <a:t> FTP </a:t>
            </a:r>
            <a:r>
              <a:rPr sz="4000" dirty="0" err="1"/>
              <a:t>จะเปิด</a:t>
            </a:r>
            <a:r>
              <a:rPr sz="4000" dirty="0"/>
              <a:t> TCP port 21 </a:t>
            </a:r>
            <a:r>
              <a:rPr sz="4000" dirty="0" err="1"/>
              <a:t>ไว้</a:t>
            </a:r>
            <a:endParaRPr sz="4000" dirty="0"/>
          </a:p>
          <a:p>
            <a:pPr lvl="1"/>
            <a:r>
              <a:rPr sz="4000" b="1" dirty="0" err="1"/>
              <a:t>โปรแกรมบริการ</a:t>
            </a:r>
            <a:r>
              <a:rPr sz="4000" b="1" dirty="0"/>
              <a:t> FTP</a:t>
            </a:r>
            <a:r>
              <a:rPr sz="4000" dirty="0"/>
              <a:t> </a:t>
            </a:r>
            <a:r>
              <a:rPr sz="4000" dirty="0" err="1"/>
              <a:t>ทั้งฝั่ง</a:t>
            </a:r>
            <a:r>
              <a:rPr sz="4000" dirty="0"/>
              <a:t> Server </a:t>
            </a:r>
            <a:r>
              <a:rPr sz="4000" dirty="0" err="1"/>
              <a:t>และ</a:t>
            </a:r>
            <a:r>
              <a:rPr sz="4000" dirty="0"/>
              <a:t> Client </a:t>
            </a:r>
            <a:r>
              <a:rPr sz="4000" dirty="0" err="1"/>
              <a:t>แบบ</a:t>
            </a:r>
            <a:r>
              <a:rPr sz="4000" dirty="0"/>
              <a:t> Open Source </a:t>
            </a:r>
            <a:r>
              <a:rPr sz="4000" dirty="0" err="1"/>
              <a:t>ที่ได้รับความนิยม</a:t>
            </a:r>
            <a:r>
              <a:rPr sz="4000" dirty="0"/>
              <a:t> </a:t>
            </a:r>
            <a:r>
              <a:rPr sz="4000" dirty="0" err="1"/>
              <a:t>คือ</a:t>
            </a:r>
            <a:r>
              <a:rPr sz="4000" dirty="0"/>
              <a:t> FileZilla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5EC22-7FF4-4727-BF38-B47F0701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File Transfer Protocol (FTP - บริการโอนย้ายไฟล์)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b="1" dirty="0" err="1"/>
              <a:t>เว็บบอร์ด</a:t>
            </a:r>
            <a:r>
              <a:rPr dirty="0"/>
              <a:t> </a:t>
            </a:r>
            <a:r>
              <a:rPr dirty="0" err="1"/>
              <a:t>คือ</a:t>
            </a:r>
            <a:r>
              <a:rPr dirty="0"/>
              <a:t> </a:t>
            </a:r>
            <a:r>
              <a:rPr dirty="0" err="1"/>
              <a:t>ลักษณะของเว็บไซต์ที่ใช้สำหรับการแลกเปลี่ยนบทสนทนา</a:t>
            </a:r>
            <a:r>
              <a:rPr dirty="0"/>
              <a:t> </a:t>
            </a:r>
            <a:r>
              <a:rPr dirty="0" err="1"/>
              <a:t>การพูดคุย</a:t>
            </a:r>
            <a:r>
              <a:rPr dirty="0"/>
              <a:t> </a:t>
            </a:r>
            <a:r>
              <a:rPr dirty="0" err="1"/>
              <a:t>การอภิปรายในสังคมออนไลน์</a:t>
            </a:r>
            <a:r>
              <a:rPr dirty="0"/>
              <a:t> </a:t>
            </a:r>
            <a:r>
              <a:rPr dirty="0" err="1"/>
              <a:t>เว็บบอร์ดอาจถูกเรียนในชื่ออื่น</a:t>
            </a:r>
            <a:r>
              <a:rPr dirty="0"/>
              <a:t> </a:t>
            </a:r>
            <a:r>
              <a:rPr dirty="0" err="1"/>
              <a:t>เช่น</a:t>
            </a:r>
            <a:r>
              <a:rPr dirty="0"/>
              <a:t> </a:t>
            </a:r>
            <a:r>
              <a:rPr dirty="0" err="1"/>
              <a:t>กระดานข่าว</a:t>
            </a:r>
            <a:r>
              <a:rPr dirty="0"/>
              <a:t> </a:t>
            </a:r>
            <a:r>
              <a:rPr dirty="0" err="1"/>
              <a:t>กระดานข่าวสาร</a:t>
            </a:r>
            <a:r>
              <a:rPr dirty="0"/>
              <a:t> </a:t>
            </a:r>
            <a:r>
              <a:rPr dirty="0" err="1"/>
              <a:t>กระดานข่าวอิเล็กทรอนิกส์</a:t>
            </a:r>
            <a:r>
              <a:rPr dirty="0"/>
              <a:t> </a:t>
            </a:r>
            <a:r>
              <a:rPr dirty="0" err="1"/>
              <a:t>กระดานสนทนา</a:t>
            </a:r>
            <a:r>
              <a:rPr dirty="0"/>
              <a:t> </a:t>
            </a:r>
            <a:r>
              <a:rPr dirty="0" err="1"/>
              <a:t>กระดานสนทนาออนไลน์</a:t>
            </a:r>
            <a:r>
              <a:rPr dirty="0"/>
              <a:t> </a:t>
            </a:r>
            <a:r>
              <a:rPr dirty="0" err="1"/>
              <a:t>ฟอรัม</a:t>
            </a:r>
            <a:r>
              <a:rPr dirty="0"/>
              <a:t> </a:t>
            </a:r>
            <a:r>
              <a:rPr dirty="0" err="1"/>
              <a:t>เว็บฟอรัม</a:t>
            </a:r>
            <a:r>
              <a:rPr dirty="0"/>
              <a:t> </a:t>
            </a:r>
            <a:r>
              <a:rPr dirty="0" err="1"/>
              <a:t>เมสเซจบอร์ด</a:t>
            </a:r>
            <a:r>
              <a:rPr dirty="0"/>
              <a:t> </a:t>
            </a:r>
            <a:r>
              <a:rPr dirty="0" err="1"/>
              <a:t>บุลลิทินบอร์ด</a:t>
            </a:r>
            <a:r>
              <a:rPr dirty="0"/>
              <a:t> </a:t>
            </a:r>
            <a:r>
              <a:rPr dirty="0" err="1"/>
              <a:t>ดิสคัชชันบอร์ด</a:t>
            </a:r>
            <a:r>
              <a:rPr dirty="0"/>
              <a:t> </a:t>
            </a:r>
            <a:r>
              <a:rPr dirty="0" err="1"/>
              <a:t>หรือ</a:t>
            </a:r>
            <a:r>
              <a:rPr dirty="0"/>
              <a:t> </a:t>
            </a:r>
            <a:r>
              <a:rPr dirty="0" err="1"/>
              <a:t>บอร์ด</a:t>
            </a:r>
            <a:r>
              <a:rPr dirty="0"/>
              <a:t> </a:t>
            </a:r>
            <a:r>
              <a:rPr dirty="0" err="1"/>
              <a:t>มีซอฟต์แวร์</a:t>
            </a:r>
            <a:endParaRPr lang="th-TH" dirty="0"/>
          </a:p>
          <a:p>
            <a:pPr lvl="1"/>
            <a:r>
              <a:rPr lang="th-TH" dirty="0"/>
              <a:t>การ</a:t>
            </a:r>
            <a:r>
              <a:rPr dirty="0" err="1"/>
              <a:t>ติดตั้งบนเครื่องบริการสำหรับการสร้างเว็บบอร์ดมากมาย</a:t>
            </a:r>
            <a:r>
              <a:rPr dirty="0"/>
              <a:t> </a:t>
            </a:r>
            <a:r>
              <a:rPr dirty="0" err="1"/>
              <a:t>ที่ใช้ภาษาพีเอชพี</a:t>
            </a:r>
            <a:r>
              <a:rPr dirty="0"/>
              <a:t> </a:t>
            </a:r>
            <a:r>
              <a:rPr dirty="0" err="1"/>
              <a:t>และฐานข้อมูลมายเอสคิวแอล</a:t>
            </a:r>
            <a:r>
              <a:rPr dirty="0"/>
              <a:t> </a:t>
            </a:r>
            <a:r>
              <a:rPr dirty="0" err="1"/>
              <a:t>อาทิ</a:t>
            </a:r>
            <a:r>
              <a:rPr dirty="0"/>
              <a:t> </a:t>
            </a:r>
            <a:r>
              <a:rPr dirty="0" err="1"/>
              <a:t>phpBB</a:t>
            </a:r>
            <a:r>
              <a:rPr dirty="0"/>
              <a:t> , </a:t>
            </a:r>
            <a:r>
              <a:rPr dirty="0" err="1"/>
              <a:t>vBulletin</a:t>
            </a:r>
            <a:r>
              <a:rPr dirty="0"/>
              <a:t> , </a:t>
            </a:r>
            <a:r>
              <a:rPr dirty="0" err="1"/>
              <a:t>Invision</a:t>
            </a:r>
            <a:r>
              <a:rPr dirty="0"/>
              <a:t> Power Board (IPB) , SMF (Simple Machines Forum) , </a:t>
            </a:r>
            <a:r>
              <a:rPr dirty="0" err="1"/>
              <a:t>YaBB</a:t>
            </a:r>
            <a:r>
              <a:rPr dirty="0"/>
              <a:t> , </a:t>
            </a:r>
            <a:r>
              <a:rPr dirty="0" err="1"/>
              <a:t>UseBB</a:t>
            </a:r>
            <a:r>
              <a:rPr dirty="0"/>
              <a:t> , </a:t>
            </a:r>
            <a:r>
              <a:rPr dirty="0" err="1"/>
              <a:t>Discuz</a:t>
            </a:r>
            <a:r>
              <a:rPr dirty="0"/>
              <a:t> , </a:t>
            </a:r>
            <a:r>
              <a:rPr dirty="0" err="1"/>
              <a:t>PHPWind</a:t>
            </a:r>
            <a:endParaRPr dirty="0"/>
          </a:p>
          <a:p>
            <a:pPr marL="400050" lvl="1" indent="0">
              <a:buNone/>
            </a:pPr>
            <a:r>
              <a:rPr b="1" dirty="0" err="1"/>
              <a:t>ผู้ให้บริการที่น่าสนใจ</a:t>
            </a:r>
            <a:endParaRPr b="1" dirty="0"/>
          </a:p>
          <a:p>
            <a:pPr lvl="2"/>
            <a:r>
              <a:rPr dirty="0">
                <a:hlinkClick r:id="rId2"/>
              </a:rPr>
              <a:t>sanook.com/forum</a:t>
            </a:r>
          </a:p>
          <a:p>
            <a:pPr lvl="2"/>
            <a:r>
              <a:rPr dirty="0">
                <a:hlinkClick r:id="rId3"/>
              </a:rPr>
              <a:t>dek-d.com/board</a:t>
            </a:r>
          </a:p>
          <a:p>
            <a:pPr lvl="2"/>
            <a:r>
              <a:rPr dirty="0">
                <a:hlinkClick r:id="rId4"/>
              </a:rPr>
              <a:t>talk.mthai.com</a:t>
            </a:r>
          </a:p>
          <a:p>
            <a:pPr lvl="2"/>
            <a:r>
              <a:rPr dirty="0">
                <a:hlinkClick r:id="rId5"/>
              </a:rPr>
              <a:t>pantip.com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1D95E-93BD-4FC6-9F0E-8411089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Webboard (บริการกระดานข่าว หรือเวบบอร์ด)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348FE-6630-4676-8C79-99DDEFFFB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10D6B-B9ED-42EF-A275-C43289A3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การใช้บริการ FTP</a:t>
            </a:r>
          </a:p>
        </p:txBody>
      </p:sp>
      <p:pic>
        <p:nvPicPr>
          <p:cNvPr id="3" name="Picture 1" descr="http://www.thaiall.com/learn/useftp_filezilla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43300" y="1600200"/>
            <a:ext cx="51181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Application : Filezilla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6BF4E-C01B-41C5-A7FE-CC2D2E521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D9C84-1A57-4686-B521-94F63F63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ตัวอย่าง การใช้บริการ FTP</a:t>
            </a:r>
          </a:p>
        </p:txBody>
      </p:sp>
      <p:pic>
        <p:nvPicPr>
          <p:cNvPr id="3" name="Picture 1" descr="http://www.thaiall.com/learn/useftpds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33900" y="1600200"/>
            <a:ext cx="3136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Command line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ความเป็นมาของอินเทอร์เน็ต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ประโยชน์ของอินเทอร์เน็ต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บริการของอินเทอร์เน็ต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8C893-849F-40E5-9F38-D87ED2209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ข้อใดคือความหมายของอินเทอร์เน็ต</a:t>
            </a:r>
          </a:p>
          <a:p>
            <a:pPr lvl="1"/>
            <a:r>
              <a:t>ข้อใดไม่ใช่ประโยชน์ของอินเทอร์เน็ตด้านการศึกษา</a:t>
            </a:r>
          </a:p>
          <a:p>
            <a:pPr lvl="1"/>
            <a:r>
              <a:t>ข้อใดไม่ใช่ประโยชน์ของอินเทอร์เน็ตด้านความบันเทิง</a:t>
            </a:r>
          </a:p>
          <a:p>
            <a:pPr lvl="1"/>
            <a:r>
              <a:t>ข้อใดไม่ใช่ประโยชน์ของอินเทอร์เน็ตด้านการค้า</a:t>
            </a:r>
          </a:p>
          <a:p>
            <a:pPr lvl="1"/>
            <a:r>
              <a:t>ข้อใดไม่ใช่ประโยชน์ของอินเทอร์เน็ตด้านการติดต่อสื่อสาร</a:t>
            </a:r>
          </a:p>
          <a:p>
            <a:pPr lvl="1"/>
            <a:r>
              <a:t>ข้อใดคือประโยชน์ของอินเทอร์เน็ตต่อผู้เรียน</a:t>
            </a:r>
          </a:p>
          <a:p>
            <a:pPr lvl="1"/>
            <a:r>
              <a:t>ข้อใดคือประโยชน์ของอินเทอร์เน็ตต่อผู้สอน</a:t>
            </a:r>
          </a:p>
          <a:p>
            <a:pPr lvl="1"/>
            <a:r>
              <a:t>ข้อใดคือประโยชน์ของอินเทอร์เน็ตต่อผู้เชี่ยวชาญการผลิตสื่อ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AD995-9932-4FDE-ABBA-F7EE6EA2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ข้อใดคือประโยชน์ของอินเทอร์เน็ตต่อเจ้าหน้าที่</a:t>
            </a:r>
          </a:p>
          <a:p>
            <a:pPr lvl="1"/>
            <a:r>
              <a:t>บริการ World Wide Web คืออะไร</a:t>
            </a:r>
          </a:p>
          <a:p>
            <a:pPr lvl="1"/>
            <a:r>
              <a:t>บริการ E-mail ไม่เกี่ยวกับเรื่องใด</a:t>
            </a:r>
          </a:p>
          <a:p>
            <a:pPr lvl="1"/>
            <a:r>
              <a:t>บริการ E-Mail ใดเกี่ยวข้องกับ google.com</a:t>
            </a:r>
          </a:p>
          <a:p>
            <a:pPr lvl="1"/>
            <a:r>
              <a:t>บริการ E-Mail ใดเกี่ยวข้องกับ Microsoft</a:t>
            </a:r>
          </a:p>
          <a:p>
            <a:pPr lvl="1"/>
            <a:r>
              <a:t>เว็บไซต์ใดไม่ให้บริการ Search Engine</a:t>
            </a:r>
          </a:p>
          <a:p>
            <a:pPr lvl="1"/>
            <a:r>
              <a:t>เว็บไซต์ใดให้บริการ Search Engine</a:t>
            </a:r>
          </a:p>
          <a:p>
            <a:pPr lvl="1"/>
            <a:r>
              <a:t>Application ใด ที่ไม่บริการ Chat</a:t>
            </a:r>
          </a:p>
          <a:p>
            <a:pPr lvl="1"/>
            <a:r>
              <a:t>SSH บริการเกี่ยวกับเรื่องใด</a:t>
            </a:r>
          </a:p>
          <a:p>
            <a:pPr lvl="1"/>
            <a:r>
              <a:t>Telnet บริการเกี่ยวกับเรื่องใด</a:t>
            </a:r>
          </a:p>
          <a:p>
            <a:pPr lvl="1"/>
            <a:r>
              <a:t>FTP บริการเกี่ยวกับเรื่องใด</a:t>
            </a:r>
          </a:p>
          <a:p>
            <a:pPr lvl="1"/>
            <a:r>
              <a:t>เว็บไซต์ใดให้ Webboard อย่างชัดเจน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0B380-A8E1-4722-B843-70DEBF060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39</TotalTime>
  <Words>2914</Words>
  <Application>Microsoft Office PowerPoint</Application>
  <PresentationFormat>แบบจอกว้าง</PresentationFormat>
  <Paragraphs>224</Paragraphs>
  <Slides>40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40</vt:i4>
      </vt:variant>
    </vt:vector>
  </HeadingPairs>
  <TitlesOfParts>
    <vt:vector size="54" baseType="lpstr">
      <vt:lpstr>Calibri</vt:lpstr>
      <vt:lpstr>Courier New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7 การใช้งานอินเทอร์เน็ต</vt:lpstr>
      <vt:lpstr>วัตถุประสงค์การเรียน</vt:lpstr>
      <vt:lpstr>สิ่งที่คาดหวัง</vt:lpstr>
      <vt:lpstr>ความเป็นมาของอินเทอร์เน็ต [1]</vt:lpstr>
      <vt:lpstr>ความเป็นมาของอินเทอร์เน็ต (2/6)</vt:lpstr>
      <vt:lpstr>ความเป็นมาของอินเทอร์เน็ต (3/6)</vt:lpstr>
      <vt:lpstr>ความเป็นมาของอินเทอร์เน็ต (4/6)</vt:lpstr>
      <vt:lpstr>ความเป็นมาของอินเทอร์เน็ต (5/6)</vt:lpstr>
      <vt:lpstr>ความเป็นมาของอินเทอร์เน็ต (6/6)</vt:lpstr>
      <vt:lpstr>ยุคแรกของอินเทอร์เน็ต เชื่อม SRI, UCLA, UCSB , Utah</vt:lpstr>
      <vt:lpstr>ประโยชน์ของอินเทอร์เน็ต [2]</vt:lpstr>
      <vt:lpstr>ประโยชน์ของอินเทอร์เน็ต (1/4)</vt:lpstr>
      <vt:lpstr>ตัวอย่าง ด้านการศึกษา</vt:lpstr>
      <vt:lpstr>ประโยชน์ของอินเทอร์เน็ต (2/4)</vt:lpstr>
      <vt:lpstr>ตัวอย่าง ด้านความบันเทิง</vt:lpstr>
      <vt:lpstr>ประโยชน์ของอินเทอร์เน็ต (3/4)</vt:lpstr>
      <vt:lpstr>ตัวอย่าง ด้านการค้า</vt:lpstr>
      <vt:lpstr>ประโยชน์ของอินเทอร์เน็ต (4/4)</vt:lpstr>
      <vt:lpstr>ตัวอย่าง ด้านการติดต่อสื่อสาร</vt:lpstr>
      <vt:lpstr>ประโยชน์ของอินเทอร์เน็ตทางการศึกษา</vt:lpstr>
      <vt:lpstr>ห้องเรียนแห่งอนาคต เปลี่ยนครูให้เป็นโค้ช</vt:lpstr>
      <vt:lpstr>ประโยชน์ของอินเทอร์เน็ตทางการศึกษา</vt:lpstr>
      <vt:lpstr>ประโยชน์ของอินเทอร์เน็ตทางการศึกษา</vt:lpstr>
      <vt:lpstr>ประโยชน์ของอินเทอร์เน็ตทางการศึกษา</vt:lpstr>
      <vt:lpstr>บริการของอินเทอร์เน็ต [3]</vt:lpstr>
      <vt:lpstr>1. World Wide Web (WWW - เวิลด์ไวด์เว็บ )</vt:lpstr>
      <vt:lpstr>2. Electronic Mail (E-Mail - จดหมายอิเล็กทรอนิกส์)</vt:lpstr>
      <vt:lpstr>บริการที่เกี่ยวข้องกับอีเมล</vt:lpstr>
      <vt:lpstr>3. Search Engine (บริการค้นหาข้อมูลบนอินเทอร์เน็ต)</vt:lpstr>
      <vt:lpstr>การซ่อนที่อยู่เมื่อเข้าถึงเว็บไซต์ปลายทาง</vt:lpstr>
      <vt:lpstr>แนะนำภาพยนตร์ Matrix , Blackhat หรือ Who am i หรือ CSI Cyber</vt:lpstr>
      <vt:lpstr>4. Instant Message (Chat - บริการสนทนาบนอินเทอร์เน็ต)</vt:lpstr>
      <vt:lpstr>5. Remote Control (Telnet หรือ SSH - ควบคุมระยะไกล)</vt:lpstr>
      <vt:lpstr>6. File Transfer Protocol (FTP - บริการโอนย้ายไฟล์)</vt:lpstr>
      <vt:lpstr>7. Webboard (บริการกระดานข่าว หรือเวบบอร์ด)</vt:lpstr>
      <vt:lpstr>ตัวอย่าง การใช้บริการ FTP</vt:lpstr>
      <vt:lpstr>ตัวอย่าง การใช้บริการ FTP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22</cp:revision>
  <dcterms:created xsi:type="dcterms:W3CDTF">2020-06-07T00:13:27Z</dcterms:created>
  <dcterms:modified xsi:type="dcterms:W3CDTF">2022-08-04T08:28:51Z</dcterms:modified>
</cp:coreProperties>
</file>