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69"/>
  </p:notesMasterIdLst>
  <p:sldIdLst>
    <p:sldId id="457" r:id="rId11"/>
    <p:sldId id="458" r:id="rId12"/>
    <p:sldId id="459" r:id="rId13"/>
    <p:sldId id="460" r:id="rId14"/>
    <p:sldId id="461" r:id="rId15"/>
    <p:sldId id="462" r:id="rId16"/>
    <p:sldId id="463" r:id="rId17"/>
    <p:sldId id="464" r:id="rId18"/>
    <p:sldId id="465" r:id="rId19"/>
    <p:sldId id="466" r:id="rId20"/>
    <p:sldId id="467" r:id="rId21"/>
    <p:sldId id="468" r:id="rId22"/>
    <p:sldId id="469" r:id="rId23"/>
    <p:sldId id="470" r:id="rId24"/>
    <p:sldId id="471" r:id="rId25"/>
    <p:sldId id="472" r:id="rId26"/>
    <p:sldId id="473" r:id="rId27"/>
    <p:sldId id="474" r:id="rId28"/>
    <p:sldId id="475" r:id="rId29"/>
    <p:sldId id="476" r:id="rId30"/>
    <p:sldId id="477" r:id="rId31"/>
    <p:sldId id="478" r:id="rId32"/>
    <p:sldId id="479" r:id="rId33"/>
    <p:sldId id="480" r:id="rId34"/>
    <p:sldId id="481" r:id="rId35"/>
    <p:sldId id="482" r:id="rId36"/>
    <p:sldId id="483" r:id="rId37"/>
    <p:sldId id="484" r:id="rId38"/>
    <p:sldId id="485" r:id="rId39"/>
    <p:sldId id="486" r:id="rId40"/>
    <p:sldId id="487" r:id="rId41"/>
    <p:sldId id="488" r:id="rId42"/>
    <p:sldId id="489" r:id="rId43"/>
    <p:sldId id="490" r:id="rId44"/>
    <p:sldId id="491" r:id="rId45"/>
    <p:sldId id="492" r:id="rId46"/>
    <p:sldId id="493" r:id="rId47"/>
    <p:sldId id="494" r:id="rId48"/>
    <p:sldId id="495" r:id="rId49"/>
    <p:sldId id="496" r:id="rId50"/>
    <p:sldId id="497" r:id="rId51"/>
    <p:sldId id="498" r:id="rId52"/>
    <p:sldId id="499" r:id="rId53"/>
    <p:sldId id="500" r:id="rId54"/>
    <p:sldId id="501" r:id="rId55"/>
    <p:sldId id="502" r:id="rId56"/>
    <p:sldId id="503" r:id="rId57"/>
    <p:sldId id="504" r:id="rId58"/>
    <p:sldId id="505" r:id="rId59"/>
    <p:sldId id="506" r:id="rId60"/>
    <p:sldId id="507" r:id="rId61"/>
    <p:sldId id="508" r:id="rId62"/>
    <p:sldId id="509" r:id="rId63"/>
    <p:sldId id="510" r:id="rId64"/>
    <p:sldId id="511" r:id="rId65"/>
    <p:sldId id="512" r:id="rId66"/>
    <p:sldId id="513" r:id="rId67"/>
    <p:sldId id="514" r:id="rId68"/>
  </p:sldIdLst>
  <p:sldSz cx="12192000" cy="6858000"/>
  <p:notesSz cx="6858000" cy="9144000"/>
  <p:embeddedFontLst>
    <p:embeddedFont>
      <p:font typeface="Calibri" panose="020F0502020204030204" pitchFamily="34" charset="0"/>
      <p:regular r:id="rId70"/>
      <p:bold r:id="rId71"/>
      <p:italic r:id="rId72"/>
      <p:boldItalic r:id="rId73"/>
    </p:embeddedFont>
    <p:embeddedFont>
      <p:font typeface="Chulabhorn Likit Text" panose="00000500000000000000" pitchFamily="2" charset="-34"/>
      <p:regular r:id="rId74"/>
      <p:bold r:id="rId75"/>
    </p:embeddedFont>
    <p:embeddedFont>
      <p:font typeface="TH SarabunPSK" panose="020B0500040200020003" pitchFamily="34" charset="-34"/>
      <p:regular r:id="rId76"/>
      <p:bold r:id="rId77"/>
      <p:italic r:id="rId78"/>
      <p:boldItalic r:id="rId7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94711" autoAdjust="0"/>
  </p:normalViewPr>
  <p:slideViewPr>
    <p:cSldViewPr snapToGrid="0" snapToObjects="1">
      <p:cViewPr varScale="1">
        <p:scale>
          <a:sx n="67" d="100"/>
          <a:sy n="67" d="100"/>
        </p:scale>
        <p:origin x="78" y="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82" Type="http://schemas.openxmlformats.org/officeDocument/2006/relationships/theme" Target="theme/theme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font" Target="fonts/font3.fntdata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04/08/65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https://web.facebook.com/104989337912958/photos/a.104996877912204/104996854578873/?type=3&amp;_rdr</a:t>
            </a: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8003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0102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7072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1242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83155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2622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6996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8386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2726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9384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48743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450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9586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87056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873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5631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29568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42880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07173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2563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29119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258359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2318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848506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05909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53071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71993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84154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32107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53480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4527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0028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8338-14ED-459D-A0E9-D332BFA95ED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25815-EC93-43BF-BFEB-8F8706D5652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5E19-A6C1-4FC2-8020-F8F5A49D73A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A17E-3E10-4DFD-8B0D-C8803391143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C86B5-4593-40C0-8188-49185ACBEFB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C6BFB-E915-4AF1-A159-F85BC6173AA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7AD47-F703-4E72-8BAF-08D9BC0733CB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8BAD-14F6-4B00-8AF5-436C571CC79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1F716-CE43-4A55-A5C9-436E0AD883B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F2DC-6A98-4FF7-831F-94D27D9C35B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7D870-37A8-4682-B07D-FC177FA168E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937BA-57D4-4295-93CD-3481C978472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F1DB-2230-42B9-A50F-FC1C29A73A5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F487-C4DE-4023-8994-E19C94219CCE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B2C3-A989-4FFE-BC8A-7090A2AC45B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1595-BAF9-4A67-9239-0A7179D4BA8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EBF0-E41A-4A5C-841A-0F3DAB56F78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715F-DCA2-4987-AA2A-25660BF5542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7C096-CE45-4051-B581-9E63A897C2C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BAC88-8E6E-47A3-8261-45B32E7F8DC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B1EC-080C-4B38-AF66-154066B9AB48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D5BB-DE75-43EA-91C8-BAEB759DBFF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43D50-60D0-4FAA-96F3-A1AC1AD3230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CF9A-6910-4FE6-B371-0C4F84C4685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DF0-924D-41B5-AC4D-6BDBB4A2F50A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93E8A-882E-4EF1-871E-89C00A23F7A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3179-BC60-4D34-8FD3-1095538C51E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113D-F317-4D75-AA23-95DC237C838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168E-0B5C-4EED-B968-8DFC1F7D2639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0BEB-9A1E-4C74-8AD6-66FEFE0AD7A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00A9-D39E-45DC-A8A6-99B2DA570CA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FC76-3C4D-42BF-B39C-E5FA0F103F3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519F4-0831-4DE5-9DE8-F090B2E4C933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1FE39-FB5E-4177-8294-7BA62B2D093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2F29-0B55-4299-A3A8-1EF27925C7A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C192-65C8-4B00-B6AB-47320E906AA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8DD-A56E-4FA4-8A85-E62838AE023D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23D00-A967-42B4-86AE-40F122A47BC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422AC-6F05-4AA3-853A-1B4C248F17E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5DE4-3DC7-40C5-A935-287E6E953F4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11F7-46F8-4F95-8B30-BCBBC84A9D31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A608-B00D-4A82-A2BB-A58BFE9B82E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62-B0D9-4957-A61D-7AF5753C8E8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0E7D-53CD-4EC7-B9A4-EB373E649BF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A834-2A5E-479A-BE9C-5A373CB1EAD1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B626-518C-46D7-B273-B2A1488B472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930ED-5EA9-4798-A0CD-E910ED4FE09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5911-B713-4799-9EA8-B5F3993FCE1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2C1-BDEC-46D5-AADD-D4E86975C056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610B-4DE7-45EF-87AC-A1441F8681B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90E7C-FE62-4BD7-974A-FBB54E0E4E1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59DD-721D-4B68-9DD4-177AD1A100C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7C413-2E55-40FE-AEF9-C6F5403175E7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A88D1-0774-48D1-892E-8C664ECC7B5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FD1-BE0F-405F-A428-154D660C3E1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FBD1D-B22B-4DBA-B616-396210E2AF5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208D8-2EC3-4DFF-BD43-ED615498603C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B83-6426-48C8-BBFA-AADE47ADCD9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8FEB-EE12-4BA5-852C-DDA9A8F69A4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2971-A518-4BA5-A3A2-793FCE8EC8E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56BF-AB25-4339-9028-BDF664B4C52D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0835-B3F5-4CFB-9FD0-C2A88A4D444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26C3-5E02-4260-BEBD-408E18B9C05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F397-6C8E-48B2-BC11-0065B9BC33F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449D8-7B35-41FB-ACDB-139DED31CE83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7C1A-8CD9-4041-84CF-C418EF4CBCD0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CCF4-260D-459D-B8F9-4D3B6E2F23E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E04F6F7-9A4F-4006-868B-D6CC41085EB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TEC1001_06_0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5285D8D-8CDC-4AF6-BFDA-3C3637DC1FD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64982" y="110838"/>
            <a:ext cx="1339273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5A53E219-F1D5-48BA-88DA-22E1F295F669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TEC1001_06_01_0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0C6AB26-EF03-4FDF-A458-8CC884143B9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64982" y="110838"/>
            <a:ext cx="1339273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DA737C50-2ED8-4BD7-BFAA-1CAFACCD4216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TEC1001_06_01_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7C7F943-678B-46E8-B44D-645457D0C7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64982" y="110838"/>
            <a:ext cx="1339273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7D1A4AFE-BA74-46FD-9EA2-39A075D4CC42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TEC1001_06_02_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50CE072-3D9E-436E-9A5B-09BB15F7B67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764982" y="110838"/>
            <a:ext cx="1339273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EAA20F95-F3DE-46E5-9B2C-F3F6EC8A54D1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TEC1001_06_03_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C930231-D628-414C-93B6-E899759DD55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764982" y="110838"/>
            <a:ext cx="1339273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F7C75CB-AFA0-4502-9262-AE7D7B927BA0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TEC1001_06_04_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8104D7C-B8AD-4953-B5F3-B7C0B35F6AC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764982" y="110838"/>
            <a:ext cx="1339273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82A4213E-246F-4E34-8081-67B973B66D1F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TEC1001_06_05_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DC9E3B85-0CBC-4648-8B52-DEF7C8F56C9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764982" y="110838"/>
            <a:ext cx="1339273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396C3EB7-2CAD-4571-AED8-F67F370F5927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TEC1001_06_06_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D174F9E-956E-43AF-8046-7E0FBCFEADF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764982" y="110838"/>
            <a:ext cx="1339273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06832FDD-E2BF-425B-A7D3-40AAF9E7D607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TEC1001_06_07_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142590B-B435-46C1-A774-31069534C51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764982" y="110838"/>
            <a:ext cx="1339273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348F104F-B0C5-42E0-93CF-DCF26930D1A4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TEC1001_06_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A15F02F-A2A7-4691-BCC1-B49C9C440E4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64982" y="110838"/>
            <a:ext cx="1339273" cy="630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acebook.com/AisFibre.CM/photos/a.2321172924781757/2651544358411277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sa.biz/astronomy/light/em-wave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internet/internet04.htm" TargetMode="External"/><Relationship Id="rId1" Type="http://schemas.openxmlformats.org/officeDocument/2006/relationships/slideLayout" Target="../slideLayouts/slideLayout5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learn/useftp.htm" TargetMode="External"/><Relationship Id="rId1" Type="http://schemas.openxmlformats.org/officeDocument/2006/relationships/slideLayout" Target="../slideLayouts/slideLayout5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5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3000"/>
              </a:spcBef>
            </a:pPr>
            <a:r>
              <a:rPr b="1"/>
              <a:t>ความหมายของเครือข่าย</a:t>
            </a:r>
          </a:p>
          <a:p>
            <a:pPr>
              <a:spcBef>
                <a:spcPts val="3000"/>
              </a:spcBef>
            </a:pPr>
            <a:r>
              <a:rPr b="1"/>
              <a:t>โครงสร้างของเครือข่าย</a:t>
            </a:r>
          </a:p>
          <a:p>
            <a:pPr>
              <a:spcBef>
                <a:spcPts val="3000"/>
              </a:spcBef>
            </a:pPr>
            <a:r>
              <a:rPr b="1"/>
              <a:t>ประเภทของเครือข่าย</a:t>
            </a:r>
          </a:p>
          <a:p>
            <a:pPr>
              <a:spcBef>
                <a:spcPts val="3000"/>
              </a:spcBef>
            </a:pPr>
            <a:r>
              <a:rPr b="1"/>
              <a:t>ทิศทางการส่งข้อมูล</a:t>
            </a:r>
          </a:p>
          <a:p>
            <a:pPr>
              <a:spcBef>
                <a:spcPts val="3000"/>
              </a:spcBef>
            </a:pPr>
            <a:r>
              <a:rPr b="1"/>
              <a:t>ประเภทของคอมพิวเตอร์ในเครือข่าย</a:t>
            </a:r>
          </a:p>
          <a:p>
            <a:pPr>
              <a:spcBef>
                <a:spcPts val="3000"/>
              </a:spcBef>
            </a:pPr>
            <a:r>
              <a:rPr b="1"/>
              <a:t>ระเบียบวิธีการ</a:t>
            </a:r>
            <a:endParaRPr lang="th-TH" b="1"/>
          </a:p>
          <a:p>
            <a:pPr marL="0" indent="0">
              <a:spcBef>
                <a:spcPts val="3000"/>
              </a:spcBef>
              <a:buNone/>
            </a:pPr>
            <a:r>
              <a:rPr lang="en-US"/>
              <a:t># </a:t>
            </a:r>
            <a:r>
              <a:rPr lang="th-TH"/>
              <a:t>58 สไลด์</a:t>
            </a:r>
            <a:endParaRPr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8E920-3B6E-477E-A53F-9EDBB43E4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600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หน่วยที่ 6 ระบบเครือข่าย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เพื่อให้เข้าใจความหมายของเครือข่าย</a:t>
            </a:r>
          </a:p>
          <a:p>
            <a:pPr lvl="1">
              <a:buAutoNum type="arabicPeriod"/>
            </a:pPr>
            <a:r>
              <a:t>เพื่อให้เข้าใจโครงสร้างของเครือข่าย</a:t>
            </a:r>
          </a:p>
          <a:p>
            <a:pPr lvl="1">
              <a:buAutoNum type="arabicPeriod"/>
            </a:pPr>
            <a:r>
              <a:t>เพื่อให้เข้าใจประเภทของเครือข่าย</a:t>
            </a:r>
          </a:p>
          <a:p>
            <a:pPr lvl="1">
              <a:buAutoNum type="arabicPeriod"/>
            </a:pPr>
            <a:r>
              <a:t>เพื่อให้เข้าใจทิศทางการส่งข้อมูล</a:t>
            </a:r>
          </a:p>
          <a:p>
            <a:pPr lvl="1">
              <a:buAutoNum type="arabicPeriod"/>
            </a:pPr>
            <a:r>
              <a:t>เพื่อให้เข้าใจประเภทของคอมพิวเตอร์ในเครือข่าย</a:t>
            </a:r>
          </a:p>
          <a:p>
            <a:pPr lvl="1">
              <a:buAutoNum type="arabicPeriod"/>
            </a:pPr>
            <a:r>
              <a:t>เพื่อให้เข้าใจระเบียบวิธีการ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8B3CD-591A-4C7B-A1E3-7A411D66C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สามารถเลือกใช้ระบบเครือข่ายที่เหมาะสม</a:t>
            </a:r>
            <a:endParaRPr lang="th-TH"/>
          </a:p>
          <a:p>
            <a:pPr marL="0" indent="0">
              <a:buNone/>
            </a:pPr>
            <a:endParaRPr lang="th-TH"/>
          </a:p>
          <a:p>
            <a:pPr marL="0" indent="0">
              <a:buNone/>
            </a:pPr>
            <a:r>
              <a:rPr lang="th-TH"/>
              <a:t>เครือข่ายมีหลายรูปแบบ</a:t>
            </a:r>
          </a:p>
          <a:p>
            <a:pPr>
              <a:buFontTx/>
              <a:buChar char="-"/>
            </a:pPr>
            <a:r>
              <a:rPr lang="th-TH"/>
              <a:t>กระจายศูนย์</a:t>
            </a:r>
          </a:p>
          <a:p>
            <a:pPr>
              <a:buFontTx/>
              <a:buChar char="-"/>
            </a:pPr>
            <a:r>
              <a:rPr lang="th-TH"/>
              <a:t>รวมศูนย์</a:t>
            </a:r>
          </a:p>
          <a:p>
            <a:pPr>
              <a:buFontTx/>
              <a:buChar char="-"/>
            </a:pPr>
            <a:r>
              <a:rPr lang="th-TH"/>
              <a:t>เชื่อมต่อกันไป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0D2C5-528D-434C-B1EF-DCF2DB3CD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err="1"/>
              <a:t>ระบบเครือข่าย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ระบบที่มีการนำคอมพิวเตอร์อย่างน้อยสองเครื่องมาเชื่อมต่อกัน</a:t>
            </a:r>
            <a:r>
              <a:rPr dirty="0"/>
              <a:t> </a:t>
            </a:r>
            <a:r>
              <a:rPr dirty="0" err="1"/>
              <a:t>โดยใช้สื่อกลาง</a:t>
            </a:r>
            <a:r>
              <a:rPr dirty="0"/>
              <a:t> </a:t>
            </a:r>
            <a:r>
              <a:rPr dirty="0" err="1"/>
              <a:t>เพื่อใช้ในการสื่อสารข้อมูลถึงกันได้อย่างมีประสิทธิภาพ</a:t>
            </a:r>
            <a:r>
              <a:rPr dirty="0"/>
              <a:t> ซึ่งทำให้ผู้ใช้คอมพิวเตอร์แต่ละเครื่องสามารถใช้แลกเปลี่ยนข้อมูลซึ่งกันและกันได้ </a:t>
            </a:r>
            <a:endParaRPr lang="th-TH" dirty="0"/>
          </a:p>
          <a:p>
            <a:r>
              <a:rPr dirty="0" err="1"/>
              <a:t>นอกจากนี้ยังสามารถใช้ทรัพยากรร่วมกัน</a:t>
            </a:r>
            <a:r>
              <a:rPr dirty="0"/>
              <a:t> </a:t>
            </a:r>
            <a:r>
              <a:rPr dirty="0" err="1"/>
              <a:t>ทำให้ประหยัดทรัพยากรในการใช้งาน</a:t>
            </a:r>
            <a:r>
              <a:rPr dirty="0"/>
              <a:t> </a:t>
            </a:r>
            <a:r>
              <a:rPr dirty="0" err="1"/>
              <a:t>เช่น</a:t>
            </a:r>
            <a:r>
              <a:rPr dirty="0"/>
              <a:t> Printer and Scanner (Multifunction Printer) , </a:t>
            </a:r>
            <a:r>
              <a:rPr dirty="0" err="1"/>
              <a:t>Harddisk</a:t>
            </a:r>
            <a:r>
              <a:rPr dirty="0"/>
              <a:t> (E-document) , Paper (E-Office) , CD ROM (Media) </a:t>
            </a:r>
            <a:r>
              <a:rPr dirty="0" err="1"/>
              <a:t>เป็นต้น</a:t>
            </a:r>
            <a:r>
              <a:rPr dirty="0"/>
              <a:t> </a:t>
            </a:r>
            <a:r>
              <a:rPr dirty="0" err="1"/>
              <a:t>ซึ่งระบบเครือข่ายที่นิยมเชื่อมต่อในระยะใกล้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LAN (Local Area Network) </a:t>
            </a:r>
            <a:r>
              <a:rPr dirty="0" err="1"/>
              <a:t>ส่วนระยะไกลได้แก่</a:t>
            </a:r>
            <a:r>
              <a:rPr dirty="0"/>
              <a:t> WAN (Wide Area Network)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55E34-5D7D-40B9-8245-E75C1FAE3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ความหมายของเครือข่าย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การใช้ระบบเครือข่ายสามารถก่อประโยชน์ได้มากมาย เช่น สามารถแบ่งใช้งานแฟ้มข้อมูลระหว่างเครื่องคอมพิวเตอร์ ทำให้ไม่ต้องติดตั้งซอฟต์แวร์ที่เครื่องคอมพิวเตอร์ทุกเครื่อง</a:t>
            </a:r>
          </a:p>
          <a:p>
            <a:pPr lvl="1"/>
            <a:r>
              <a:t>สามารถแบ่งใช้งานทรัพยากรร่วมกัน เช่น เครื่องพิมพ์ อุปกรณ์จัดเก็บข้อมูล ซึ่งทรัพยากรเหล่านี้สามารถถูกติดตั้งไว้ใดในเครือข่ายก็ได้ โดยที่เครื่องคอมพิวเตอร์ในเครือข่ายทุกเครื่องสามารถเข้าไปใช้งานทรัพยากรดังกล่าวจากจุดใดในเครือข่ายก็ได้</a:t>
            </a:r>
          </a:p>
          <a:p>
            <a:pPr lvl="1"/>
            <a:r>
              <a:t>สามารถแลกเปลี่ยนข้อมูลกันได้ เช่น File Server การโอนย้ายถ่ายแฟ้มข้อมูลจากคอมพิวเตอร์เครื่องหนึ่งไปยังอีกเครื่องหนึ่ง รวมถึงสามารถส่งข่าวสารไปมาระหว่างคอมพิวเตอร์ได้</a:t>
            </a:r>
          </a:p>
          <a:p>
            <a:pPr lvl="1"/>
            <a:r>
              <a:t>สามารถส่งข่าวสารในรูปแบบของ E-Mail ไปรษณีย์อิเล็กทรอนิกส์ได้</a:t>
            </a:r>
          </a:p>
          <a:p>
            <a:pPr lvl="1"/>
            <a:r>
              <a:t>สามารถควบคุมการทำงานของ เครื่องคอมพิวเตอร์ที่อยู่บนเครือข่ายได้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88D27-7ECF-49C4-A334-93198CE5F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การใช้งานระบบเครือข่าย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สายทองแดง (Copper wire)</a:t>
            </a:r>
          </a:p>
          <a:p>
            <a:pPr marL="1270000" indent="0">
              <a:buNone/>
            </a:pPr>
            <a:r>
              <a:rPr sz="2000"/>
              <a:t>Telephone cable, Unshilded Twisted Pair (UTP) Cable, Coaxial Cable เคเบิลทีวี</a:t>
            </a:r>
          </a:p>
          <a:p>
            <a:pPr lvl="1"/>
            <a:r>
              <a:t>สายใยแก้วนำแสง (Optical Fiber)</a:t>
            </a:r>
          </a:p>
          <a:p>
            <a:pPr lvl="1"/>
            <a:r>
              <a:rPr b="1"/>
              <a:t>สายใยแก้วนำแสง หรือ สายไฟเบอร์ออฟติก ( Fiber Optic Cable)</a:t>
            </a:r>
            <a:r>
              <a:t> คือ สายสัญญาณที่ผลิตมาจากแก้วและหุ้มด้วยใยพิเศษที่ป้องกันการกระแทกและฉนวน โดยมีคุณสมบัติเหมือนเป็นท่อเพื่อส่งสัญญาณแสงจากต้นทางไปยังปลายทาง และมีอุปกรณ์ที่ต้นทางและปลายทางทำหน้าที่แปลงสัญญาณแสงเป็นสัญญาณข้อมูล เพื่อนำไปใช้งาน สายใยแก้วนำแสงจะมีต้นทุนที่ต่ำมากและส่งข้อมูลได้ปริมาณมาก ซึ่งด้วยคุณสมบัติดังกล่าวทำให้ถูกนำมาใช้เพื่อส่งข้อมูลในโครงข่ายคอมพิวเตอร์ (Network) และสื่อสารข้อมูล เนื่องจากการส่งข้อมูลผ่านสายไฟเบอร์ออฟติก (Fiber Optic) นั้น สามารถส่งได้ในระยะทางไกล และสามารถส่งข้อมูลได้ในปริมาณที่สูงตามขนาดของ Bandwidth ที่รองรับได้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05182-04C6-46F3-BB2D-2B5A48778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การเชื่อมเครือข่ายแบบใช้สาย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FFCB8D-62DE-43B1-9289-2EE3BD4A1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DF4B33-D057-4698-AA4C-1666EF530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AIS Fiber</a:t>
            </a:r>
          </a:p>
        </p:txBody>
      </p:sp>
      <p:pic>
        <p:nvPicPr>
          <p:cNvPr id="3" name="Picture 1" descr="http://www.thaiall.com/tec/aisfiber400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37681" y="914400"/>
            <a:ext cx="4990618" cy="5054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6109855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dirty="0" err="1">
                <a:hlinkClick r:id="rId4"/>
              </a:rPr>
              <a:t>เน็ตบ้านแรงโดนใจ</a:t>
            </a:r>
            <a:r>
              <a:rPr dirty="0"/>
              <a:t> Broadband Special Package 400/400 </a:t>
            </a:r>
            <a:r>
              <a:rPr dirty="0" err="1"/>
              <a:t>ดาวน์โหลด</a:t>
            </a:r>
            <a:r>
              <a:rPr dirty="0"/>
              <a:t>/</a:t>
            </a:r>
            <a:r>
              <a:rPr dirty="0" err="1"/>
              <a:t>อัพโหลด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คลื่นไมโครเวฟ (Microwave)</a:t>
            </a:r>
          </a:p>
          <a:p>
            <a:pPr lvl="1"/>
            <a:r>
              <a:t>สัญญาณดาวเทียม (Satellite) ใช้คลื่นวิทยุ</a:t>
            </a:r>
          </a:p>
          <a:p>
            <a:pPr lvl="1"/>
            <a:r>
              <a:t>เครือข่ายไร้สายระยะใกล้ (Wireless LAN) ไม่เกิน 100 เมตร</a:t>
            </a:r>
          </a:p>
          <a:p>
            <a:pPr lvl="1"/>
            <a:r>
              <a:t>เครือข่ายไร้สายระยะไกล (Wide-area Wireless Access เช่น 3G / 4G / 5G) 100 เมตร - 40 กิโลเมตร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C66C6-472D-4035-AB48-C48735A23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การเชื่อมเครือข่ายแบบไร้สาย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 err="1"/>
              <a:t>แสง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คลื่นแม่เหล็กไฟฟ้า</a:t>
            </a:r>
            <a:r>
              <a:rPr dirty="0"/>
              <a:t> (Electromagnetic waves : EM) </a:t>
            </a:r>
            <a:r>
              <a:rPr dirty="0" err="1"/>
              <a:t>ประกอบด้วย</a:t>
            </a:r>
            <a:r>
              <a:rPr dirty="0"/>
              <a:t> </a:t>
            </a:r>
            <a:r>
              <a:rPr dirty="0" err="1"/>
              <a:t>สนามแม่เหล็กและสนามไฟฟ้าเคลื่อนที่ทำมุมตั้งฉากกัน</a:t>
            </a:r>
            <a:r>
              <a:rPr dirty="0"/>
              <a:t> </a:t>
            </a:r>
            <a:r>
              <a:rPr dirty="0" err="1"/>
              <a:t>ระยะทางระหว่างยอดคลื่นหนึ่งถึงยอดคลื่นถัดไปเรียกว่า</a:t>
            </a:r>
            <a:r>
              <a:rPr dirty="0"/>
              <a:t> </a:t>
            </a:r>
            <a:r>
              <a:rPr dirty="0" err="1"/>
              <a:t>ความยาวคลื่น</a:t>
            </a:r>
            <a:r>
              <a:rPr dirty="0"/>
              <a:t> (Wavelength) </a:t>
            </a:r>
            <a:r>
              <a:rPr dirty="0" err="1"/>
              <a:t>โดยแสงที่ตามองเห็น</a:t>
            </a:r>
            <a:r>
              <a:rPr dirty="0"/>
              <a:t> (Visible light) </a:t>
            </a:r>
            <a:r>
              <a:rPr dirty="0" err="1"/>
              <a:t>เป็นส่วนหนึ่งของคลื่นแม่เหล็กไฟฟ้า</a:t>
            </a:r>
            <a:r>
              <a:rPr dirty="0"/>
              <a:t> </a:t>
            </a:r>
            <a:r>
              <a:rPr dirty="0" err="1"/>
              <a:t>ในช่วงคลื่น</a:t>
            </a:r>
            <a:r>
              <a:rPr dirty="0"/>
              <a:t> 400 – 700 </a:t>
            </a:r>
            <a:r>
              <a:rPr dirty="0" err="1"/>
              <a:t>นาโนเมตร</a:t>
            </a:r>
            <a:endParaRPr dirty="0"/>
          </a:p>
          <a:p>
            <a:pPr marL="0" indent="0">
              <a:buNone/>
            </a:pPr>
            <a:r>
              <a:rPr dirty="0" err="1"/>
              <a:t>ส่วนแสงที่มองไม่เห็นมีอีกหลายช่วงคลื่นในชื่อที่แตกต่างกัน</a:t>
            </a:r>
            <a:r>
              <a:rPr dirty="0"/>
              <a:t> </a:t>
            </a:r>
            <a:r>
              <a:rPr dirty="0" err="1"/>
              <a:t>ได้แก่</a:t>
            </a:r>
            <a:r>
              <a:rPr dirty="0"/>
              <a:t> </a:t>
            </a:r>
            <a:r>
              <a:rPr dirty="0" err="1"/>
              <a:t>รังสีแกมมา</a:t>
            </a:r>
            <a:r>
              <a:rPr dirty="0"/>
              <a:t> (Gamma ray) </a:t>
            </a:r>
            <a:r>
              <a:rPr dirty="0" err="1"/>
              <a:t>มีความยาวคลื่นน้อยกว่า</a:t>
            </a:r>
            <a:r>
              <a:rPr dirty="0"/>
              <a:t> 0.01 nm </a:t>
            </a:r>
            <a:r>
              <a:rPr dirty="0" err="1"/>
              <a:t>แล้วที่มีความยาวคลื่นมากกว่านี้</a:t>
            </a:r>
            <a:r>
              <a:rPr dirty="0"/>
              <a:t> </a:t>
            </a:r>
            <a:r>
              <a:rPr dirty="0" err="1"/>
              <a:t>ได้แก่</a:t>
            </a:r>
            <a:r>
              <a:rPr dirty="0"/>
              <a:t> </a:t>
            </a:r>
            <a:r>
              <a:rPr dirty="0" err="1"/>
              <a:t>รังสีเอ็กซ์</a:t>
            </a:r>
            <a:r>
              <a:rPr dirty="0"/>
              <a:t> (X-ray) </a:t>
            </a:r>
            <a:r>
              <a:rPr dirty="0" err="1"/>
              <a:t>รังสีอุลตราไวโอเล็ต</a:t>
            </a:r>
            <a:r>
              <a:rPr dirty="0"/>
              <a:t> (Ultraviolet radiation) </a:t>
            </a:r>
            <a:r>
              <a:rPr b="1" dirty="0" err="1"/>
              <a:t>แสงที่ตามองเห็น</a:t>
            </a:r>
            <a:r>
              <a:rPr b="1" dirty="0"/>
              <a:t> (Visible light)</a:t>
            </a:r>
            <a:r>
              <a:rPr dirty="0"/>
              <a:t> </a:t>
            </a:r>
            <a:r>
              <a:rPr dirty="0" err="1"/>
              <a:t>รังสีอินฟราเรด</a:t>
            </a:r>
            <a:r>
              <a:rPr dirty="0"/>
              <a:t> (Infrared radiation) </a:t>
            </a:r>
            <a:r>
              <a:rPr dirty="0" err="1"/>
              <a:t>คลื่นไมโครเวฟ</a:t>
            </a:r>
            <a:r>
              <a:rPr dirty="0"/>
              <a:t> (Microwave) </a:t>
            </a:r>
            <a:r>
              <a:rPr dirty="0" err="1"/>
              <a:t>และ</a:t>
            </a:r>
            <a:r>
              <a:rPr dirty="0"/>
              <a:t> </a:t>
            </a:r>
            <a:r>
              <a:rPr dirty="0" err="1"/>
              <a:t>คลื่นวิทยุ</a:t>
            </a:r>
            <a:r>
              <a:rPr dirty="0"/>
              <a:t> (Radio wave) </a:t>
            </a:r>
            <a:r>
              <a:rPr dirty="0" err="1"/>
              <a:t>มีความยาวคลื่นมากกว่า</a:t>
            </a:r>
            <a:r>
              <a:rPr dirty="0"/>
              <a:t> 10 cm </a:t>
            </a:r>
            <a:r>
              <a:rPr dirty="0" err="1"/>
              <a:t>ซึ่งยาวที่สุด</a:t>
            </a:r>
            <a:endParaRPr dirty="0"/>
          </a:p>
          <a:p>
            <a:pPr lvl="1"/>
            <a:r>
              <a:rPr dirty="0" err="1">
                <a:hlinkClick r:id="rId3"/>
              </a:rPr>
              <a:t>อ่านเพิ่ม</a:t>
            </a:r>
            <a:r>
              <a:rPr dirty="0">
                <a:hlinkClick r:id="rId3"/>
              </a:rPr>
              <a:t> </a:t>
            </a:r>
            <a:r>
              <a:rPr dirty="0" err="1">
                <a:hlinkClick r:id="rId3"/>
              </a:rPr>
              <a:t>ศูนย์การเรียนรู้วิทยาศาสตร์โลกและดาราศาสตร์</a:t>
            </a:r>
            <a:r>
              <a:rPr dirty="0">
                <a:hlinkClick r:id="rId3"/>
              </a:rPr>
              <a:t> lesa.biz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76A6F-CE68-4C36-8AF6-706E059B4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คลื่นแม่เหล็กไฟฟ้า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6F00AC-6C9D-4DE3-B3BC-93A6BDEF2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73AC82-E126-4C9C-9F0B-EE5A44855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ปัจจุบันเราสามารถใช้คลื่นแม่เหล็กไฟฟ้ากระตุ้นเซลล์ประสาทและสมอง</a:t>
            </a:r>
          </a:p>
        </p:txBody>
      </p:sp>
      <p:pic>
        <p:nvPicPr>
          <p:cNvPr id="3" name="Picture 1" descr="http://www.thaiall.com/blogacla/wp-content/uploads/2011/07/power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419600" y="1600200"/>
            <a:ext cx="3352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สมองของคนเราก็มีพลังงานคลื่นแม่เหล็กไฟฟ้า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3E1361-5430-42CF-9599-5EE55B2B3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4C123-216D-4A55-8574-162168A7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ยุคแรกของอินเทอร์เน็ต เชื่อม SRI, UCLA, UCSB , Utah</a:t>
            </a:r>
          </a:p>
        </p:txBody>
      </p:sp>
      <p:pic>
        <p:nvPicPr>
          <p:cNvPr id="3" name="Picture 1" descr="http://www.thaiall.com/article/internet4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114800" y="1600200"/>
            <a:ext cx="3975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Stanford Research Institute(SRI), University of California, Los Angeles (UCLA), University of California, Santa Barbara (UCSB), and University of Utah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แบ่งปันการใช้งานแฟ้มข้อมูล เช่น โปรแกรม</a:t>
            </a:r>
          </a:p>
          <a:p>
            <a:pPr lvl="1"/>
            <a:r>
              <a:t>แลกเปลี่ยนข้อมูลกันได้ เช่น ข้อมูลข่าวสาร</a:t>
            </a:r>
          </a:p>
          <a:p>
            <a:pPr lvl="1"/>
            <a:r>
              <a:t>แบ่งปันการใช้งานทรัพยากรร่วมกัน เช่น เครื่องพิมพ์</a:t>
            </a:r>
          </a:p>
          <a:p>
            <a:pPr lvl="1"/>
            <a:r>
              <a:t>ส่งข่าวสารในรูปแบบของ E-Mail</a:t>
            </a:r>
          </a:p>
          <a:p>
            <a:pPr lvl="1"/>
            <a:r>
              <a:t>ควบคุมเครื่องคอมพิวเตอร์ในเครือข่ายได้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037C49-88C1-4DB9-B5E7-8A63B131C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ประโยชน์ของระบบเครือข่าย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5E5576-F041-4F35-9FFF-945F464A4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D554CF-BC99-4095-A768-839FF55EC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ผังแสดงการเชื่อมต่ออินเทอร์เน็ต</a:t>
            </a:r>
          </a:p>
        </p:txBody>
      </p:sp>
      <p:pic>
        <p:nvPicPr>
          <p:cNvPr id="3" name="Picture 1" descr="http://www.thaiall.com/article/inter0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77901" y="1600200"/>
            <a:ext cx="5685099" cy="4267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74850" y="5867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แผนผังในอดีต ใช้อธิบายการเชื่อมต่อ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4800" b="1" dirty="0" err="1"/>
              <a:t>โทโพโลยี</a:t>
            </a:r>
            <a:r>
              <a:rPr sz="4800" b="1" dirty="0"/>
              <a:t> (Topology)</a:t>
            </a:r>
            <a:r>
              <a:rPr sz="4800" dirty="0"/>
              <a:t> </a:t>
            </a:r>
            <a:r>
              <a:rPr sz="4800" dirty="0" err="1"/>
              <a:t>คือ</a:t>
            </a:r>
            <a:r>
              <a:rPr sz="4800" dirty="0"/>
              <a:t> รูปแบบการเชื่อมต่อเครื่องคอมพิวเตอร์และอุปกรณ์คอมพิวเตอร์เข้าด้วยกัน </a:t>
            </a:r>
            <a:r>
              <a:rPr sz="4800" dirty="0" err="1"/>
              <a:t>ให้เป็นเครือข่ายคอมพิวเตอร์</a:t>
            </a:r>
            <a:r>
              <a:rPr sz="4800" dirty="0"/>
              <a:t> </a:t>
            </a:r>
            <a:r>
              <a:rPr sz="4800" dirty="0" err="1"/>
              <a:t>เช่น</a:t>
            </a:r>
            <a:r>
              <a:rPr sz="4800" dirty="0"/>
              <a:t> </a:t>
            </a:r>
            <a:r>
              <a:rPr sz="4800" dirty="0" err="1"/>
              <a:t>เชื่อมเป็นเส้นแบบต่อกันไป</a:t>
            </a:r>
            <a:r>
              <a:rPr sz="4800" dirty="0"/>
              <a:t> </a:t>
            </a:r>
            <a:r>
              <a:rPr sz="4800" dirty="0" err="1"/>
              <a:t>เชื่อมจากศูนย์กลาง</a:t>
            </a:r>
            <a:r>
              <a:rPr sz="4800" dirty="0"/>
              <a:t> </a:t>
            </a:r>
            <a:r>
              <a:rPr sz="4800" dirty="0" err="1"/>
              <a:t>หรือเชื่อมเป็นวงกลม</a:t>
            </a:r>
            <a:r>
              <a:rPr sz="4800" dirty="0"/>
              <a:t> </a:t>
            </a:r>
            <a:r>
              <a:rPr sz="4800" dirty="0" err="1"/>
              <a:t>เป็นต้น</a:t>
            </a:r>
            <a:r>
              <a:rPr sz="4800" dirty="0"/>
              <a:t> </a:t>
            </a:r>
            <a:r>
              <a:rPr sz="4800" dirty="0" err="1"/>
              <a:t>ซึ่งการเชื่อมโยงสามารถมองได้ทั้งโทโพโลยีทางตรรกะ</a:t>
            </a:r>
            <a:r>
              <a:rPr sz="4800" dirty="0"/>
              <a:t> </a:t>
            </a:r>
            <a:r>
              <a:rPr sz="4800" dirty="0" err="1"/>
              <a:t>และโทโพโลยีทางกายภาพ</a:t>
            </a:r>
            <a:endParaRPr sz="4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8AA7A-0385-4E06-8BD4-CA22B064C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โครงสร้างของเครือข่าย [2]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/>
            </a:pPr>
            <a:r>
              <a:rPr sz="4400" dirty="0" err="1"/>
              <a:t>โทโพโลยีแบบดาว</a:t>
            </a:r>
            <a:r>
              <a:rPr sz="4400" dirty="0"/>
              <a:t> (Star Topology)</a:t>
            </a:r>
          </a:p>
          <a:p>
            <a:pPr lvl="1">
              <a:buAutoNum type="arabicPeriod"/>
            </a:pPr>
            <a:r>
              <a:rPr sz="4400" dirty="0" err="1"/>
              <a:t>โทโพโลยีแบบบัส</a:t>
            </a:r>
            <a:r>
              <a:rPr sz="4400" dirty="0"/>
              <a:t> (Bus Topology)</a:t>
            </a:r>
          </a:p>
          <a:p>
            <a:pPr lvl="1">
              <a:buAutoNum type="arabicPeriod"/>
            </a:pPr>
            <a:r>
              <a:rPr sz="4400" dirty="0" err="1"/>
              <a:t>โทโพโลยีแบบวงแหวน</a:t>
            </a:r>
            <a:r>
              <a:rPr sz="4400" dirty="0"/>
              <a:t> (Ring Topology)</a:t>
            </a:r>
          </a:p>
          <a:p>
            <a:pPr lvl="1">
              <a:buAutoNum type="arabicPeriod"/>
            </a:pPr>
            <a:r>
              <a:rPr sz="4400" dirty="0" err="1"/>
              <a:t>โทโพโลยีแบบเครือข่าย</a:t>
            </a:r>
            <a:r>
              <a:rPr sz="4400" dirty="0"/>
              <a:t> (Mesh Topology)</a:t>
            </a:r>
          </a:p>
          <a:p>
            <a:pPr lvl="1">
              <a:buAutoNum type="arabicPeriod"/>
            </a:pPr>
            <a:r>
              <a:rPr sz="4400" dirty="0" err="1"/>
              <a:t>โทโพโลยีแบบผสม</a:t>
            </a:r>
            <a:r>
              <a:rPr sz="4400" dirty="0"/>
              <a:t> (Hybrid Topology)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0557D-42F9-40C1-AE79-62DF5FFD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โครงสร้างของเครือข่าย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7F540F-27E9-4209-A3FF-1249C7F9A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2738EA-20E5-4874-BD95-BF2D3B631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Topology</a:t>
            </a:r>
          </a:p>
        </p:txBody>
      </p:sp>
      <p:pic>
        <p:nvPicPr>
          <p:cNvPr id="3" name="Picture 1" descr="http://www.thaiall.com/os/topology6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406900" y="1600200"/>
            <a:ext cx="3378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Topology แบบ Peer to Peer และแบบ Wireless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4000" b="1" dirty="0" err="1"/>
              <a:t>โทโพโลยีแบบดาว</a:t>
            </a:r>
            <a:r>
              <a:rPr sz="4000" dirty="0"/>
              <a:t> </a:t>
            </a: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การเชื่อมโยงติดต่อสื่อสารโดยมีสถานีกลาง</a:t>
            </a:r>
            <a:r>
              <a:rPr sz="4000" dirty="0"/>
              <a:t> </a:t>
            </a:r>
            <a:r>
              <a:rPr sz="4000" dirty="0" err="1"/>
              <a:t>เช่น</a:t>
            </a:r>
            <a:r>
              <a:rPr sz="4000" dirty="0"/>
              <a:t> Hub </a:t>
            </a:r>
            <a:r>
              <a:rPr sz="4000" dirty="0" err="1"/>
              <a:t>หรือ</a:t>
            </a:r>
            <a:r>
              <a:rPr sz="4000" dirty="0"/>
              <a:t> Switch </a:t>
            </a:r>
            <a:r>
              <a:rPr sz="4000" dirty="0" err="1"/>
              <a:t>เป็นจุดผ่าน</a:t>
            </a:r>
            <a:r>
              <a:rPr sz="4000" dirty="0"/>
              <a:t> </a:t>
            </a:r>
            <a:r>
              <a:rPr sz="4000" dirty="0" err="1"/>
              <a:t>การติดต่อกันระหว่างโหนด</a:t>
            </a:r>
            <a:r>
              <a:rPr sz="4000" dirty="0"/>
              <a:t> (Node) </a:t>
            </a:r>
            <a:r>
              <a:rPr sz="4000" dirty="0" err="1"/>
              <a:t>ในเครือข่าย</a:t>
            </a:r>
            <a:r>
              <a:rPr sz="4000" dirty="0"/>
              <a:t> </a:t>
            </a:r>
            <a:r>
              <a:rPr sz="4000" dirty="0" err="1"/>
              <a:t>สถานีกลางจึงมีหน้าที่เป็นศูนย์ควบคุมเส้นทางการสื่อสารทั้งหมด</a:t>
            </a:r>
            <a:r>
              <a:rPr sz="4000" dirty="0"/>
              <a:t> </a:t>
            </a:r>
            <a:r>
              <a:rPr sz="4000" dirty="0" err="1"/>
              <a:t>ซึ่งเป็นที่นิยมใช้ในปัจจุบัน</a:t>
            </a:r>
            <a:endParaRPr sz="4000" dirty="0"/>
          </a:p>
          <a:p>
            <a:pPr marL="0" indent="0">
              <a:buNone/>
            </a:pPr>
            <a:r>
              <a:rPr sz="4000" dirty="0" err="1"/>
              <a:t>ลักษณะการเชื่อมต่อคล้ายดาวกระจาย</a:t>
            </a:r>
            <a:r>
              <a:rPr sz="4000" dirty="0"/>
              <a:t> </a:t>
            </a: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มีอุปกรณ์</a:t>
            </a:r>
            <a:r>
              <a:rPr sz="4000" dirty="0"/>
              <a:t> </a:t>
            </a:r>
            <a:r>
              <a:rPr sz="4000" dirty="0" err="1"/>
              <a:t>เช่น</a:t>
            </a:r>
            <a:r>
              <a:rPr sz="4000" dirty="0"/>
              <a:t> </a:t>
            </a:r>
            <a:r>
              <a:rPr sz="4000" dirty="0" err="1"/>
              <a:t>ฮับ</a:t>
            </a:r>
            <a:r>
              <a:rPr sz="4000" dirty="0"/>
              <a:t> </a:t>
            </a:r>
            <a:r>
              <a:rPr sz="4000" dirty="0" err="1"/>
              <a:t>หรือสวิทช์</a:t>
            </a:r>
            <a:r>
              <a:rPr sz="4000" dirty="0"/>
              <a:t> </a:t>
            </a:r>
            <a:r>
              <a:rPr sz="4000" dirty="0" err="1"/>
              <a:t>เป็นศูนย์กลาง</a:t>
            </a:r>
            <a:r>
              <a:rPr sz="4000" dirty="0"/>
              <a:t> ถ้ามีสายเส้นใดเส้นหนึ่งหลุดหรือเสียก็จะไม่มีผลกระทบต่อการทำงานของระบบ </a:t>
            </a:r>
            <a:r>
              <a:rPr sz="4000" dirty="0" err="1"/>
              <a:t>สามารถเพิ่มหรือลดเครื่องก็ทำได้ง่าย</a:t>
            </a:r>
            <a:r>
              <a:rPr sz="4000" dirty="0"/>
              <a:t> </a:t>
            </a:r>
            <a:r>
              <a:rPr sz="4000" dirty="0" err="1"/>
              <a:t>การต่อแบบนี้เป็นที่นิยมมากในปัจจุบัน</a:t>
            </a:r>
            <a:r>
              <a:rPr sz="4000" dirty="0"/>
              <a:t> </a:t>
            </a:r>
            <a:r>
              <a:rPr sz="4000" dirty="0" err="1"/>
              <a:t>เนื่องจากอุปกรณ์ที่ใช้เป็นศูนย์กลาง</a:t>
            </a:r>
            <a:r>
              <a:rPr sz="4000" dirty="0"/>
              <a:t> </a:t>
            </a: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ฮับ</a:t>
            </a:r>
            <a:r>
              <a:rPr sz="4000" dirty="0"/>
              <a:t>/</a:t>
            </a:r>
            <a:r>
              <a:rPr sz="4000" dirty="0" err="1"/>
              <a:t>สวิทช์</a:t>
            </a:r>
            <a:r>
              <a:rPr sz="4000" dirty="0"/>
              <a:t> </a:t>
            </a:r>
            <a:r>
              <a:rPr sz="4000" dirty="0" err="1"/>
              <a:t>ราคาถูกลงมาก</a:t>
            </a:r>
            <a:r>
              <a:rPr sz="4000" dirty="0"/>
              <a:t> </a:t>
            </a:r>
            <a:r>
              <a:rPr sz="4000" dirty="0" err="1"/>
              <a:t>และมีประสิทธิภาพสูงขึ้น</a:t>
            </a:r>
            <a:endParaRPr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9657E-CAC9-42CD-B988-F9F76728A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Star Topology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โทโพโลยีแบบบัส</a:t>
            </a:r>
            <a:r>
              <a:t> คือ การเชื่อมโยงติดต่อสื่อสารเข้ากับสายสื่อสารหลัก เรียกว่า บัส (BUS) เมื่อโหนดหนึ่งต้องการจะส่งข้อมูลไปให้ยังอีกโหนดหนึ่งภายในเครือข่าย จะต้องตรวจสอบว่าว่างก่อนส่งอออกไป จะผ่านไปยังโหนดต่าง ๆ แต่ละโหนดจะตรวจสอบว่าข้อมูลที่ผ่านมาถึงตนหรือไม่ หากไม่ใช่ก็จะปล่อยให้ข้อมูลวิ่งผ่านไป หากใช่ก็รับเข้าไว้</a:t>
            </a:r>
          </a:p>
          <a:p>
            <a:pPr marL="0" indent="0">
              <a:buNone/>
            </a:pPr>
            <a:r>
              <a:t>ลักษณะการเชื่อมต่อแบบอนุกรม โดยใช้สายเคเบิลเส้นเดียว ลากต่อกันไป จุดอ่อนคือเมื่อคอมพิวเตอร์ตัวใดตัวหนึ่งมีปัญหากับสายเคเบิล จะทำให้เครื่องรวนไปทั้งระบบ ข้อดีคือไม่ต้องมีอุปกรณ์อย่างเช่น ฮับ/สวิทช์ ใช้สายเพียงเส้นเดียวก็เพียงพอแล้ว แต่เหมาะกับเครือข่ายที่มีขนาดเล็กที่มีจำนวนเครื่องไม่มาก ปัจจุบันไม่นิยมใช้กันแล้ว เนื่องจากไม่ได้มีการพัฒนาเพิ่มเติม มีความเร็วเพียง 10 Mbps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A8ECB-2CE6-4AFF-B798-6949D000B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Bus Topology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โทโพโลยีแบบวงแหวน</a:t>
            </a:r>
            <a:r>
              <a:t> คือ การเชื่อมต่ออุปกรณ์ต่าง ๆ เข้ากันเป็นวงกลม ข้อมูลข่าวสารจะถูกส่ง จากโหนดหนึ่งไปยังอีกโหนดหนึ่ง วนอยู่ในเครือข่ายไปในทิศทางเดียวเหมือนวงแหวน ทุกโหนดจะเชื่อมต่อ 2 ทาง ข้อมูลจะไหลมาทางหนึ่งและไหลออกไปอีกทางหนึ่ง ถ้าเป็นข้อมูลของตนก็จะรับไว้ ถ้าไม่ใช่ก็จะไหลต่อไป</a:t>
            </a:r>
          </a:p>
          <a:p>
            <a:pPr marL="0" indent="0">
              <a:buNone/>
            </a:pPr>
            <a:r>
              <a:t>ลักษณะการเชื่อมต่อจะเป็นลักษณะวงแหวน การส่งข้อมูลจะเป็นแบบทิศทางเดียว ถ้าส่งไปเครื่องต่อไป แล้วไม่ตรงกับเครื่องรับก็จะส่งไปยังเครื่องถัดไป จนกว่าจะถึงเครื่องปลายทาง จุดอ่อนคล้ายกับระบบบัส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177CF-0944-44E2-AF3F-A5672D772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Ring Topology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โทโพโลยีแบบเครือข่าย</a:t>
            </a:r>
            <a:r>
              <a:t> คือ การเชื่อมต่อระหว่างเครื่องคอมพิวเตอร์ ที่แต่ละเครื่องจะมีช่องสัญญาณจำนวนมาก สามารถเชื่อมต่อกับเครื่องคอมพิวเตอร์อื่นในเครือข่ายคอมพิวเตอร์ และส่งข้อมูลได้อิสระ ไม่ต้องรอการส่งข้อมูลระหว่างเครื่องคอมพิวเตอร์อื่น ทำให้การส่งข้อมูลได้อย่างรวดเร็ว</a:t>
            </a:r>
          </a:p>
          <a:p>
            <a:pPr marL="0" indent="0">
              <a:buNone/>
            </a:pPr>
            <a:r>
              <a:t>ลักษณะการเชื่อมต่อแบบเชื่อมโยงกันหมดเหมือนตาข่ายโยงใยไม่มีรูปร่างแน่นอน อาจเรียกว่าโครงสร้างแบบไร้รูปแบบ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3337D-EF09-435C-8F64-DBAF01234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Mesh Topology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 err="1"/>
              <a:t>โทโพโลยีแบบผสม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การผสมผสานกันของโทโพโลยีแบบ</a:t>
            </a:r>
            <a:r>
              <a:rPr dirty="0"/>
              <a:t> STAR , BUS , RING </a:t>
            </a:r>
            <a:r>
              <a:rPr dirty="0" err="1"/>
              <a:t>เข้าด้วยกัน</a:t>
            </a:r>
            <a:r>
              <a:rPr dirty="0"/>
              <a:t> </a:t>
            </a:r>
            <a:r>
              <a:rPr dirty="0" err="1"/>
              <a:t>ใช้กับระบบ</a:t>
            </a:r>
            <a:r>
              <a:rPr dirty="0"/>
              <a:t> WAN (Wide Area Network) </a:t>
            </a:r>
            <a:r>
              <a:rPr dirty="0" err="1"/>
              <a:t>ที่ใช้เชื่อมต่อเครือข่ายต่าง</a:t>
            </a:r>
            <a:r>
              <a:rPr dirty="0"/>
              <a:t> ๆ </a:t>
            </a:r>
            <a:r>
              <a:rPr dirty="0" err="1"/>
              <a:t>จากองค์กรที่แตกต่างกันเข้าด้วยกัน</a:t>
            </a:r>
            <a:r>
              <a:rPr dirty="0"/>
              <a:t> </a:t>
            </a:r>
            <a:r>
              <a:rPr dirty="0" err="1"/>
              <a:t>โดยมีตัวเชื่อมที่สามารถบอกเส้นทางได้อย่างถูกต้อง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Router</a:t>
            </a:r>
          </a:p>
          <a:p>
            <a:pPr marL="0" indent="0">
              <a:buNone/>
            </a:pPr>
            <a:r>
              <a:rPr dirty="0" err="1"/>
              <a:t>ลักษณะการนำเครือข่ายย่อยที่มีโครงข่ายตามแบบข้างต้นมารวมกัน</a:t>
            </a:r>
            <a:r>
              <a:rPr dirty="0"/>
              <a:t> </a:t>
            </a:r>
            <a:r>
              <a:rPr dirty="0" err="1"/>
              <a:t>หรือเชื่อมต่อกันให้มีขนาดใหญ่ขึ้น</a:t>
            </a:r>
            <a:r>
              <a:rPr dirty="0"/>
              <a:t> </a:t>
            </a:r>
            <a:r>
              <a:rPr dirty="0" err="1"/>
              <a:t>เป็นเครือข่ายผสมที่เกิดจากการนำเอาเครือข่ายที่มีโครงสร้างแบบบัส</a:t>
            </a:r>
            <a:r>
              <a:rPr dirty="0"/>
              <a:t> </a:t>
            </a:r>
            <a:r>
              <a:rPr dirty="0" err="1"/>
              <a:t>แบบสตาร์</a:t>
            </a:r>
            <a:r>
              <a:rPr dirty="0"/>
              <a:t> </a:t>
            </a:r>
            <a:r>
              <a:rPr dirty="0" err="1"/>
              <a:t>แบบริง</a:t>
            </a:r>
            <a:r>
              <a:rPr dirty="0"/>
              <a:t> </a:t>
            </a:r>
            <a:r>
              <a:rPr dirty="0" err="1"/>
              <a:t>หรือแบบผสม</a:t>
            </a:r>
            <a:r>
              <a:rPr dirty="0"/>
              <a:t> </a:t>
            </a:r>
            <a:r>
              <a:rPr dirty="0" err="1"/>
              <a:t>มาเชื่อมโยงกันจนเสมือนไร้รูป</a:t>
            </a:r>
            <a:r>
              <a:rPr dirty="0"/>
              <a:t> </a:t>
            </a:r>
            <a:r>
              <a:rPr dirty="0" err="1"/>
              <a:t>บางครั้งอาจเรียก</a:t>
            </a:r>
            <a:r>
              <a:rPr dirty="0"/>
              <a:t> Hybrid </a:t>
            </a:r>
            <a:r>
              <a:rPr dirty="0" err="1"/>
              <a:t>ว่า</a:t>
            </a:r>
            <a:r>
              <a:rPr dirty="0"/>
              <a:t> Mesh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DE424-C0FA-4D97-AABC-65B02C440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Hybrid Topology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ประเภทของเครือข่าย เมื่อแบ่งตามระยะทาง สามารถแบ่งได้หลายประเภท ดังนี้</a:t>
            </a:r>
          </a:p>
          <a:p>
            <a:pPr lvl="1">
              <a:buAutoNum type="arabicPeriod"/>
            </a:pPr>
            <a:r>
              <a:t>P2P : Peer to Peer</a:t>
            </a:r>
          </a:p>
          <a:p>
            <a:pPr lvl="1">
              <a:buAutoNum type="arabicPeriod"/>
            </a:pPr>
            <a:r>
              <a:t>PAN : Personal Area Network</a:t>
            </a:r>
          </a:p>
          <a:p>
            <a:pPr lvl="1">
              <a:buAutoNum type="arabicPeriod"/>
            </a:pPr>
            <a:r>
              <a:t>LAN : Local Area Network</a:t>
            </a:r>
          </a:p>
          <a:p>
            <a:pPr lvl="1">
              <a:buAutoNum type="arabicPeriod"/>
            </a:pPr>
            <a:r>
              <a:t>MAN : Metropolitan Area Network</a:t>
            </a:r>
          </a:p>
          <a:p>
            <a:pPr lvl="1">
              <a:buAutoNum type="arabicPeriod"/>
            </a:pPr>
            <a:r>
              <a:t>WAN : Wide Area Network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31E4F-60ED-414F-A32D-7608E859B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ประเภทของเครือข่าย [3]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P2P</a:t>
            </a:r>
            <a:r>
              <a:t> คือ หลักการแบบ Decentralized system ที่ทุกเครื่องสามารถเป็นทั้งเครื่องให้บริการ และเครื่องใช้บริการ ที่เป็นได้ทั้ง 2 บทบาทพร้อมกัน คือ ไปดาวน์โหลดแฟ้มจากเครื่องอื่น ในขณะที่ตนเองให้บริการไปพร้อมกัน บางครั้งเรียกว่าเครือข่ายเวิร์คกรุ๊ป (Work group) ที่ทุกคนในสำนักงานมีสิทธ์เท่ากัน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F3338F-E64B-474F-9CB0-ACE23574D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P2P: Peer to Peer (1/5)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/>
              <a:t>PAN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เครือข่ายเฉพาะกิจระหว่างอุปกรณ์ในพื้นที่เดียวกัน</a:t>
            </a:r>
            <a:r>
              <a:rPr dirty="0"/>
              <a:t> </a:t>
            </a:r>
            <a:r>
              <a:rPr dirty="0" err="1"/>
              <a:t>เป็นเทคโนโลยีการเข้าถึงแบบไร้สายในพื้นที่เฉพาะส่วนบุคคล</a:t>
            </a:r>
            <a:r>
              <a:rPr dirty="0"/>
              <a:t> </a:t>
            </a:r>
            <a:r>
              <a:rPr dirty="0" err="1"/>
              <a:t>โดยมีระยะทางไม่เกิน</a:t>
            </a:r>
            <a:r>
              <a:rPr dirty="0"/>
              <a:t> 1</a:t>
            </a:r>
            <a:r>
              <a:rPr lang="th-TH" dirty="0"/>
              <a:t> </a:t>
            </a:r>
            <a:r>
              <a:rPr dirty="0" err="1"/>
              <a:t>เมตร</a:t>
            </a:r>
            <a:r>
              <a:rPr dirty="0"/>
              <a:t> </a:t>
            </a:r>
            <a:r>
              <a:rPr dirty="0" err="1"/>
              <a:t>และมีอัตราการรับส่งข้อมูลความเร็วสูงมาก</a:t>
            </a:r>
            <a:r>
              <a:rPr dirty="0"/>
              <a:t> </a:t>
            </a:r>
            <a:r>
              <a:rPr dirty="0" err="1"/>
              <a:t>อาจเชื่อมต่อด้วย</a:t>
            </a:r>
            <a:r>
              <a:rPr dirty="0"/>
              <a:t> Bluetooth </a:t>
            </a:r>
            <a:r>
              <a:rPr dirty="0" err="1"/>
              <a:t>ซึ่งเป็นที่นิยมกันมาก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7F900-2AFB-4DB3-AA13-C8A7A315D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PAN: Personal Area Network (2/5)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/>
              <a:t>LAN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เครือข่ายระยะใกล้</a:t>
            </a:r>
            <a:r>
              <a:rPr dirty="0"/>
              <a:t> </a:t>
            </a:r>
            <a:r>
              <a:rPr dirty="0" err="1"/>
              <a:t>ที่ใช้กันอยู่ในบริเวณไม่กว้างนัก</a:t>
            </a:r>
            <a:r>
              <a:rPr dirty="0"/>
              <a:t> </a:t>
            </a:r>
            <a:r>
              <a:rPr dirty="0" err="1"/>
              <a:t>มักพบเห็นกัน</a:t>
            </a:r>
            <a:r>
              <a:rPr dirty="0"/>
              <a:t> </a:t>
            </a:r>
            <a:r>
              <a:rPr dirty="0" err="1"/>
              <a:t>ในองค์กรเดียวกัน</a:t>
            </a:r>
            <a:r>
              <a:rPr dirty="0"/>
              <a:t> </a:t>
            </a:r>
            <a:r>
              <a:rPr dirty="0" err="1"/>
              <a:t>โดยส่วนใหญ่ลักษณะของการเชื่อมต่อคอมพิวเตอร์เป็นวง</a:t>
            </a:r>
            <a:r>
              <a:rPr dirty="0"/>
              <a:t> LAN </a:t>
            </a:r>
            <a:r>
              <a:rPr dirty="0" err="1"/>
              <a:t>จะอยู่ในพื้นที่ใกล้</a:t>
            </a:r>
            <a:r>
              <a:rPr dirty="0"/>
              <a:t> ๆ </a:t>
            </a:r>
            <a:r>
              <a:rPr dirty="0" err="1"/>
              <a:t>กัน</a:t>
            </a:r>
            <a:r>
              <a:rPr dirty="0"/>
              <a:t> </a:t>
            </a:r>
            <a:r>
              <a:rPr dirty="0" err="1"/>
              <a:t>เช่น</a:t>
            </a:r>
            <a:r>
              <a:rPr dirty="0"/>
              <a:t> </a:t>
            </a:r>
            <a:r>
              <a:rPr dirty="0" err="1"/>
              <a:t>อยู่ภายในอาคาร</a:t>
            </a:r>
            <a:r>
              <a:rPr dirty="0"/>
              <a:t> </a:t>
            </a:r>
            <a:r>
              <a:rPr dirty="0" err="1"/>
              <a:t>หรือตึกเดียวกัน</a:t>
            </a:r>
            <a:r>
              <a:rPr dirty="0"/>
              <a:t> </a:t>
            </a:r>
            <a:r>
              <a:rPr dirty="0" err="1"/>
              <a:t>เป็นต้น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CC8A95-3412-4BB9-A3FC-D41D0CB1E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LAN: Local Area Network (3/5)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/>
              <a:t>MAN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เครือข่ายขนาดกลาง</a:t>
            </a:r>
            <a:r>
              <a:rPr dirty="0"/>
              <a:t> </a:t>
            </a:r>
            <a:r>
              <a:rPr lang="th-TH" dirty="0"/>
              <a:t>เป็น</a:t>
            </a:r>
            <a:r>
              <a:rPr dirty="0" err="1"/>
              <a:t>กลุ่มของเครือข่าย</a:t>
            </a:r>
            <a:r>
              <a:rPr dirty="0"/>
              <a:t> LAN </a:t>
            </a:r>
            <a:r>
              <a:rPr dirty="0" err="1"/>
              <a:t>ที่นำมาเชื่อมต่อกันเป็นวงที่ใหญ่ขึ้น</a:t>
            </a:r>
            <a:r>
              <a:rPr dirty="0"/>
              <a:t> </a:t>
            </a:r>
            <a:r>
              <a:rPr dirty="0" err="1"/>
              <a:t>ภายในบริเวณ</a:t>
            </a:r>
            <a:r>
              <a:rPr dirty="0"/>
              <a:t> </a:t>
            </a:r>
            <a:r>
              <a:rPr dirty="0" err="1"/>
              <a:t>พื้นที่ใกล้เคียง</a:t>
            </a:r>
            <a:r>
              <a:rPr dirty="0"/>
              <a:t> </a:t>
            </a:r>
            <a:r>
              <a:rPr dirty="0" err="1"/>
              <a:t>เช่น</a:t>
            </a:r>
            <a:r>
              <a:rPr dirty="0"/>
              <a:t> </a:t>
            </a:r>
            <a:r>
              <a:rPr dirty="0" err="1"/>
              <a:t>ในเมืองเดียวกัน</a:t>
            </a:r>
            <a:r>
              <a:rPr dirty="0"/>
              <a:t> </a:t>
            </a:r>
            <a:r>
              <a:rPr dirty="0" err="1"/>
              <a:t>หรือจังหวัดใกล้เคียงกัน</a:t>
            </a:r>
            <a:r>
              <a:rPr dirty="0"/>
              <a:t> </a:t>
            </a:r>
            <a:r>
              <a:rPr dirty="0" err="1"/>
              <a:t>เป็นต้น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8CC45-F033-4A21-8463-9D778F8FD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MAN: Metropolitan Area Network (4/5)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/>
              <a:t>WAN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เครือข่ายขนาดใหญ่</a:t>
            </a:r>
            <a:r>
              <a:rPr lang="th-TH" dirty="0"/>
              <a:t> </a:t>
            </a:r>
            <a:r>
              <a:rPr dirty="0" err="1"/>
              <a:t>เป็นการรวมเครือข่ายทั้ง</a:t>
            </a:r>
            <a:r>
              <a:rPr dirty="0"/>
              <a:t> LAN </a:t>
            </a:r>
            <a:r>
              <a:rPr dirty="0" err="1"/>
              <a:t>และ</a:t>
            </a:r>
            <a:r>
              <a:rPr dirty="0"/>
              <a:t> MAN </a:t>
            </a:r>
            <a:r>
              <a:rPr dirty="0" err="1"/>
              <a:t>มาเชื่อมต่อกันเป็นเครือข่ายเดียว</a:t>
            </a:r>
            <a:r>
              <a:rPr dirty="0"/>
              <a:t> </a:t>
            </a:r>
            <a:r>
              <a:rPr dirty="0" err="1"/>
              <a:t>ดังนั้นเครือข่ายนี้จึงครอบคลุมพื้นที่กว้าง</a:t>
            </a:r>
            <a:r>
              <a:rPr dirty="0"/>
              <a:t> </a:t>
            </a:r>
            <a:r>
              <a:rPr dirty="0" err="1"/>
              <a:t>อาจทั่วประเทศ</a:t>
            </a:r>
            <a:r>
              <a:rPr dirty="0"/>
              <a:t> </a:t>
            </a:r>
            <a:r>
              <a:rPr dirty="0" err="1"/>
              <a:t>หรือทั่วโลก</a:t>
            </a:r>
            <a:r>
              <a:rPr dirty="0"/>
              <a:t> </a:t>
            </a:r>
            <a:r>
              <a:rPr dirty="0" err="1"/>
              <a:t>เช่น</a:t>
            </a:r>
            <a:r>
              <a:rPr dirty="0"/>
              <a:t> </a:t>
            </a:r>
            <a:r>
              <a:rPr dirty="0" err="1"/>
              <a:t>อินเทอร์เน็ต</a:t>
            </a:r>
            <a:r>
              <a:rPr dirty="0"/>
              <a:t> </a:t>
            </a:r>
            <a:r>
              <a:rPr dirty="0" err="1"/>
              <a:t>ที่จัดว่าเป็นเครือข่าย</a:t>
            </a:r>
            <a:r>
              <a:rPr dirty="0"/>
              <a:t> WAN </a:t>
            </a:r>
            <a:r>
              <a:rPr dirty="0" err="1"/>
              <a:t>ประเภทหนึ่ง</a:t>
            </a:r>
            <a:r>
              <a:rPr dirty="0"/>
              <a:t> </a:t>
            </a:r>
            <a:r>
              <a:rPr dirty="0" err="1"/>
              <a:t>เป็นเครือข่ายสาธารณะที่ไม่มีใครเป็นเจ้าของ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D7A7E-1D71-41C2-9AEE-2518B563C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WAN: Wide Area Network (5/5)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41B63C-A33B-4F6B-9502-31FEE2D10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C57B17-2BF6-4CCA-A560-8BD5128E9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LAN , MAN , WAN</a:t>
            </a:r>
          </a:p>
        </p:txBody>
      </p:sp>
      <p:pic>
        <p:nvPicPr>
          <p:cNvPr id="3" name="Picture 1" descr="http://asuult.net/images/eldew/networking-lan-man-wan.gif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10000" y="1600200"/>
            <a:ext cx="45720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Backbone Network - BN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380B91-B4E8-4544-B4A4-EC53A473F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2290CF-D5A4-4AF5-985B-16AFB4474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การส่งข้อมูลเป็น package</a:t>
            </a:r>
          </a:p>
        </p:txBody>
      </p:sp>
      <p:pic>
        <p:nvPicPr>
          <p:cNvPr id="3" name="Picture 1" descr="http://www.thaiall.com/internet/tcpipg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124200" y="1600200"/>
            <a:ext cx="59563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ระบบเครือข่ายขนาดใหญ่ ก็ยังต้องแบ่งข้อมูลเป็นชิ้น ๆ เพื่อส่งไปในระบบเครือข่าย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การส่งข้อมูลแบบทิศทางเดียว (Simplex Transmission)</a:t>
            </a:r>
          </a:p>
          <a:p>
            <a:pPr lvl="1"/>
            <a:r>
              <a:t>Projector (เครื่องฉายภาพข้ามศีรษะ)</a:t>
            </a:r>
          </a:p>
          <a:p>
            <a:pPr lvl="1"/>
            <a:r>
              <a:t>Visualization (เครื่องฉายภาพสามมิติ)</a:t>
            </a:r>
          </a:p>
          <a:p>
            <a:pPr lvl="1"/>
            <a:r>
              <a:t>Microphone (ไมโครโฟน)</a:t>
            </a:r>
          </a:p>
          <a:p>
            <a:pPr lvl="1"/>
            <a:r>
              <a:t>Mouse (เมาส์) หรือ Keyboard (แป้นพิมพ์) หรือ Monitor (จอภาพ)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7D9B5-0963-426D-8E51-3917F91A4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ทิศทางการส่งข้อมูล [4]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2"/>
            </a:pPr>
            <a:r>
              <a:t>การส่งข้อมูลแบบสองทิศทางสลับกัน (Half-Duplex Transmission)</a:t>
            </a:r>
          </a:p>
          <a:p>
            <a:pPr lvl="1"/>
            <a:r>
              <a:t>Blog หรือ Weblog (บล็อก) เช่น blogger.com, wordpress.com, thumbsup.in.th</a:t>
            </a:r>
          </a:p>
          <a:p>
            <a:pPr lvl="1"/>
            <a:r>
              <a:t>Webboard (กระดานเสวนา) เช่น pantip.com</a:t>
            </a:r>
          </a:p>
          <a:p>
            <a:pPr lvl="1"/>
            <a:r>
              <a:t>Chat (แชท) เช่น messenger</a:t>
            </a:r>
          </a:p>
          <a:p>
            <a:pPr lvl="1"/>
            <a:r>
              <a:t>Walkie-Talkie (วิทยุสื่อสาร)</a:t>
            </a:r>
          </a:p>
          <a:p>
            <a:pPr lvl="1"/>
            <a:r>
              <a:t>Social Media (สื่อสังคม เช่น facebook.com หรือ youtube.com)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B14B85-EEC5-434F-AD65-7A7613DC0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ทิศทางการส่งข้อมูล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3"/>
            </a:pPr>
            <a:r>
              <a:t>การส่งข้อมูลแบบสองทิศทางพร้อมกัน (Full-Duplex Transmission)</a:t>
            </a:r>
          </a:p>
          <a:p>
            <a:pPr lvl="1"/>
            <a:r>
              <a:t>Phone (โทรศัพท์พื้นฐาน)</a:t>
            </a:r>
          </a:p>
          <a:p>
            <a:pPr lvl="1"/>
            <a:r>
              <a:t>Smartphone (สมาร์ทโฟน) หรือ TabletPC (แท็บเล็ต)</a:t>
            </a:r>
          </a:p>
          <a:p>
            <a:pPr lvl="1"/>
            <a:r>
              <a:t>Computer : Notebook, Desktop (เครื่องคอมพิวเตอร์)</a:t>
            </a:r>
          </a:p>
          <a:p>
            <a:pPr lvl="1"/>
            <a:r>
              <a:t>Google Glasses (แว่นตากูเกิ้ล)</a:t>
            </a:r>
          </a:p>
          <a:p>
            <a:pPr lvl="1"/>
            <a:r>
              <a:t>Cicret Bracelet (สายลัดข้อมือไฮเทค)</a:t>
            </a:r>
          </a:p>
          <a:p>
            <a:pPr lvl="1"/>
            <a:r>
              <a:t>Microsoft Hololens (แว่นตาของไมโครซอฟต์)</a:t>
            </a:r>
          </a:p>
          <a:p>
            <a:pPr lvl="1"/>
            <a:r>
              <a:t>Virtuix Omni (โลกเสมือนจริง)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B165A-3FD1-4E75-82C1-F7C4A6D32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ทิศทางการส่งข้อมูล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โมเด็ม (Modem)</a:t>
            </a:r>
            <a:r>
              <a:t> มาจากคำว่า MOdulator/DEModulator คือ อุปกรณ์แปลงสัญญาณ ที่แยกการทำงานออกเป็น Modulation และ DEModulation ที่ทำหน้าที่แปลงสัญญาณ คอมพิวเตอร์ให้สามารถเชื่อมต่อกับคอมพิวเตอร์ที่อยู่ระยะไกลเข้าหากันได้ โดยการผ่านสายโทรศัพท์ โดยโมเด็มทำหน้าที่แปลงสัญญาณ ซึ่งแบ่งออกเป็นภาคส่ง และภาครับ ซึ่งภาคส่งจะทำการแปลงสัญญาณคอมพิวเตอร์ (Digital)ให้เป็นสัญญาณโทรศัพท์ (Analog) ส่วนภาครับจะทำการแปลงสัญญาณโทรศัพท์ (Analog)กลับมาเป็นสัญญาณคอมพิวเตอร์ (Digital)</a:t>
            </a:r>
          </a:p>
          <a:p>
            <a:pPr lvl="1"/>
            <a:r>
              <a:t>มอดูเลเตอร์ (Modulator) แปลงดิจิทอลเป็นอนาล็อก ในการส่งสัญญาณระยะไกลระหว่างคอมพิวเตอร์ 2 เครื่อง</a:t>
            </a:r>
          </a:p>
          <a:p>
            <a:pPr lvl="1"/>
            <a:r>
              <a:t>ดีมอดูเลเตอร์ (Demodulator) แปลงจากอนาล็อกกลับมาเป็นดิจิทอล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C4F956-750E-4F11-9822-89A23EBC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อุปกรณ์ Modem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363950-2A6E-40F5-8F57-BA84E56FA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EA904-7154-447A-BF9A-2B9C19EA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Modem คือ อุปกรณ์แปลงสัญญาณ</a:t>
            </a:r>
          </a:p>
        </p:txBody>
      </p:sp>
      <p:pic>
        <p:nvPicPr>
          <p:cNvPr id="3" name="Picture 1" descr="http://www.thaiall.com/internet/tcpip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84600" y="1600200"/>
            <a:ext cx="4622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การทำงานร่วมกันของ TCP/IP กับ Modem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/>
            </a:pPr>
            <a:r>
              <a:rPr sz="4800" dirty="0" err="1"/>
              <a:t>เครื่องบริการ</a:t>
            </a:r>
            <a:r>
              <a:rPr sz="4800" dirty="0"/>
              <a:t> Server (Send response)</a:t>
            </a:r>
          </a:p>
          <a:p>
            <a:pPr lvl="1">
              <a:buAutoNum type="arabicPeriod"/>
            </a:pPr>
            <a:r>
              <a:rPr sz="4800" dirty="0" err="1"/>
              <a:t>เครื่องลูกข่าย</a:t>
            </a:r>
            <a:r>
              <a:rPr sz="4800" dirty="0"/>
              <a:t> Client (Send request)</a:t>
            </a:r>
          </a:p>
          <a:p>
            <a:pPr lvl="1">
              <a:buAutoNum type="arabicPeriod"/>
            </a:pPr>
            <a:r>
              <a:rPr sz="4800" dirty="0" err="1"/>
              <a:t>สถานีงาน</a:t>
            </a:r>
            <a:r>
              <a:rPr sz="4800" dirty="0"/>
              <a:t> Workstation (General computer)</a:t>
            </a:r>
          </a:p>
          <a:p>
            <a:pPr lvl="1">
              <a:buAutoNum type="arabicPeriod"/>
            </a:pPr>
            <a:r>
              <a:rPr sz="4800" dirty="0" err="1"/>
              <a:t>เครื่องปลายทาง</a:t>
            </a:r>
            <a:r>
              <a:rPr sz="4800" dirty="0"/>
              <a:t> Terminal (No CPU)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FF48A0-BF97-4A00-AB2D-21349E1CB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ประเภทของคอมพิวเตอร์ในเครือข่าย [5]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 err="1"/>
              <a:t>เครื่องบริการ</a:t>
            </a:r>
            <a:r>
              <a:rPr b="1" dirty="0"/>
              <a:t> </a:t>
            </a:r>
            <a:r>
              <a:rPr b="1" dirty="0" err="1"/>
              <a:t>หรือเซิร์ฟเวอร์</a:t>
            </a:r>
            <a:r>
              <a:rPr b="1" dirty="0"/>
              <a:t> </a:t>
            </a:r>
          </a:p>
          <a:p>
            <a:r>
              <a:rPr dirty="0" err="1"/>
              <a:t>เป็นรูปแบบหนึ่งของเครือข่ายแบบ</a:t>
            </a:r>
            <a:r>
              <a:rPr dirty="0"/>
              <a:t> Server-based </a:t>
            </a:r>
            <a:r>
              <a:rPr dirty="0" err="1"/>
              <a:t>รอรับคำร้องจากผู้ใช้</a:t>
            </a:r>
            <a:r>
              <a:rPr dirty="0"/>
              <a:t> </a:t>
            </a:r>
            <a:r>
              <a:rPr dirty="0" err="1"/>
              <a:t>แล้วนำมาประมวลผล</a:t>
            </a:r>
            <a:r>
              <a:rPr dirty="0"/>
              <a:t> </a:t>
            </a:r>
            <a:r>
              <a:rPr dirty="0" err="1"/>
              <a:t>หรือรวบรวมผล</a:t>
            </a:r>
            <a:r>
              <a:rPr dirty="0"/>
              <a:t> </a:t>
            </a:r>
            <a:r>
              <a:rPr lang="th-TH" dirty="0"/>
              <a:t>แล้ว</a:t>
            </a:r>
            <a:r>
              <a:rPr dirty="0" err="1"/>
              <a:t>ส่งกลับไป</a:t>
            </a:r>
            <a:endParaRPr dirty="0"/>
          </a:p>
          <a:p>
            <a:pPr marL="1270000" indent="0">
              <a:buNone/>
            </a:pPr>
            <a:r>
              <a:rPr sz="2000" dirty="0" err="1"/>
              <a:t>เครื่องให้บริการ</a:t>
            </a:r>
            <a:r>
              <a:rPr sz="2000" dirty="0"/>
              <a:t> เราไม่ทิ้งกัน.com </a:t>
            </a:r>
            <a:r>
              <a:rPr sz="2000" dirty="0" err="1"/>
              <a:t>หรือ</a:t>
            </a:r>
            <a:r>
              <a:rPr sz="2000" dirty="0"/>
              <a:t> thaichana.com </a:t>
            </a:r>
            <a:r>
              <a:rPr sz="2000" dirty="0" err="1"/>
              <a:t>หรือ</a:t>
            </a:r>
            <a:r>
              <a:rPr sz="2000" dirty="0"/>
              <a:t> </a:t>
            </a:r>
            <a:r>
              <a:rPr sz="2000" dirty="0" err="1"/>
              <a:t>เครื่องประกาศผล</a:t>
            </a:r>
            <a:r>
              <a:rPr sz="2000" dirty="0"/>
              <a:t> TCAS (Thai University Center Admission System)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B070E-C7F3-4904-BF35-17971DE2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Server (Send response)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 err="1"/>
              <a:t>เครื่องลูกข่าย</a:t>
            </a:r>
            <a:r>
              <a:rPr b="1" dirty="0"/>
              <a:t> </a:t>
            </a:r>
            <a:r>
              <a:rPr b="1" dirty="0" err="1"/>
              <a:t>หรือไคลเอนต์</a:t>
            </a:r>
            <a:endParaRPr b="1" dirty="0"/>
          </a:p>
          <a:p>
            <a:r>
              <a:rPr dirty="0" err="1"/>
              <a:t>เป็นเครื่องที่ส่งคำร้องไปให้กับเครื่องบริการทำหน้าที่ประมวลผล</a:t>
            </a:r>
            <a:r>
              <a:rPr dirty="0"/>
              <a:t> </a:t>
            </a:r>
            <a:r>
              <a:rPr dirty="0" err="1"/>
              <a:t>หรือดำเนินการอย่างใดอย่างหนึ่ง</a:t>
            </a:r>
            <a:r>
              <a:rPr dirty="0"/>
              <a:t> </a:t>
            </a:r>
            <a:r>
              <a:rPr dirty="0" err="1"/>
              <a:t>แล้วรอรับผลจากเครื่องบริการกลับไป</a:t>
            </a:r>
            <a:endParaRPr dirty="0"/>
          </a:p>
          <a:p>
            <a:pPr marL="1270000" indent="0">
              <a:buNone/>
            </a:pPr>
            <a:r>
              <a:rPr sz="2000" dirty="0" err="1"/>
              <a:t>เครื่องที่เชื่อมต่อกับการประชุม</a:t>
            </a:r>
            <a:r>
              <a:rPr sz="2000" dirty="0"/>
              <a:t> </a:t>
            </a:r>
            <a:r>
              <a:rPr sz="2000" dirty="0" err="1"/>
              <a:t>เช่น</a:t>
            </a:r>
            <a:r>
              <a:rPr sz="2000" dirty="0"/>
              <a:t> Zoom, </a:t>
            </a:r>
            <a:r>
              <a:rPr sz="2000" dirty="0" err="1"/>
              <a:t>Webex</a:t>
            </a:r>
            <a:r>
              <a:rPr sz="2000" dirty="0"/>
              <a:t>, Google Meet, Microsoft Teams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7FD91-50B0-4333-B3EF-8B8F4D43B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Client (Send request)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 err="1"/>
              <a:t>เครื่องคอมพิวเตอร์ทั่วไป</a:t>
            </a:r>
            <a:r>
              <a:rPr b="1" dirty="0"/>
              <a:t> </a:t>
            </a:r>
            <a:r>
              <a:rPr b="1" dirty="0" err="1"/>
              <a:t>ถูกเรียกว่า</a:t>
            </a:r>
            <a:r>
              <a:rPr b="1" dirty="0"/>
              <a:t> </a:t>
            </a:r>
            <a:r>
              <a:rPr b="1" dirty="0" err="1"/>
              <a:t>สถานีงาน</a:t>
            </a:r>
            <a:endParaRPr b="1" dirty="0"/>
          </a:p>
          <a:p>
            <a:r>
              <a:rPr dirty="0" err="1"/>
              <a:t>เป็นเครื่องคอมพิวเตอร์ส่วนบุคคล</a:t>
            </a:r>
            <a:r>
              <a:rPr dirty="0"/>
              <a:t> </a:t>
            </a:r>
            <a:r>
              <a:rPr dirty="0" err="1"/>
              <a:t>มีความเร็ว</a:t>
            </a:r>
            <a:r>
              <a:rPr dirty="0"/>
              <a:t> </a:t>
            </a:r>
            <a:r>
              <a:rPr dirty="0" err="1"/>
              <a:t>และความสามารถสูงขึ้น</a:t>
            </a:r>
            <a:r>
              <a:rPr dirty="0"/>
              <a:t> </a:t>
            </a:r>
            <a:r>
              <a:rPr dirty="0" err="1"/>
              <a:t>ถูกประยุกต์ใช้ในงานที่หลากหลายทั้งทางธุรกิจ</a:t>
            </a:r>
            <a:r>
              <a:rPr dirty="0"/>
              <a:t> </a:t>
            </a:r>
            <a:r>
              <a:rPr dirty="0" err="1"/>
              <a:t>และส่วนราชการ</a:t>
            </a:r>
            <a:endParaRPr dirty="0"/>
          </a:p>
          <a:p>
            <a:pPr marL="1270000" indent="0">
              <a:buNone/>
            </a:pPr>
            <a:r>
              <a:rPr sz="2000" dirty="0" err="1"/>
              <a:t>เช่น</a:t>
            </a:r>
            <a:r>
              <a:rPr sz="2000" dirty="0"/>
              <a:t> </a:t>
            </a:r>
            <a:r>
              <a:rPr sz="2000" dirty="0" err="1"/>
              <a:t>เครื่องในสำนักงาน</a:t>
            </a:r>
            <a:r>
              <a:rPr sz="2000" dirty="0"/>
              <a:t> </a:t>
            </a:r>
            <a:r>
              <a:rPr sz="2000" dirty="0" err="1"/>
              <a:t>หรือห้องปฏิบัติการ</a:t>
            </a:r>
            <a:endParaRPr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E0D5B-4EAB-46AD-87BA-E6715A083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Workstation (General computer)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 err="1"/>
              <a:t>เครื่องปลายทางที่ไม่มีหน่วยประมวลผลกลาง</a:t>
            </a:r>
            <a:endParaRPr b="1" dirty="0"/>
          </a:p>
          <a:p>
            <a:r>
              <a:rPr dirty="0" err="1"/>
              <a:t>เป็นเครื่องคอมพิวเตอร์ในอดีต</a:t>
            </a:r>
            <a:r>
              <a:rPr dirty="0"/>
              <a:t> </a:t>
            </a:r>
            <a:r>
              <a:rPr dirty="0" err="1"/>
              <a:t>เช่น</a:t>
            </a:r>
            <a:r>
              <a:rPr dirty="0"/>
              <a:t> Mainframe Computer </a:t>
            </a:r>
            <a:r>
              <a:rPr dirty="0" err="1"/>
              <a:t>และ</a:t>
            </a:r>
            <a:r>
              <a:rPr dirty="0"/>
              <a:t> Mini Computer </a:t>
            </a:r>
            <a:r>
              <a:rPr dirty="0" err="1"/>
              <a:t>จะมีหน่วยประมวลผลกลางขนาดใหญ่</a:t>
            </a:r>
            <a:r>
              <a:rPr dirty="0"/>
              <a:t> </a:t>
            </a:r>
            <a:r>
              <a:rPr dirty="0" err="1"/>
              <a:t>หน่วยความจำ</a:t>
            </a:r>
            <a:r>
              <a:rPr dirty="0"/>
              <a:t> </a:t>
            </a:r>
            <a:r>
              <a:rPr dirty="0" err="1"/>
              <a:t>และหน่วยควบคุมที่มีความสามารถ</a:t>
            </a:r>
            <a:r>
              <a:rPr dirty="0"/>
              <a:t> </a:t>
            </a:r>
            <a:r>
              <a:rPr dirty="0" err="1"/>
              <a:t>ส่วนเครื่องปลายทางทำหน้าที่รับส่งข้อมูลเชื่อมโยงกับผู้ใช้</a:t>
            </a:r>
            <a:r>
              <a:rPr dirty="0"/>
              <a:t> </a:t>
            </a:r>
            <a:r>
              <a:rPr dirty="0" err="1"/>
              <a:t>แล้วส่งความต้องการให้กับหน่วยประมวลผลกลาง</a:t>
            </a:r>
            <a:endParaRPr dirty="0"/>
          </a:p>
          <a:p>
            <a:pPr marL="1270000" indent="0">
              <a:buNone/>
            </a:pPr>
            <a:r>
              <a:rPr sz="2000" dirty="0" err="1"/>
              <a:t>เช่น</a:t>
            </a:r>
            <a:r>
              <a:rPr sz="2000" dirty="0"/>
              <a:t> AS/400 </a:t>
            </a:r>
            <a:r>
              <a:rPr sz="2000" dirty="0" err="1"/>
              <a:t>ที่มหาวิทยาลัยเนชั่นเคยใช้</a:t>
            </a:r>
            <a:endParaRPr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9EEAD-7CD2-49A5-B6E4-6D287992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Terminal (No CPU)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ซูม (Zoom Cloud Meeting)</a:t>
            </a:r>
            <a:r>
              <a:t> คือ ซอฟต์แวร์ประชุมทางไกลมีหน้าที่บริการเครือข่ายการประชุมผ่านคลาวด์ รองรับผู้เข้าร่วมประชุมได้หลายร้อยคนพร้อมกัน อาทิ ผู้ที่ทำงานจากบ้าน (Work From Home) หรือนักเรียนที่เรียนจากบ้าน (Learn From Home) หรือครูสอนออนไลน์ (Online Teaching) ซึ่งเชื่อมโยงผู้เข้าประชุม ผ่านบริการกลาง ทำให้ผู้ร่วมประชุมแต่ละคนใช้ทรัพยากรในการเชื่อมเครือข่ายไม่สูง สามารถเห็นหน้าผู้เข้าร่วมประชุมจำนวนมากได้พร้อมกัน แบ่งปันหน้าจอในห้องประชุม ใช้งานไวท์บอร์ด ห้องแชท และระบบควบคุมผู้ร่วมประชุมที่มีประสิทธิภาพ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7F2CC-330D-4CE1-A121-A40EF1C2A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Zoom Cloud Meeting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40664-DCCA-498C-A2BD-DE96D59C9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464BC8-86ED-4622-B34A-92661183A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Zoom Cloud Meeting</a:t>
            </a:r>
          </a:p>
        </p:txBody>
      </p:sp>
      <p:pic>
        <p:nvPicPr>
          <p:cNvPr id="3" name="Picture 1" descr="http://www.thaiall.com/zoom/zoom-servers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52700" y="1600200"/>
            <a:ext cx="7073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การเชื่อมต่อเครือข่ายแบบ Zoom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Xampp</a:t>
            </a:r>
            <a:r>
              <a:t> คือ โปรแกรม Apache web server เพื่อจำลอง web server เพื่อไว้ใช้งาน หรือทดสอบสคริป หรือเว็บไซต์ในเครื่องของเรา โดยที่ไม่ต้องเชื่อมต่ออินเตอร์เน็ต และไม่มีค่าใช้จ่าย ง่ายต่อการติดตั้งและใช้งานโปรแกรม ซึ่งมาพร้อมกับ MySQL/MariaDB , PHP , Perl , phpMyadmin , Filezilla, Mercury, Tomcat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7EE5B-D797-4C66-8406-A45D90C11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XAMPP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ระเบียบวิธีการ (Protocol)</a:t>
            </a:r>
            <a:r>
              <a:t> คือ ข้อกำหนด หรือข้อตกลงในการสื่อสารระหว่างคอมพิวเตอร์ หรือภาษาสื่อสารที่ใช้เป็นภาษากลางในการสื่อสารระหว่างคอมพิวเตอร์ด้วยกัน การที่เครื่องคอมพิวเตอร์ที่ถูกเชื่อมโยงกันไว้ในระบบจะสามารถติดต่อสื่อสารกันได้ ต้องมีการกำหนดวิธีการสื่อสารที่เรียกว่า โปรโตคอล (Protocol) เช่นเดียวกับ มนุษย์ที่ต้องมีภาษา เพื่อให้สื่อสารกันได้เข้าใจ</a:t>
            </a:r>
          </a:p>
          <a:p>
            <a:pPr lvl="1"/>
            <a:r>
              <a:rPr b="1"/>
              <a:t>โปรโตคอล (Protocol)</a:t>
            </a:r>
            <a:r>
              <a:t> คือ ข้อตกลงอย่างเป็นทางการเกี่ยวกับวิธีที่คอมพิวเตอร์จะจัด รูปแบบและตอบรับข้อมูลระหว่างการสื่อสาร ซึ่งโปรโตคอลจะมีหลายมาตรฐานที่จะให้ผู้เขียนโปรแกรมเลือกใช้ และแต่ละโปรโตคอลก็จะมีข้อดีข้อเสียต่างกันไป</a:t>
            </a:r>
          </a:p>
          <a:p>
            <a:pPr lvl="1"/>
            <a:r>
              <a:t>เปรียบเหมือนกับภาษาสากลของคอมพิวเตอร์ ซึ่ง Protocol นั้นจะทำให้การสื่อสารและติดต่อระหว่างคอมพิวเตอร์แต่ละเครื่องเชื่อมโยงกันได้อย่างเข้าใจ ไม่ว่าเครื่องคอมพิวเตอร์ที่ใช้จะต่างรุ่น ต่างขนาด ต่างระบบ ก็ยังสื่อสารผ่าน Protocol ที่ตกลงร่วมกันได้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C1ADF-77D3-4E0A-9F74-AC00D15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ระเบียบวิธีการ [6]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dirty="0"/>
              <a:t>ในการติดต่อสื่อสารข้อมูลผ่านทางเครือข่ายนั้น จำเป็นต้องมี **โปรโตคอล** ที่เป็นข้อกำหนดตกลงในการสื่อสารขึ้น เพื่อช่วยให้ระบบสองระบบที่แตกต่างกันสามารถสื่อสารกันได้อย่างเข้าใจ โปรโตคอลถือเป็นข้อตกลงที่กำหนดเกี่ยวกับการติดต่อสื่อสารระหว่างเครื่องคอมพิวเตอร์ต่าง ๆ ทั้งวิธีการส่งและรับข้อมูล วิธีการตรวจสอบข้อผิดพลาดของการส่งและรับข้อมูล การแสดงผลข้อมูลเมื่อส่งและรับระหว่างเครื่องสองเครื่อง ดังนั้นจะเห็นได้ว่าโปรโตคอลมีความสำคัญมากในการสื่อสารบนเครือข่าย หากไม่มีโปรโตคอลแล้ว การสื่อสารบนเครือข่ายจะไม่สามารถเกิดขึ้นได้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F9B7A-DF1A-4553-9200-FB9992E3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ความสำคัญของโปรโตคอล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dirty="0"/>
              <a:t>- เครือข่ายคอมพิวเตอร์ประกอบด้วยอุปกรณ์ที่ทำงานร่วมกันเป็นจำนวนมาก ผลิตภัณฑ์เหล่านั้นมีหลายมาตรฐานหลายยี่ห้อ แต่ก็สามารถทำงานร่วมกันได้อย่างดี การที่เครือข่ายคอมพิวเตอร์ทำงานร่วมกันอย่างเป็นระบบ เพราะมีการใช้โปรโตคอลมาตรฐานที่มีข้อกำหนดให้ทำงานร่วมกันได้</a:t>
            </a:r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r>
              <a:rPr lang="th-TH" dirty="0"/>
              <a:t>- ผู้ใช้อินเตอร์เน็ต คือ ผู้ใช้บริการหรือเป็นไคลแอนต์ (</a:t>
            </a:r>
            <a:r>
              <a:rPr lang="en-US" dirty="0"/>
              <a:t>Client) </a:t>
            </a:r>
            <a:r>
              <a:rPr lang="th-TH" dirty="0"/>
              <a:t>สามารถเชื่อมต่อเครื่องคอมพิวเตอร์ของท่านไปยังเครื่องให้บริการหรือเซิร์ฟเวอร์ (</a:t>
            </a:r>
            <a:r>
              <a:rPr lang="en-US" dirty="0"/>
              <a:t>Server) </a:t>
            </a:r>
            <a:r>
              <a:rPr lang="th-TH" dirty="0"/>
              <a:t>บนเครือข่าย การทำงานของพีซีที่เชื่อมต่อเข้ากับเซิร์ฟเวอร์ก็จำเป็นต้องใช้โปรโตคอล เพื่อประยุกต์ใช้งานรับส่งข้อมูล ซึ่งโปรโตคอลที่ใช้ในการสื่อสารนั้นมีมากมายหลายประเภทด้วยกัน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B98C4-82A8-45C5-B1CC-7E248159D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การทำงานของโปรโตคอล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**TCP/IP (Transfer Control Protocol/Internet Protocol)** </a:t>
            </a:r>
            <a:r>
              <a:rPr lang="th-TH" dirty="0"/>
              <a:t>คือ ระเบียบวิธีการที่ใช้ในระบบเครือข่ายอย่างอินเตอร์เน็ต ซึ่งโปรโตคอลนี้แยกออกได้เป็น โปรโตคอล </a:t>
            </a:r>
            <a:r>
              <a:rPr lang="en-US" dirty="0"/>
              <a:t>TCP </a:t>
            </a:r>
            <a:r>
              <a:rPr lang="th-TH" dirty="0"/>
              <a:t>และโปรโตคอล </a:t>
            </a:r>
            <a:r>
              <a:rPr lang="en-US" dirty="0"/>
              <a:t>IP </a:t>
            </a:r>
            <a:r>
              <a:rPr lang="th-TH" dirty="0"/>
              <a:t>ช่วยกำหนดรูปแบบการติดต่อสื่อสาร และการกำหนดตำแหน่งของเครื่องคอมพิวเตอร์ในเครือข่าย </a:t>
            </a:r>
          </a:p>
          <a:p>
            <a:pPr lvl="1"/>
            <a:r>
              <a:rPr lang="th-TH" dirty="0"/>
              <a:t>**</a:t>
            </a:r>
            <a:r>
              <a:rPr lang="en-US" dirty="0"/>
              <a:t>SMTP (Simple Mail Transfer Protocol)** </a:t>
            </a:r>
            <a:r>
              <a:rPr lang="th-TH" dirty="0"/>
              <a:t>คือ โปรโตคอลที่ใช้ในการส่ง </a:t>
            </a:r>
            <a:r>
              <a:rPr lang="en-US" dirty="0"/>
              <a:t>E – mail </a:t>
            </a:r>
            <a:r>
              <a:rPr lang="th-TH" dirty="0"/>
              <a:t>ในระบบอินเตอร์เน็ต </a:t>
            </a:r>
          </a:p>
          <a:p>
            <a:pPr lvl="1"/>
            <a:r>
              <a:rPr lang="th-TH" dirty="0"/>
              <a:t>**</a:t>
            </a:r>
            <a:r>
              <a:rPr lang="en-US" dirty="0"/>
              <a:t>POP3 (Post Office Protocol 3)** </a:t>
            </a:r>
            <a:r>
              <a:rPr lang="th-TH" dirty="0"/>
              <a:t>คือ โปรโตคอลที่ใช้ในการรับอีเมลจากเซิร์ฟเวอร์ โดยมุ่งเน้นในการอ่านอีเมล์แบบ </a:t>
            </a:r>
            <a:r>
              <a:rPr lang="en-US" dirty="0"/>
              <a:t>Offline </a:t>
            </a:r>
            <a:r>
              <a:rPr lang="th-TH" dirty="0"/>
              <a:t>โดยผู้ใช้โหลดอีเมลมาเก็บไว้ในเครื่องคอมพิวเตอร์ แล้วเปิดอ่านได้ในภายหลัง โดยไม่ต้องเชื่อมต่อกับอินเทอร์เน็ต 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42601-01B0-44D2-A1DF-BFF67F53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ตัวอย่างของโปรโตคอล (1/7)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22C51E-E6F4-4148-8F74-98DBE8A1C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DF69DE-CE28-4DFA-94C8-E394CCFA8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ตัวอย่างการใช้ Outlook</a:t>
            </a:r>
          </a:p>
        </p:txBody>
      </p:sp>
      <p:pic>
        <p:nvPicPr>
          <p:cNvPr id="3" name="Picture 1" descr="http://www.thaiall.com/blog/wp-content/uploads/2010/11/outlook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600200"/>
            <a:ext cx="50546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Outook คือ โปรแกรมสำหรับเปิดอีเมลที่ให้บริการ Pop3 และ SMTP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h-TH" dirty="0"/>
              <a:t>**โปรโตคอล </a:t>
            </a:r>
            <a:r>
              <a:rPr lang="en-US" dirty="0"/>
              <a:t>HTTP (Hypertext Transfer Protocol)** </a:t>
            </a:r>
            <a:r>
              <a:rPr lang="th-TH" dirty="0"/>
              <a:t>ถูกใช้เมื่อเรียกโปรแกรมบราวเซอร์ (</a:t>
            </a:r>
            <a:r>
              <a:rPr lang="en-US" dirty="0"/>
              <a:t>Browser) </a:t>
            </a:r>
            <a:r>
              <a:rPr lang="th-TH" dirty="0"/>
              <a:t>เช่น </a:t>
            </a:r>
            <a:r>
              <a:rPr lang="en-US" dirty="0"/>
              <a:t>Firefox </a:t>
            </a:r>
            <a:r>
              <a:rPr lang="th-TH" dirty="0"/>
              <a:t>หรือ </a:t>
            </a:r>
            <a:r>
              <a:rPr lang="en-US" dirty="0"/>
              <a:t>Opera </a:t>
            </a:r>
            <a:r>
              <a:rPr lang="th-TH" dirty="0"/>
              <a:t>หรือ </a:t>
            </a:r>
            <a:r>
              <a:rPr lang="en-US" dirty="0"/>
              <a:t>Internet Explorer </a:t>
            </a:r>
            <a:r>
              <a:rPr lang="th-TH" dirty="0"/>
              <a:t>หรือ </a:t>
            </a:r>
            <a:r>
              <a:rPr lang="en-US" dirty="0"/>
              <a:t>Chrome </a:t>
            </a:r>
            <a:r>
              <a:rPr lang="th-TH" dirty="0"/>
              <a:t>เรียกดูข้อมูลหรือเว็บเพจ แล้วโปรแกรมบราวเซอร์จะใช้โปรโตคอล </a:t>
            </a:r>
            <a:r>
              <a:rPr lang="en-US" dirty="0"/>
              <a:t>HTTP </a:t>
            </a:r>
            <a:r>
              <a:rPr lang="th-TH" dirty="0"/>
              <a:t>ซึ่งโปรโตคอลเปิดให้เครื่องเซิร์ฟเวอร์ส่งข้อมูลกลับมาให้บราวเซอร์ตามที่ร้องขอไป และบราวเซอร์จะนำข้อมูลมาแสดงผลบนจอภาพได้อย่างถูกต้อง มาตรฐานและรูปแบบการรับส่งข้อมูล จึงต้องได้รับการกำหนดและเป็นที่ยอมรับระหว่างกัน</a:t>
            </a:r>
          </a:p>
          <a:p>
            <a:pPr lvl="1"/>
            <a:r>
              <a:rPr lang="th-TH" dirty="0"/>
              <a:t>**</a:t>
            </a:r>
            <a:r>
              <a:rPr lang="en-US" dirty="0"/>
              <a:t>HTTP** </a:t>
            </a:r>
            <a:r>
              <a:rPr lang="th-TH" dirty="0"/>
              <a:t>คือ โปรโตคอลที่ใช้เพื่อให้ผู้ใช้สามารถอ่านข้อมูล ทั้งภาพ และเสียง จากเครื่องบริการ ผ่าน </a:t>
            </a:r>
            <a:r>
              <a:rPr lang="en-US" dirty="0"/>
              <a:t>Browser </a:t>
            </a:r>
            <a:r>
              <a:rPr lang="th-TH" dirty="0"/>
              <a:t>เช่น </a:t>
            </a:r>
            <a:r>
              <a:rPr lang="en-US" dirty="0"/>
              <a:t>http://www.thaiall.com </a:t>
            </a:r>
            <a:r>
              <a:rPr lang="th-TH" dirty="0"/>
              <a:t>หรือ </a:t>
            </a:r>
            <a:r>
              <a:rPr lang="en-US" dirty="0"/>
              <a:t>http://localhost </a:t>
            </a:r>
            <a:r>
              <a:rPr lang="th-TH" dirty="0"/>
              <a:t>เป็นต้น เครื่องบริการ ที่รอรับคำร้องขอที่ส่งไปจาก </a:t>
            </a:r>
            <a:r>
              <a:rPr lang="en-US" dirty="0"/>
              <a:t>web browser </a:t>
            </a:r>
            <a:r>
              <a:rPr lang="th-TH" dirty="0"/>
              <a:t>จะส่งข้อมูลกลับมา อาจเป็นเว็บเพจ ภาพ หรือเสียง เป็นต้น สำหรับโปรแกรมที่ได้รับความนิยม ให้นำมาเปิดบริการ </a:t>
            </a:r>
            <a:r>
              <a:rPr lang="en-US" dirty="0"/>
              <a:t>web </a:t>
            </a:r>
            <a:r>
              <a:rPr lang="th-TH" dirty="0"/>
              <a:t>คือ </a:t>
            </a:r>
            <a:r>
              <a:rPr lang="en-US" dirty="0"/>
              <a:t>Apache web server </a:t>
            </a:r>
            <a:r>
              <a:rPr lang="th-TH" dirty="0"/>
              <a:t>หรือ </a:t>
            </a:r>
            <a:r>
              <a:rPr lang="en-US" dirty="0"/>
              <a:t>Internet Information Service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1CDFC-C9D2-42B7-A789-99ACB8B57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ตัวอย่างของโปรโตคอล (2/7)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h-TH" dirty="0"/>
              <a:t>**โปรโตคอล </a:t>
            </a:r>
            <a:r>
              <a:rPr lang="en-US" dirty="0"/>
              <a:t>TCP (Transfer Control Protocol)** </a:t>
            </a:r>
            <a:r>
              <a:rPr lang="th-TH" dirty="0"/>
              <a:t>คือ การติดต่อระหว่างบราวเซอร์กับเซิร์ฟเวอร์ย่อมต้องเปิดช่องสื่อสารระหว่างกัน ช่องสื่อสารทั้งสองข้างมีช่องหมายเลขกำกับ เรียกว่า "พอร์ต (</a:t>
            </a:r>
            <a:r>
              <a:rPr lang="en-US" dirty="0"/>
              <a:t>Port)" </a:t>
            </a:r>
            <a:r>
              <a:rPr lang="th-TH" dirty="0"/>
              <a:t>และพอร์ตนี้ได้รับการกำกับดูแลด้วยโปรโตคอล ชื่อ </a:t>
            </a:r>
            <a:r>
              <a:rPr lang="en-US" dirty="0"/>
              <a:t>TCP (Transfer Control Protocol) </a:t>
            </a:r>
            <a:r>
              <a:rPr lang="th-TH" dirty="0"/>
              <a:t>ซึ่งทำให้เครื่องเซิร์ฟเวอร์บริการไคลแอนต์ได้หลายไคลแอนต์พร้อมกัน เมื่อผู้ใช้บริการหรือไคลแอนต์ใช้โปรแกรมแบบทำงานหลายอย่างในขณะเดียวกัน (</a:t>
            </a:r>
            <a:r>
              <a:rPr lang="en-US" dirty="0"/>
              <a:t>Multitasking) </a:t>
            </a:r>
            <a:r>
              <a:rPr lang="th-TH" dirty="0"/>
              <a:t>เช่น </a:t>
            </a:r>
            <a:r>
              <a:rPr lang="en-US" dirty="0"/>
              <a:t>Windows </a:t>
            </a:r>
            <a:r>
              <a:rPr lang="th-TH" dirty="0"/>
              <a:t>ก็จะเปิดหลายงานบนเครื่องเดียวกัน ผ่านพอร์ตต่างกัน จึงมีการกำหนดหมายเลขพอร์ต เพื่อให้เกิดการเชื่อมโยงระหว่างกันได้ การเชื่อมระหว่างกัน จึงทำได้ในลักษณะเครือข่ายที่เชื่อมโยงผ่านถนนสายเดียวกัน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0530A-30FE-42DF-863E-D59C69A9D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ตัวอย่างของโปรโตคอล (3/7)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h-TH" dirty="0"/>
              <a:t>**โปรโตคอล </a:t>
            </a:r>
            <a:r>
              <a:rPr lang="en-US" dirty="0"/>
              <a:t>IP (Internet Protocol)** </a:t>
            </a:r>
            <a:r>
              <a:rPr lang="th-TH" dirty="0"/>
              <a:t>คือ การที่คอมพิวเตอร์เครื่องหนึ่ง ส่งข้อมูลไปยังอีกเครื่องหนี่งได้ถูกต้อง เพราะมีโปรโตคอลที่ใช้ในการหาตำแหน่ง ซึ่งในกรณีนี้ใช้โปรโตคอลอินเทอร์เน็ตโปรโตคอล หรือ </a:t>
            </a:r>
            <a:r>
              <a:rPr lang="en-US" dirty="0"/>
              <a:t>IP (Internet Protocol) </a:t>
            </a:r>
            <a:r>
              <a:rPr lang="th-TH" dirty="0"/>
              <a:t>ส่วน </a:t>
            </a:r>
            <a:r>
              <a:rPr lang="en-US" dirty="0"/>
              <a:t>IP </a:t>
            </a:r>
            <a:r>
              <a:rPr lang="th-TH" dirty="0"/>
              <a:t>นี้มีการกำหนดแอดเดรสของคอมพิวเตอร์ เรียกว่า เลขที่อยู่ไอพี (</a:t>
            </a:r>
            <a:r>
              <a:rPr lang="en-US" dirty="0"/>
              <a:t>IP Address) 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3B15B-6D2D-4AEC-B560-97DEE4D7E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ตัวอย่างของโปรโตคอล (4/7)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h-TH" dirty="0"/>
              <a:t>***โปรโตคอล </a:t>
            </a:r>
            <a:r>
              <a:rPr lang="en-US" dirty="0"/>
              <a:t>SMTP (Simple Mail Transfer Protocol)*** </a:t>
            </a:r>
            <a:r>
              <a:rPr lang="th-TH" dirty="0"/>
              <a:t>คือ การรับส่งจดหมายอิเล็กทรอนิกส์บนเครือข่าย เมื่อเขียนจดหมายโดยใช้โปรแกรมเอดิเตอร์ (</a:t>
            </a:r>
            <a:r>
              <a:rPr lang="en-US" dirty="0"/>
              <a:t>Editor) </a:t>
            </a:r>
            <a:r>
              <a:rPr lang="th-TH" dirty="0"/>
              <a:t>แล้ว ก็จะจ่าหน้าถึงอีเมลแอดเดรสปลายทาง ข้อความหรือจดหมายฉบับนั้นจะรับ-ส่งกันด้วยโปรแกรมรับส่งอีเมล์ที่ใช้โปรโตคอลมาตรฐาน </a:t>
            </a:r>
            <a:r>
              <a:rPr lang="en-US" dirty="0"/>
              <a:t>SMTP </a:t>
            </a:r>
            <a:endParaRPr lang="th-TH" dirty="0"/>
          </a:p>
          <a:p>
            <a:pPr lvl="1"/>
            <a:r>
              <a:rPr lang="th-TH" dirty="0"/>
              <a:t>ลักษณะการรับส่ง จะกำหนดให้เครื่องเชื่อมกับเครื่องบริการ ในฐานะที่เป็นตัวแลกเปลี่ยนจดหมายหรือที่เรียกว่า </a:t>
            </a:r>
            <a:r>
              <a:rPr lang="en-US" dirty="0"/>
              <a:t>Mail Exchange </a:t>
            </a:r>
            <a:r>
              <a:rPr lang="th-TH" dirty="0"/>
              <a:t>ตัวแลกเปลี่ยนจดหมายจะตรวจสอบแอดเดรสของจดหมาย และนำส่งต่อกันไปจนถึงปลายทาง การรับส่งจดหมายระหว่างเครื่องจะเปลี่ยนจดหมายให้อยู่ในรูปแพ็กเก็ต ระดับ </a:t>
            </a:r>
            <a:r>
              <a:rPr lang="en-US" dirty="0"/>
              <a:t>TCP </a:t>
            </a:r>
            <a:r>
              <a:rPr lang="th-TH" dirty="0"/>
              <a:t>และเปิดพอร์ตระหว่างเครื่องให้เชื่อมโยงกัน การเชื่อมระหว่างพอร์ตใช้วิธีนำข้อมูลใส่ในแพ็กเก็ต </a:t>
            </a:r>
            <a:r>
              <a:rPr lang="en-US" dirty="0"/>
              <a:t>IP </a:t>
            </a:r>
            <a:r>
              <a:rPr lang="th-TH" dirty="0"/>
              <a:t>แล้วส่งด้วยโปรโตคอล </a:t>
            </a:r>
            <a:r>
              <a:rPr lang="en-US" dirty="0"/>
              <a:t>IP </a:t>
            </a:r>
            <a:r>
              <a:rPr lang="th-TH" dirty="0"/>
              <a:t>ต่อไป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E00C88-0064-4BE3-8C0D-84C91E912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ตัวอย่างของโปรโตคอล (5/7)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dirty="0" err="1"/>
              <a:t>โปรโตคอล</a:t>
            </a:r>
            <a:r>
              <a:rPr dirty="0"/>
              <a:t> DHCP (Dynamic Host Configuration Protocol)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โปรโตคอลที่ใช้ในการกำหนด</a:t>
            </a:r>
            <a:r>
              <a:rPr dirty="0"/>
              <a:t> IP Address </a:t>
            </a:r>
            <a:r>
              <a:rPr dirty="0" err="1"/>
              <a:t>อัตโนมัติแก่เครื่องลูกข่ายบนระบบ</a:t>
            </a:r>
            <a:r>
              <a:rPr dirty="0"/>
              <a:t> </a:t>
            </a:r>
            <a:r>
              <a:rPr dirty="0" err="1"/>
              <a:t>ที่ติดตั้ง</a:t>
            </a:r>
            <a:r>
              <a:rPr dirty="0"/>
              <a:t> TCP/IP </a:t>
            </a:r>
            <a:r>
              <a:rPr dirty="0" err="1"/>
              <a:t>สำหรับ</a:t>
            </a:r>
            <a:r>
              <a:rPr dirty="0"/>
              <a:t> DHCP server </a:t>
            </a:r>
            <a:r>
              <a:rPr dirty="0" err="1"/>
              <a:t>มีหน้าที่แจก</a:t>
            </a:r>
            <a:r>
              <a:rPr dirty="0"/>
              <a:t> IP </a:t>
            </a:r>
            <a:r>
              <a:rPr dirty="0" err="1"/>
              <a:t>ในเครือข่ายไม่ให้ซ้ำ</a:t>
            </a:r>
            <a:r>
              <a:rPr dirty="0"/>
              <a:t> </a:t>
            </a:r>
            <a:r>
              <a:rPr dirty="0" err="1"/>
              <a:t>เป็นการลดความซ้ำซ้อน</a:t>
            </a:r>
            <a:r>
              <a:rPr dirty="0"/>
              <a:t> </a:t>
            </a:r>
            <a:endParaRPr lang="th-TH"/>
          </a:p>
          <a:p>
            <a:pPr lvl="1"/>
            <a:r>
              <a:t>เมื่อ</a:t>
            </a:r>
            <a:r>
              <a:rPr dirty="0" err="1"/>
              <a:t>เครื่องลูกเริ่ม</a:t>
            </a:r>
            <a:r>
              <a:rPr dirty="0"/>
              <a:t> boot </a:t>
            </a:r>
            <a:r>
              <a:rPr dirty="0" err="1"/>
              <a:t>ก็จะขอ</a:t>
            </a:r>
            <a:r>
              <a:rPr dirty="0"/>
              <a:t> IP address, Subnet mark, </a:t>
            </a:r>
            <a:r>
              <a:rPr dirty="0" err="1"/>
              <a:t>หมายเลข</a:t>
            </a:r>
            <a:r>
              <a:rPr dirty="0"/>
              <a:t> DNS </a:t>
            </a:r>
            <a:r>
              <a:rPr dirty="0" err="1"/>
              <a:t>และ</a:t>
            </a:r>
            <a:r>
              <a:rPr dirty="0"/>
              <a:t> Default gateway</a:t>
            </a:r>
          </a:p>
          <a:p>
            <a:pPr lvl="1"/>
            <a:r>
              <a:rPr dirty="0" err="1">
                <a:hlinkClick r:id="rId2"/>
              </a:rPr>
              <a:t>อ่านเพิ่ม</a:t>
            </a:r>
            <a:r>
              <a:rPr dirty="0">
                <a:hlinkClick r:id="rId2"/>
              </a:rPr>
              <a:t> </a:t>
            </a:r>
            <a:r>
              <a:rPr dirty="0" err="1">
                <a:hlinkClick r:id="rId2"/>
              </a:rPr>
              <a:t>เครื่องบริการ</a:t>
            </a:r>
            <a:r>
              <a:rPr dirty="0">
                <a:hlinkClick r:id="rId2"/>
              </a:rPr>
              <a:t> </a:t>
            </a:r>
            <a:r>
              <a:rPr dirty="0" err="1">
                <a:hlinkClick r:id="rId2"/>
              </a:rPr>
              <a:t>ทำให้พอร์ตถูกเปิด</a:t>
            </a:r>
            <a:r>
              <a:rPr dirty="0">
                <a:hlinkClick r:id="rId2"/>
              </a:rPr>
              <a:t> /internet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0905C-4222-4DCE-B4C1-8B00F4A78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ตัวอย่างของโปรโตคอล (6/7)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dirty="0" err="1"/>
              <a:t>โปรโตคอล</a:t>
            </a:r>
            <a:r>
              <a:rPr dirty="0"/>
              <a:t> FTP (File Transfer Protocol)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เครื่องบริการการรับ-ส่งข้อมูล</a:t>
            </a:r>
            <a:r>
              <a:rPr dirty="0"/>
              <a:t> </a:t>
            </a:r>
            <a:r>
              <a:rPr dirty="0" err="1"/>
              <a:t>ซึ่งเปิดให้ผู้ใช้ที่เป็นสมาชิกเข้าใช้</a:t>
            </a:r>
            <a:r>
              <a:rPr dirty="0"/>
              <a:t> </a:t>
            </a:r>
            <a:r>
              <a:rPr dirty="0" err="1"/>
              <a:t>แต่บางเครื่องอาจเป็นให้ผู้ใช้ทั่วไปเข้าใช้</a:t>
            </a:r>
            <a:r>
              <a:rPr dirty="0"/>
              <a:t> </a:t>
            </a:r>
            <a:r>
              <a:rPr dirty="0" err="1"/>
              <a:t>โดยใช้รหัสสมาชิก</a:t>
            </a:r>
            <a:r>
              <a:rPr dirty="0"/>
              <a:t> anonymous ซึ่งเป็นที่รู้กันทั่วโลกว่าเป็นรหัสผู้ใช้สำหรับผู้ที่ไม่ประสงค์ออกนาม </a:t>
            </a:r>
            <a:endParaRPr lang="th-TH" dirty="0"/>
          </a:p>
          <a:p>
            <a:pPr lvl="1"/>
            <a:r>
              <a:rPr dirty="0"/>
              <a:t>FTP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โปรโตคอลสำหรับถ่ายโอนข้อมูล</a:t>
            </a:r>
            <a:r>
              <a:rPr dirty="0"/>
              <a:t> </a:t>
            </a:r>
            <a:r>
              <a:rPr dirty="0" err="1"/>
              <a:t>โดยเครื่องที่เปิดบริการ</a:t>
            </a:r>
            <a:r>
              <a:rPr dirty="0"/>
              <a:t> FTP </a:t>
            </a:r>
            <a:r>
              <a:rPr dirty="0" err="1"/>
              <a:t>จะเปิด</a:t>
            </a:r>
            <a:r>
              <a:rPr dirty="0"/>
              <a:t> TCP port 21 </a:t>
            </a:r>
            <a:r>
              <a:rPr dirty="0" err="1"/>
              <a:t>ไว้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1D647-7E94-414B-A9B0-CCBFE9C5D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ตัวอย่างของโปรโตคอล (7/7)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>
              <a:buNone/>
            </a:pPr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ftp ftp.nectec.or.th
anonymous
**enter**
lcd c:\
cd pub
bin
put background.gif
ls *.gif
get logo.gif
bye</a:t>
            </a:r>
          </a:p>
          <a:p>
            <a:pPr marL="0" indent="0">
              <a:buNone/>
            </a:pPr>
            <a:r>
              <a:rPr>
                <a:hlinkClick r:id="rId2"/>
              </a:rPr>
              <a:t>อ่านเพิ่ม thaiall.com/learn/useftp.htm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BADA9-17CA-4A7F-A356-2ABF1EFB3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ตัวอย่างคำสั่งใช้งานใน FTP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0F24C0-BB62-4C3D-90C5-40333D264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F353E3-F12B-4732-9FC2-6A7D958E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ตัวอย่างคำสั่งใช้งานใน FTP</a:t>
            </a:r>
          </a:p>
        </p:txBody>
      </p:sp>
      <p:pic>
        <p:nvPicPr>
          <p:cNvPr id="3" name="Picture 1" descr="http://www.thaiall.com/learn/useftpds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33900" y="1600200"/>
            <a:ext cx="3136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ตัวอย่างนี้ใช้งานได้ ถ้ามีเครื่องบริการ และบัญชีที่เข้าถึงได้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ความหมายของเครือข่าย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โครงสร้างของเครือข่าย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ประเภทของเครือข่าย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ทิศทางการส่งข้อมูล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ประเภทของคอมพิวเตอร์ในเครือข่าย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ระเบียบวิธีการ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0924D8-53AE-4464-BEE6-E8DB33D9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ข้อใดไม่ใช่ระบบเครือข่าย</a:t>
            </a:r>
          </a:p>
          <a:p>
            <a:pPr lvl="1"/>
            <a:r>
              <a:t>ข้อใดไม่ใช่การใช้งานระบบเครือข่าย</a:t>
            </a:r>
          </a:p>
          <a:p>
            <a:pPr lvl="1"/>
            <a:r>
              <a:t>ข้อใดไม่ใช่สายแบบทองแดง</a:t>
            </a:r>
          </a:p>
          <a:p>
            <a:pPr lvl="1"/>
            <a:r>
              <a:t>ข้อใดคือสายแบบใยแก้วนำแสง</a:t>
            </a:r>
          </a:p>
          <a:p>
            <a:pPr lvl="1"/>
            <a:r>
              <a:t>ข้อใดคืออุปกรณ์ในเครือข่ายไร้สาย</a:t>
            </a:r>
          </a:p>
          <a:p>
            <a:pPr lvl="1"/>
            <a:r>
              <a:t>ข้อใดคืออุปกรณ์ในเครือข่ายใช้สาย</a:t>
            </a:r>
          </a:p>
          <a:p>
            <a:pPr lvl="1"/>
            <a:r>
              <a:t>อินเทอร์เน็ตในทางการศึกษาเชื่อมกี่สถาบัน</a:t>
            </a:r>
          </a:p>
          <a:p>
            <a:pPr lvl="1"/>
            <a:r>
              <a:t>สถาบันใดไม่ได้เข้าร่วมในการทดสอบเชื่อมโยงอินเทอร์เน็ต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EDC6-EB05-4C32-8D69-425D15A60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ข้อใดไม่ใช่ประโยชน์ของระบบเครือข่าย</a:t>
            </a:r>
          </a:p>
          <a:p>
            <a:pPr lvl="1"/>
            <a:r>
              <a:t>โทโพโลยีแบบใดเป็นที่นิยมที่สุด</a:t>
            </a:r>
          </a:p>
          <a:p>
            <a:pPr lvl="1"/>
            <a:r>
              <a:t>เครือข่ายประเภท PAN มีลักษณะอย่างไร</a:t>
            </a:r>
          </a:p>
          <a:p>
            <a:pPr lvl="1"/>
            <a:r>
              <a:t>เครือข่ายประเภท LAN มีลักษณะอย่างไร</a:t>
            </a:r>
          </a:p>
          <a:p>
            <a:pPr lvl="1"/>
            <a:r>
              <a:t>เครือข่ายประเภท WAN มีลักษณะอย่างไร</a:t>
            </a:r>
          </a:p>
          <a:p>
            <a:pPr lvl="1"/>
            <a:r>
              <a:t>อุปกรณ์แบบใดที่ส่งข้อมูลแบบ Simplex</a:t>
            </a:r>
          </a:p>
          <a:p>
            <a:pPr lvl="1"/>
            <a:r>
              <a:t>อุปกรณ์แบบใดที่ส่งข้อมูลแบบ Half-duplex</a:t>
            </a:r>
          </a:p>
          <a:p>
            <a:pPr lvl="1"/>
            <a:r>
              <a:t>อุปกรณ์แบบใดที่ส่งข้อมูลแบบ Full-duplex</a:t>
            </a:r>
          </a:p>
          <a:p>
            <a:pPr lvl="1"/>
            <a:r>
              <a:t>ข้อใดคือลักษณะของ Server</a:t>
            </a:r>
          </a:p>
          <a:p>
            <a:pPr lvl="1"/>
            <a:r>
              <a:t>ข้อใดคือลักษณะของ Client</a:t>
            </a:r>
          </a:p>
          <a:p>
            <a:pPr lvl="1"/>
            <a:r>
              <a:t>SMTP มีหน้าที่อะไร</a:t>
            </a:r>
          </a:p>
          <a:p>
            <a:pPr lvl="1"/>
            <a:r>
              <a:t>FTP มีหน้าที่อะไร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C46A6-7B7F-48F1-86F4-9953FA715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254</TotalTime>
  <Words>4215</Words>
  <Application>Microsoft Office PowerPoint</Application>
  <PresentationFormat>แบบจอกว้าง</PresentationFormat>
  <Paragraphs>319</Paragraphs>
  <Slides>58</Slides>
  <Notes>32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58</vt:i4>
      </vt:variant>
    </vt:vector>
  </HeadingPairs>
  <TitlesOfParts>
    <vt:vector size="73" baseType="lpstr">
      <vt:lpstr>Calibri</vt:lpstr>
      <vt:lpstr>Courier New</vt:lpstr>
      <vt:lpstr>TH SarabunPSK</vt:lpstr>
      <vt:lpstr>Arial</vt:lpstr>
      <vt:lpstr>Chulabhorn Likit Text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6 ระบบเครือข่าย</vt:lpstr>
      <vt:lpstr>วัตถุประสงค์การเรียน</vt:lpstr>
      <vt:lpstr>สิ่งที่คาดหวัง</vt:lpstr>
      <vt:lpstr>ความหมายของเครือข่าย [1]</vt:lpstr>
      <vt:lpstr>การใช้งานระบบเครือข่าย</vt:lpstr>
      <vt:lpstr>การเชื่อมเครือข่ายแบบใช้สาย</vt:lpstr>
      <vt:lpstr>AIS Fiber</vt:lpstr>
      <vt:lpstr>การเชื่อมเครือข่ายแบบไร้สาย</vt:lpstr>
      <vt:lpstr>คลื่นแม่เหล็กไฟฟ้า</vt:lpstr>
      <vt:lpstr>ปัจจุบันเราสามารถใช้คลื่นแม่เหล็กไฟฟ้ากระตุ้นเซลล์ประสาทและสมอง</vt:lpstr>
      <vt:lpstr>ยุคแรกของอินเทอร์เน็ต เชื่อม SRI, UCLA, UCSB , Utah</vt:lpstr>
      <vt:lpstr>ประโยชน์ของระบบเครือข่าย</vt:lpstr>
      <vt:lpstr>ผังแสดงการเชื่อมต่ออินเทอร์เน็ต</vt:lpstr>
      <vt:lpstr>โครงสร้างของเครือข่าย [2]</vt:lpstr>
      <vt:lpstr>โครงสร้างของเครือข่าย</vt:lpstr>
      <vt:lpstr>Topology</vt:lpstr>
      <vt:lpstr>1. Star Topology</vt:lpstr>
      <vt:lpstr>2. Bus Topology</vt:lpstr>
      <vt:lpstr>3. Ring Topology</vt:lpstr>
      <vt:lpstr>4. Mesh Topology</vt:lpstr>
      <vt:lpstr>5. Hybrid Topology</vt:lpstr>
      <vt:lpstr>ประเภทของเครือข่าย [3]</vt:lpstr>
      <vt:lpstr>1. P2P: Peer to Peer (1/5)</vt:lpstr>
      <vt:lpstr>2. PAN: Personal Area Network (2/5)</vt:lpstr>
      <vt:lpstr>3. LAN: Local Area Network (3/5)</vt:lpstr>
      <vt:lpstr>4. MAN: Metropolitan Area Network (4/5)</vt:lpstr>
      <vt:lpstr>5. WAN: Wide Area Network (5/5)</vt:lpstr>
      <vt:lpstr>LAN , MAN , WAN</vt:lpstr>
      <vt:lpstr>การส่งข้อมูลเป็น package</vt:lpstr>
      <vt:lpstr>ทิศทางการส่งข้อมูล [4]</vt:lpstr>
      <vt:lpstr>ทิศทางการส่งข้อมูล</vt:lpstr>
      <vt:lpstr>ทิศทางการส่งข้อมูล</vt:lpstr>
      <vt:lpstr>อุปกรณ์ Modem</vt:lpstr>
      <vt:lpstr>Modem คือ อุปกรณ์แปลงสัญญาณ</vt:lpstr>
      <vt:lpstr>ประเภทของคอมพิวเตอร์ในเครือข่าย [5]</vt:lpstr>
      <vt:lpstr>1. Server (Send response)</vt:lpstr>
      <vt:lpstr>2. Client (Send request)</vt:lpstr>
      <vt:lpstr>3. Workstation (General computer)</vt:lpstr>
      <vt:lpstr>4. Terminal (No CPU)</vt:lpstr>
      <vt:lpstr>Zoom Cloud Meeting</vt:lpstr>
      <vt:lpstr>Zoom Cloud Meeting</vt:lpstr>
      <vt:lpstr>XAMPP</vt:lpstr>
      <vt:lpstr>ระเบียบวิธีการ [6]</vt:lpstr>
      <vt:lpstr>ความสำคัญของโปรโตคอล</vt:lpstr>
      <vt:lpstr>การทำงานของโปรโตคอล</vt:lpstr>
      <vt:lpstr>ตัวอย่างของโปรโตคอล (1/7)</vt:lpstr>
      <vt:lpstr>ตัวอย่างการใช้ Outlook</vt:lpstr>
      <vt:lpstr>ตัวอย่างของโปรโตคอล (2/7)</vt:lpstr>
      <vt:lpstr>ตัวอย่างของโปรโตคอล (3/7)</vt:lpstr>
      <vt:lpstr>ตัวอย่างของโปรโตคอล (4/7)</vt:lpstr>
      <vt:lpstr>ตัวอย่างของโปรโตคอล (5/7)</vt:lpstr>
      <vt:lpstr>ตัวอย่างของโปรโตคอล (6/7)</vt:lpstr>
      <vt:lpstr>ตัวอย่างของโปรโตคอล (7/7)</vt:lpstr>
      <vt:lpstr>ตัวอย่างคำสั่งใช้งานใน FTP</vt:lpstr>
      <vt:lpstr>ตัวอย่างคำสั่งใช้งานใน FTP</vt:lpstr>
      <vt:lpstr>สรุป</vt:lpstr>
      <vt:lpstr>งานมอบหมาย</vt:lpstr>
      <vt:lpstr>งานมอบหมาย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29</cp:revision>
  <dcterms:created xsi:type="dcterms:W3CDTF">2020-06-07T00:13:27Z</dcterms:created>
  <dcterms:modified xsi:type="dcterms:W3CDTF">2022-08-04T08:27:40Z</dcterms:modified>
</cp:coreProperties>
</file>