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50"/>
  </p:notesMasterIdLst>
  <p:sldIdLst>
    <p:sldId id="355" r:id="rId11"/>
    <p:sldId id="356" r:id="rId12"/>
    <p:sldId id="357" r:id="rId13"/>
    <p:sldId id="358" r:id="rId14"/>
    <p:sldId id="359" r:id="rId15"/>
    <p:sldId id="360" r:id="rId16"/>
    <p:sldId id="361" r:id="rId17"/>
    <p:sldId id="362" r:id="rId18"/>
    <p:sldId id="363" r:id="rId19"/>
    <p:sldId id="364" r:id="rId20"/>
    <p:sldId id="365" r:id="rId21"/>
    <p:sldId id="366" r:id="rId22"/>
    <p:sldId id="367" r:id="rId23"/>
    <p:sldId id="368" r:id="rId24"/>
    <p:sldId id="369" r:id="rId25"/>
    <p:sldId id="370" r:id="rId26"/>
    <p:sldId id="371" r:id="rId27"/>
    <p:sldId id="372" r:id="rId28"/>
    <p:sldId id="373" r:id="rId29"/>
    <p:sldId id="374" r:id="rId30"/>
    <p:sldId id="375" r:id="rId31"/>
    <p:sldId id="376" r:id="rId32"/>
    <p:sldId id="377" r:id="rId33"/>
    <p:sldId id="378" r:id="rId34"/>
    <p:sldId id="379" r:id="rId35"/>
    <p:sldId id="380" r:id="rId36"/>
    <p:sldId id="381" r:id="rId37"/>
    <p:sldId id="382" r:id="rId38"/>
    <p:sldId id="383" r:id="rId39"/>
    <p:sldId id="384" r:id="rId40"/>
    <p:sldId id="385" r:id="rId41"/>
    <p:sldId id="386" r:id="rId42"/>
    <p:sldId id="387" r:id="rId43"/>
    <p:sldId id="388" r:id="rId44"/>
    <p:sldId id="389" r:id="rId45"/>
    <p:sldId id="390" r:id="rId46"/>
    <p:sldId id="391" r:id="rId47"/>
    <p:sldId id="392" r:id="rId48"/>
    <p:sldId id="393" r:id="rId49"/>
  </p:sldIdLst>
  <p:sldSz cx="12192000" cy="6858000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TH SarabunPSK" panose="020B0500040200020003" pitchFamily="34" charset="-34"/>
      <p:regular r:id="rId55"/>
      <p:bold r:id="rId56"/>
      <p:italic r:id="rId57"/>
      <p:boldItalic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94711" autoAdjust="0"/>
  </p:normalViewPr>
  <p:slideViewPr>
    <p:cSldViewPr snapToGrid="0" snapToObjects="1">
      <p:cViewPr varScale="1">
        <p:scale>
          <a:sx n="67" d="100"/>
          <a:sy n="67" d="100"/>
        </p:scale>
        <p:origin x="78" y="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font" Target="fonts/font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7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font" Target="fonts/font2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04/08/65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https://www.metalbridges.com/the-imitation-game/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0833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766C7-4582-4305-A6A6-0765CEE5C2C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0772-FB02-4A8B-A4A9-52EA733A625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EB32-4DE6-4A67-B7F3-E341E049A28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6DAD-157E-45AB-AE84-640FBA85713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2D9D3-54AF-4D87-B1F6-A996A3F4E5F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AF5D-AC19-4A03-97CE-E7FC11A9D75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77B4-7734-4F5E-9A85-A571274A0BF5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DBF1-1171-450D-A4F4-56EBF11CB28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0460-0015-479C-8689-38B2633A720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113E-002B-48AB-B839-E5BB5770381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AD05-40B2-4912-AD69-82E83FAD585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D011F-1B17-4A44-83BF-92C05495BEB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91331-8ECB-4E80-A3E4-C0C6AC70B54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0FE5-F011-4207-81A3-CD51B60ACC57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C4D2-DA72-42B6-B449-3C733ED56E2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1A203-5DD0-4BA0-A512-A5264AB61A4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48B4-4BFA-4367-85FD-C59A7242D82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AC0D-2D77-4888-AF4E-D1A4439053C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CE375-3F12-417F-905F-8A4EC1D7D2C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F774-762C-45A9-9AC7-7A46549060C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C1AA-744D-4DCF-B166-FA53231365E6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2F597-1B6B-480E-8F7B-F9A3325CB00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7C56-F2E4-4175-ACC9-76B43248DED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07ED9-91A1-42A5-B631-4FF0D8CEB53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A022-BDC0-4131-998B-627DF530A51C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39885-7C86-4E06-8025-0F3E18F2567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FAFCF-6765-4C38-88AB-4C26A10F138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6F16D-EA2F-484D-8F31-0A63342CEDF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725D1-2535-4EA2-8F40-4FFF5FF65447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5474-D4EF-4992-9975-A4CC0834A57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7C8BC-53B8-43E5-98CE-031AB7100BF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43EE5-0EE5-452B-98D6-44B2B270B47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9413-C6DD-4916-A965-F7871D6503A8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69E7-9AED-4326-90FE-D563A3F3487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F519-4D81-4963-A160-F37BC4586C4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A6CE-35DD-477C-8E05-815FF75835C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78981-E050-42E9-8D89-BD3B433A3E45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D476-D087-4686-829D-CE10C832286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5D59-4E08-4727-80DB-263333BCCCD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F8C0-7C38-4A46-B915-F290A9EADE4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6D36F-58C1-4B97-90CB-57CE3E02BE69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C837E-BA87-4B4B-99CD-74C86EA5B4D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52F1-E509-47D0-810E-5476D1330F2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937B-0D1F-4473-8F1A-7B3EDCD1E44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ECF1-C299-4969-ACE1-540D5AEF865B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F5C6-A047-4369-97B5-213F46BB0D9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382A-E5F6-41D1-B4E3-869963EE532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1CFE7-C9A3-4588-9B2A-2E5E8320683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0D665-09C8-43EF-A18D-7549A97EC74C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7C0F-5BE0-4397-AB91-A7F05D57512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34210-CFE3-4DFD-88D6-84F2535DF0B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5352-99B9-4EB8-A05B-E9526C5F6F2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ADBA7-9433-4378-8032-BF54EAF94F93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CBAF-B602-4208-A4CA-FDC5579FAA5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8BAA6-EAC7-4704-AF84-A5F314F4100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D2D82-E23E-4A40-8FEE-8AE0B4F6568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0DF8-3578-4FAF-901C-C241770D6929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01D-A524-4AD2-80D2-C77417A30DF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048F5-0F45-4BA1-A84C-B28629B1963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AE0B6-A64A-4C61-B600-7AF7F47173A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15B3B-15B8-47C2-A1A3-DE31240E93E3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CBBE-04F2-497E-9FF2-DE9D8CADF9E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F875-70C0-4531-8602-94BA299763F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C840-CEA7-43B2-8067-9E54DBB8136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81EC-537A-47F6-BEB4-4E7E850BCDEE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142C-0EBA-476F-AE07-A332FCFEC7B9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D1A81-33AB-4E5F-81B3-65B973389B7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06EF67A8-07B0-47A4-897E-7CE98CEB99F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TEC1001_03_0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E784A41-B574-4E87-90C8-D731A27F6C6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35492" y="1104899"/>
            <a:ext cx="17964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39A3F84-8080-4CC5-A595-FB1940E41362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TEC1001_03_01_0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3F92EE7C-DD1D-48B9-896D-B868039CCEB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5492" y="1104899"/>
            <a:ext cx="17964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7A73CE90-3667-43B8-8385-C9455B638DA3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TEC1001_03_01_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FAC310B-D20A-48CA-B305-5DEEA21E50C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5492" y="1104899"/>
            <a:ext cx="17964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8FFDD28B-4479-41C4-BF3B-78C9527AA38B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TEC1001_03_02_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52234E7-A963-40CE-9ADD-D3329EA46AD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35492" y="1104899"/>
            <a:ext cx="17964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927B64BC-6F9D-466E-8FD8-FCFF07A743C5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TEC1001_03_03_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681EDD7-1FB8-4510-A2C4-7D571BC4D11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35492" y="1104899"/>
            <a:ext cx="17964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84C98D0-3DF9-4E26-898F-6E8C33AE558A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TEC1001_03_04_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921A9D7-4109-4AAE-89C4-7EF4990CC13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35492" y="1104899"/>
            <a:ext cx="17964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6AE56B7F-E04B-4331-A346-E3EEAC9126C3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TEC1001_03_05_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F9C840A-2107-4B22-9B04-E88EC5C4B10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35492" y="1104899"/>
            <a:ext cx="17964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5A0C5A5F-F638-4D7F-9999-02AFF79F3D3D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TEC1001_03_06_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D9EC7CE-D168-4987-842F-7417A6D2EA2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35492" y="1104899"/>
            <a:ext cx="17964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DBBE4626-4A34-4482-917B-67F9B674CCD8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TEC1001_03_07_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72769AE-396C-4960-835C-4F467BAF516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35492" y="1104899"/>
            <a:ext cx="17964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948FBB1D-1BAB-4CEB-BFC6-458FDD4238C9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TEC1001_03_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655EF6F-8A42-4621-8195-B0F39686302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35492" y="1104899"/>
            <a:ext cx="17964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iot/index.html" TargetMode="Externa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mono29.com/program/166548.html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3000"/>
              </a:spcBef>
            </a:pPr>
            <a:r>
              <a:rPr b="1"/>
              <a:t>องค์ประกอบของเทคโนโลยีสารสนเทศ</a:t>
            </a:r>
          </a:p>
          <a:p>
            <a:pPr>
              <a:spcBef>
                <a:spcPts val="3000"/>
              </a:spcBef>
            </a:pPr>
            <a:r>
              <a:rPr b="1"/>
              <a:t>การใช้งานเทคโนโลยีสารสนเทศ</a:t>
            </a:r>
          </a:p>
          <a:p>
            <a:pPr>
              <a:spcBef>
                <a:spcPts val="3000"/>
              </a:spcBef>
            </a:pPr>
            <a:r>
              <a:rPr b="1"/>
              <a:t>การประมวลผล</a:t>
            </a:r>
          </a:p>
          <a:p>
            <a:pPr>
              <a:spcBef>
                <a:spcPts val="3000"/>
              </a:spcBef>
            </a:pPr>
            <a:r>
              <a:rPr b="1"/>
              <a:t>ประโยชน์ของเทคโนโลยีสารสนเทศทางธุรกิจ</a:t>
            </a:r>
          </a:p>
          <a:p>
            <a:pPr>
              <a:spcBef>
                <a:spcPts val="3000"/>
              </a:spcBef>
            </a:pPr>
            <a:r>
              <a:rPr b="1"/>
              <a:t>อาชีพเกี่ยวกับเทคโนโลยีสารสนเทศ</a:t>
            </a:r>
          </a:p>
          <a:p>
            <a:pPr>
              <a:spcBef>
                <a:spcPts val="3000"/>
              </a:spcBef>
            </a:pPr>
            <a:r>
              <a:rPr b="1"/>
              <a:t>ขอบเขตของปัญญาประดิษฐ์</a:t>
            </a:r>
            <a:endParaRPr lang="en-US" b="1"/>
          </a:p>
          <a:p>
            <a:pPr marL="0" indent="0">
              <a:spcBef>
                <a:spcPts val="3000"/>
              </a:spcBef>
              <a:buNone/>
            </a:pPr>
            <a:r>
              <a:rPr lang="en-US"/>
              <a:t># 39 </a:t>
            </a:r>
            <a:r>
              <a:rPr lang="th-TH"/>
              <a:t>สไลด์</a:t>
            </a:r>
            <a:endParaRPr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12F66-C7EA-4F45-AEC6-F887BAC55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6000">
                <a:ln w="1270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หน่วยที่ 3 เทคโนโลยีสารสนเทศ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เพื่อให้เข้าใจองค์ประกอบของเทคโนโลยีสารสนเทศ</a:t>
            </a:r>
          </a:p>
          <a:p>
            <a:pPr lvl="1">
              <a:buAutoNum type="arabicPeriod"/>
            </a:pPr>
            <a:r>
              <a:t>เพื่อให้เข้าใจการใช้งานเทคโนโลยีสารสนเทศ</a:t>
            </a:r>
          </a:p>
          <a:p>
            <a:pPr lvl="1">
              <a:buAutoNum type="arabicPeriod"/>
            </a:pPr>
            <a:r>
              <a:t>เพื่อให้เข้าใจการประมวลผล</a:t>
            </a:r>
          </a:p>
          <a:p>
            <a:pPr lvl="1">
              <a:buAutoNum type="arabicPeriod"/>
            </a:pPr>
            <a:r>
              <a:t>เพื่อให้เข้าใจประโยชน์ของเทคโนโลยีสารสนเทศทางธุรกิจ</a:t>
            </a:r>
          </a:p>
          <a:p>
            <a:pPr lvl="1">
              <a:buAutoNum type="arabicPeriod"/>
            </a:pPr>
            <a:r>
              <a:t>เพื่อให้เข้าใจอาชีพเกี่ยวกับเทคโนโลยีสารสนเทศ</a:t>
            </a:r>
          </a:p>
          <a:p>
            <a:pPr lvl="1">
              <a:buAutoNum type="arabicPeriod"/>
            </a:pPr>
            <a:r>
              <a:t>เพื่อให้เข้าใจขอบเขตของปัญญาประดิษฐ์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FE060-D07F-4DED-A814-DC783526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สามารถประยุกต์ใช้เทคโนโลยีสารสนเทศในทางธุรกิจได้</a:t>
            </a:r>
            <a:endParaRPr lang="th-TH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th-TH"/>
              <a:t>คำที่น่าสนใจ</a:t>
            </a:r>
          </a:p>
          <a:p>
            <a:pPr>
              <a:buFontTx/>
              <a:buChar char="-"/>
            </a:pPr>
            <a:r>
              <a:rPr lang="th-TH"/>
              <a:t>ประยุกต์ใช้ </a:t>
            </a:r>
            <a:r>
              <a:rPr lang="en-US"/>
              <a:t>= </a:t>
            </a:r>
            <a:r>
              <a:rPr lang="th-TH"/>
              <a:t>ปรับให้เหมาะสม</a:t>
            </a:r>
          </a:p>
          <a:p>
            <a:pPr>
              <a:buFontTx/>
              <a:buChar char="-"/>
            </a:pPr>
            <a:r>
              <a:rPr lang="th-TH"/>
              <a:t>เทคโนโลยี </a:t>
            </a:r>
            <a:r>
              <a:rPr lang="en-US"/>
              <a:t>=</a:t>
            </a:r>
            <a:r>
              <a:rPr lang="th-TH"/>
              <a:t> สิ่งที่มนุษย์พัฒนาขึ้น เพื่อช่วยในการทำงานหรือแก้ปัญหาต่าง ๆ</a:t>
            </a:r>
          </a:p>
          <a:p>
            <a:pPr>
              <a:buFontTx/>
              <a:buChar char="-"/>
            </a:pPr>
            <a:r>
              <a:rPr lang="th-TH"/>
              <a:t>เทคโนโลยีสารสนเทศ คือ </a:t>
            </a:r>
            <a:r>
              <a:rPr lang="en-US"/>
              <a:t>Information Technology</a:t>
            </a:r>
            <a:endParaRPr lang="th-TH"/>
          </a:p>
          <a:p>
            <a:pPr>
              <a:buFontTx/>
              <a:buChar char="-"/>
            </a:pPr>
            <a:r>
              <a:rPr lang="th-TH"/>
              <a:t>ธุรกิจ </a:t>
            </a:r>
            <a:r>
              <a:rPr lang="en-US"/>
              <a:t>=</a:t>
            </a:r>
            <a:r>
              <a:rPr lang="th-TH"/>
              <a:t> ค้าขาย</a:t>
            </a:r>
            <a:r>
              <a:rPr lang="en-US"/>
              <a:t> </a:t>
            </a:r>
            <a:r>
              <a:rPr lang="th-TH"/>
              <a:t>ผลิตแล้วซื้อมาขายไป แลกเปลี่ยนที่เพิ่มมูลค่า</a:t>
            </a:r>
          </a:p>
          <a:p>
            <a:pPr>
              <a:buFontTx/>
              <a:buChar char="-"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A5F7B-FB7F-4546-BF48-F1A091C66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ระบบประมวลผล (Processing System)</a:t>
            </a:r>
          </a:p>
          <a:p>
            <a:pPr marL="1270000" indent="0">
              <a:buNone/>
            </a:pPr>
            <a:r>
              <a:rPr sz="2000"/>
              <a:t>คือ การทำงานด้วยระบบอิเล็กทรอนิกส์ จัดการข้อมูลได้อย่างถูกต้องและรวดเร็ว เช่น add, subtract, multiply, divide</a:t>
            </a:r>
          </a:p>
          <a:p>
            <a:pPr lvl="1">
              <a:buAutoNum type="arabicPeriod" startAt="2"/>
            </a:pPr>
            <a:r>
              <a:t>ระบบสื่อสารโทรคมนาคม (Telecommunication System)</a:t>
            </a:r>
          </a:p>
          <a:p>
            <a:pPr marL="1270000" indent="0">
              <a:buNone/>
            </a:pPr>
            <a:r>
              <a:rPr sz="2000"/>
              <a:t>คือ การสนับสนุนการใช้ข้อมูลร่วมกันระหว่างเครื่องที่ห่างไกล ซึ่งมีฟังก์ชันพื้นฐานคือ send, receive, request, response</a:t>
            </a:r>
          </a:p>
          <a:p>
            <a:pPr lvl="1">
              <a:buAutoNum type="arabicPeriod" startAt="3"/>
            </a:pPr>
            <a:r>
              <a:t>การจัดการข้อมูล (Data Management)</a:t>
            </a:r>
          </a:p>
          <a:p>
            <a:pPr marL="1270000" indent="0">
              <a:buNone/>
            </a:pPr>
            <a:r>
              <a:rPr sz="2000"/>
              <a:t>คือ การจัดการข้อมูลเพื่อสนับสนุนการบริหารจัดการ ซึ่งมีฟังก์ชันพื้นฐานคือ insert, delete, update, select, create, drop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017CA-0B79-4EAC-99A8-2264335B3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องค์ประกอบของเทคโนโลยีสารสนเทศ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945314-2E0B-4B6B-AE5C-26843605F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0E79E6-C2FA-458F-B6CF-B5103C13D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ประเด็นการประมวลผล</a:t>
            </a:r>
          </a:p>
        </p:txBody>
      </p:sp>
      <p:pic>
        <p:nvPicPr>
          <p:cNvPr id="3" name="Picture 1" descr="http://www.thaiall.com/blogacla/wp-content/uploads/2015/06/alan_turing-450x337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16300" y="1600200"/>
            <a:ext cx="53594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imitation game เรื่องของ แอรัน ทัวริง (Alan Turing) a founding father of computer science and artificial intelligence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การรับส่งข้อมูลระหว่าง Client &amp; Server, Peer to Peer, Decentralization</a:t>
            </a:r>
          </a:p>
          <a:p>
            <a:pPr lvl="1"/>
            <a:r>
              <a:t>Hardware, Software, Router, Protocol</a:t>
            </a:r>
          </a:p>
          <a:p>
            <a:pPr lvl="1"/>
            <a:r>
              <a:t>Topology : Star , Bus , Ring , Mesh , Hybrid , Wireless</a:t>
            </a:r>
          </a:p>
          <a:p>
            <a:pPr lvl="1"/>
            <a:r>
              <a:t>Private Cloud &amp; Public Cloud</a:t>
            </a:r>
          </a:p>
          <a:p>
            <a:pPr lvl="1"/>
            <a:r>
              <a:t>Medium : Microwave , Radio Wave , Infrared, Fiber optic, Twisted-pair wires , Coaxial cable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92FEC-19C6-4ACA-B6A6-0BD4814B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ประเด็นการสื่อสารโทรคมนาคม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Datastructure</a:t>
            </a:r>
            <a:r>
              <a:t> : array, linked list, tree, sorting, index, search, page rank</a:t>
            </a:r>
          </a:p>
          <a:p>
            <a:pPr lvl="1"/>
            <a:r>
              <a:rPr b="1"/>
              <a:t>RAID</a:t>
            </a:r>
            <a:r>
              <a:t> : Redundant Array of Independent Disks</a:t>
            </a:r>
          </a:p>
          <a:p>
            <a:pPr lvl="1"/>
            <a:r>
              <a:rPr b="1"/>
              <a:t>CDN</a:t>
            </a:r>
            <a:r>
              <a:t> : Content delivery network</a:t>
            </a:r>
          </a:p>
          <a:p>
            <a:pPr lvl="1"/>
            <a:r>
              <a:t>Backup, Restore, Encryption, Decryption, Security</a:t>
            </a:r>
          </a:p>
          <a:p>
            <a:pPr lvl="1"/>
            <a:r>
              <a:t>Index, Server Management, Master, Transaction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85EE9-A0EA-49D8-817F-4A39A8345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ประเด็นการจัดการข้อมูลที่น่าสนใจ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AE4A6B-2F96-4B71-8207-14AFF1946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4E9B8-0918-4E31-9C1C-1E73300F5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ตัวอย่างข้อมูลที่เชื่อมเป็นโครงสร้าง matrix, tree, linear, graph</a:t>
            </a:r>
          </a:p>
        </p:txBody>
      </p:sp>
      <p:pic>
        <p:nvPicPr>
          <p:cNvPr id="3" name="Picture 1" descr="http://www.thaiall.com/datastructure/datastructure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35400" y="1600200"/>
            <a:ext cx="4533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หน่วยของข้อมูล ที่ถูกมองเป็น node แยกกัน และเชื่อมกัน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E778D1-81B9-4490-B825-58ABFD952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4D9113-CFF2-4203-8CEF-92322352A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คอมพิวเตอร์ ประมวลผล และใช้สารสนเทศเพื่อตัดสินใจ</a:t>
            </a:r>
          </a:p>
        </p:txBody>
      </p:sp>
      <p:pic>
        <p:nvPicPr>
          <p:cNvPr id="3" name="Picture 1" descr="http://www.thaiall.com/handbill/matrix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11700" y="1600200"/>
            <a:ext cx="2755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ภาพยนตร์ Matrix เครื่องคอมพิวเตอร์ตัดสินใจด้วยข้อมูล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/>
            </a:pPr>
            <a:r>
              <a:t>เก็บข้อมูล</a:t>
            </a:r>
          </a:p>
          <a:p>
            <a:pPr marL="1270000" indent="0">
              <a:buNone/>
            </a:pPr>
            <a:r>
              <a:rPr sz="2000"/>
              <a:t>เช่น Digital Camera, Webcam, Sound Recorder, Sensor, Scanner</a:t>
            </a:r>
          </a:p>
          <a:p>
            <a:pPr lvl="1">
              <a:buAutoNum type="arabicPeriod" startAt="2"/>
            </a:pPr>
            <a:r>
              <a:t>บันทึกข้อมูล</a:t>
            </a:r>
          </a:p>
          <a:p>
            <a:pPr marL="1270000" indent="0">
              <a:buNone/>
            </a:pPr>
            <a:r>
              <a:rPr sz="2000"/>
              <a:t>เช่น Tape, RFID, CD, Diskette, Storage , Harddisk</a:t>
            </a:r>
          </a:p>
          <a:p>
            <a:pPr lvl="1">
              <a:buAutoNum type="arabicPeriod" startAt="3"/>
            </a:pPr>
            <a:r>
              <a:t>ประมวลผลข้อมูล</a:t>
            </a:r>
          </a:p>
          <a:p>
            <a:pPr marL="1270000" indent="0">
              <a:buNone/>
            </a:pPr>
            <a:r>
              <a:rPr sz="2000"/>
              <a:t>เช่น CPU, GPU , Sort , Analysis , Summary</a:t>
            </a:r>
          </a:p>
          <a:p>
            <a:pPr lvl="1">
              <a:buAutoNum type="arabicPeriod" startAt="4"/>
            </a:pPr>
            <a:r>
              <a:t>แสดงผลข้อมูล</a:t>
            </a:r>
          </a:p>
          <a:p>
            <a:pPr marL="1270000" indent="0">
              <a:buNone/>
            </a:pPr>
            <a:r>
              <a:rPr sz="2000"/>
              <a:t>เช่น Monitor, Printer, Projector , Model</a:t>
            </a:r>
          </a:p>
          <a:p>
            <a:pPr lvl="1">
              <a:buAutoNum type="arabicPeriod" startAt="5"/>
            </a:pPr>
            <a:r>
              <a:t>สำเนาเอกสาร</a:t>
            </a:r>
          </a:p>
          <a:p>
            <a:pPr marL="1270000" indent="0">
              <a:buNone/>
            </a:pPr>
            <a:r>
              <a:rPr sz="2000"/>
              <a:t>เช่น Microfilm, Copy Machine, Multifunction Printer , Scan</a:t>
            </a:r>
          </a:p>
          <a:p>
            <a:pPr lvl="1">
              <a:buAutoNum type="arabicPeriod" startAt="6"/>
            </a:pPr>
            <a:r>
              <a:t>สื่อสารข้อมูล</a:t>
            </a:r>
          </a:p>
          <a:p>
            <a:pPr marL="1270000" indent="0">
              <a:buNone/>
            </a:pPr>
            <a:r>
              <a:rPr sz="2000"/>
              <a:t>เช่น Telephone, Television, Radio, Internet, Fiber Cable, Wifi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775010-9205-40E6-8354-C2BE81A1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การใช้งานเทคโนโลยีสารสนเทศ [2]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RFID (Radio Frequency Identification)</a:t>
            </a:r>
            <a:r>
              <a:t> คือ การระบุข้อมูลสิ่งต่าง ๆ โดยใช้คลื่นความถี่วิทยุ ซึ่ง RFID ถูกนำเข้ามาใช้ในชีวิตประจำวันอย่างหลากหลาย เช่น ป้ายติดสินค้ากันขโมยหรือให้ข้อมูล บัตรผ่านประตู แท็กติดตามสัตว์ เป็นต้น</a:t>
            </a:r>
          </a:p>
          <a:p>
            <a:pPr marL="0" indent="0">
              <a:buNone/>
            </a:pPr>
            <a:r>
              <a:rPr b="1"/>
              <a:t>Internet of Things (IoT)</a:t>
            </a:r>
            <a:r>
              <a:t> คือ อินเตอร์เน็ตในทุกสิ่ง การที่ทุกอุปกรณ์ถูกเชื่อมโยงสู่โลกอินเทอร์เน็ต ทำให้สามารถรับส่งข้อมูล และควบคุมการใช้งานอุปกรณ์ต่าง ๆ ผ่านทางเครือข่ายอินเตอร์เน็ต เช่น การเปิดปิดเครื่องใช้ไฟฟ้า เครื่องจักร วัดระดับน้ำ วัดความชื้น วัดแสง วัดอุณหภูมิ ส่งข้อมูลไปจัดเก็บเพื่อประมวลผล วิเคราะห์ และรับส่งคำสั่งควบคุมอุปกรณ์ เป็นต้น</a:t>
            </a:r>
          </a:p>
          <a:p>
            <a:pPr lvl="1"/>
            <a:r>
              <a:rPr>
                <a:hlinkClick r:id="rId2"/>
              </a:rPr>
              <a:t>อ่านเพิ่ม thaiall.com/iot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7A260-A472-4BC6-A3A1-9A85B522E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เทคโนโลยีที่น่าสนใจ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b="1"/>
              <a:t>AR (Augmented Reality)</a:t>
            </a:r>
            <a:r>
              <a:t> คือ การผสานสภาพแวดล้อมจริง กับ วัตถุเสมือน เข้าด้วยกันในเวลาเดียวกัน โดยวัตถุเสมือนอาจเป็น ภาพ หรือวิดิโอ ข้อมูลที่ประมวลผล อาจทำงานบน คอมพิวเตอร์ โทรศัพท์เคลื่อนที่ หรืออุปกรณ์สวมใส่ ทำให้สามารถตอบสนองกับสิ่งที่จำลองนั้นได้ เช่น Pokemon Go</a:t>
            </a:r>
          </a:p>
          <a:p>
            <a:pPr marL="0" indent="0">
              <a:buNone/>
            </a:pPr>
            <a:r>
              <a:rPr b="1"/>
              <a:t>VR (Virtual Reality)</a:t>
            </a:r>
            <a:r>
              <a:t> คือ การจำลองสภาพแวดล้อมจริงเข้าไปให้เสมือนจริง โดยผ่านการรับรู้จากการมองเห็น เสียง สัมผัส โดยจะตัดขาดเราออกจากสภาพแวดล้อมปัจจุบัน เพื่อเข้าไปสู่ภาพที่จำลองขึ้นมา เช่น การจำลองสถานที่ google street view หรือ Google Map</a:t>
            </a:r>
          </a:p>
          <a:p>
            <a:pPr marL="0" indent="0">
              <a:buNone/>
            </a:pPr>
            <a:r>
              <a:rPr b="1"/>
              <a:t>QR Code (Quick Response) หรือ คิวอาร์ โค้ด</a:t>
            </a:r>
            <a:r>
              <a:t> คือ สัญลักษณ์สี่เหลี่ยม เป็นบาร์โค้ด 2 มิติ ใช้แทนข้อมูลที่มีการตอบสนองอย่างรวดเร็ว ที่มีต้นกำเนิดมาจากประเทศญี่ปุ่น โดยบริษัท Denso-Wave (เดนโซ-เวฟ) ตัวอย่างข้อมูลที่อ่านได้ เช่น ที่อยู่เว็บไซต์ เบอร์โทร อีเมล ซึ่งความจุข้อมูลคิวอาร์โค้ดมีข้อจำกัดเรื่องของปริมาณข้อมูล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A1AB4-B791-47F3-B87A-C54381364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เทคโนโลยีที่น่าสนใจ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C0E895-56A3-40CC-A5A6-6620AC231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10D38B-4C67-4B13-9686-F535E365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 IPO กับ ระบบการออกแบบ</a:t>
            </a:r>
          </a:p>
        </p:txBody>
      </p:sp>
      <p:pic>
        <p:nvPicPr>
          <p:cNvPr id="3" name="Picture 1" descr="http://www.thaiall.com/mit/system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54400" y="1600200"/>
            <a:ext cx="5295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เก็บข้อมูล บันทึกข้อมูล ประมวลผลข้อมูล แสดงผลข้อมูล สำเนาเอกสาร สื่อสารข้อมูล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สรุปภาพรวม (Summarizing) เช่น การรายงานผลประกอบการ การสรุปผลการวิจัย</a:t>
            </a:r>
          </a:p>
          <a:p>
            <a:pPr lvl="1">
              <a:buAutoNum type="arabicPeriod"/>
            </a:pPr>
            <a:r>
              <a:t>การจัดเรียง (Ordering) เช่น ประกวดนางสาวไทย ผลการแข่งขันรถยนต์ การเรียงไพ่</a:t>
            </a:r>
          </a:p>
          <a:p>
            <a:pPr lvl="1">
              <a:buAutoNum type="arabicPeriod"/>
            </a:pPr>
            <a:r>
              <a:t>การจัดกลุ่ม (Grouping) เช่น การแยกห้องนักเรียน การจัดการข้อมูลประชากร การแยกเพศ การแยกสัญชาติ</a:t>
            </a:r>
          </a:p>
          <a:p>
            <a:pPr lvl="1">
              <a:buAutoNum type="arabicPeriod"/>
            </a:pPr>
            <a:r>
              <a:t>การเลือก (Selecting) เช่น การเลือกตั้ง การคัดเลือกตัวแทน การเลือกซื้ออาหาร</a:t>
            </a:r>
          </a:p>
          <a:p>
            <a:pPr lvl="1">
              <a:buAutoNum type="arabicPeriod"/>
            </a:pPr>
            <a:r>
              <a:t>การควบคุม (Controlling) เช่น การปล่อยน้ำผ่านกรุงเทพฯ การจราจร การควบคุมรถไฟ</a:t>
            </a:r>
          </a:p>
          <a:p>
            <a:pPr lvl="1">
              <a:buAutoNum type="arabicPeriod"/>
            </a:pPr>
            <a:r>
              <a:t>การคำนวณ (Calculating) เช่น ดอกเบี้ยธนาคาร ภาษี ค่านายหน้า เกรดเฉลี่ย</a:t>
            </a:r>
          </a:p>
          <a:p>
            <a:pPr lvl="1">
              <a:buAutoNum type="arabicPeriod"/>
            </a:pPr>
            <a:r>
              <a:t>วิเคราะห์แยกแยะ (Analyzing) เช่น การพิจารณาหลักฐานในคดี ตรวจวินิจฉัยโรค คัดกรองผู้ป่วย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3563E-FBB2-4A21-B83D-AE81D0EC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การประมวลผล [3]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เช่น การรายงานผลประกอบการ ด้วยการนำยอดขาย - ต้นทุน = กำไร แล้วนำเสนอจำแนกรายเดือน รายไตรมาส และสรุปภาพรวม เปรียบเทียบจำแนกแผนก หรือผลิตภัณฑ์ เพื่อสนับสนุนการตัดสินใจ อาจนำเสนอเป็นแผนภาพ หรือร้อยละประกอบ</a:t>
            </a:r>
          </a:p>
          <a:p>
            <a:pPr marL="0" indent="0">
              <a:buNone/>
            </a:pPr>
            <a:r>
              <a:t>เช่น 3500 + 4000 + 2500 = 10000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631AF-CC38-4347-82E8-35236583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สรุปภาพรวม (Summarizing)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เช่น ประกวดนางสาวไทย ที่มีผู้เข้าประกวดหลายสิบคน และต้องนำคะแนนมาจัดเรียง ให้ทราบว่าใครได้อันดับหนึ่ง หรือรองอันดับต่าง ๆ ผลการแข่งขันรถยนต์ การเรียงไพ่</a:t>
            </a:r>
          </a:p>
          <a:p>
            <a:pPr marL="0" indent="0">
              <a:buNone/>
            </a:pPr>
            <a:r>
              <a:t>เช่น สาวเชียงใหม่ จัดเรียง อ้ายบ่าวตั๋วดี อ้ายบ่าวเชียงฮาย ชื่อแก้วมาลูน อ้ายป๋อง คนแป้เขี้ยวชุน อ้ายคำ อ้ายมูล อ้ายสม อ้ายมี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B702D-109B-4F04-9AB4-21A88F0F7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การจัดเรียง (Ordering)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เช่น การแยกห้องนักเรียน เมื่อมีนักเรียนสมัครเรียน แล้วต้องจำแนกห้องวิทย์ ห้องศิลป์ ห้องภาษา ห้องคอมพิวเตอร์ การจัดการข้อมูลประชากร การแยกเพศ การแยกสัญชาติ</a:t>
            </a:r>
          </a:p>
          <a:p>
            <a:pPr marL="0" indent="0">
              <a:buNone/>
            </a:pPr>
            <a:r>
              <a:t>เช่น กลุ่มนักเรียนประถม มัธยมต้น มัธยมปลาย ก็จะมีการดำเนินการต่างกัน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55B6D-0BEA-4EB2-9307-EA005118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การจัดกลุ่ม (Grouping)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เช่น การเลือกตั้ง ที่ต้องเลือกผู้สมัครที่ได้รับการเลือกตั้งเพียง 1 คนจากหลายสิบคนที่ลงเลือกตั้ง การคัดเลือกตัวแทน การเลือกซื้ออาหาร</a:t>
            </a:r>
          </a:p>
          <a:p>
            <a:pPr marL="0" indent="0">
              <a:buNone/>
            </a:pPr>
            <a:r>
              <a:t>เช่น เลือกรายการอาหารกลางวัน เลือกลงทุนในตลาดหุ้น เลือกซื้อบ้านซื้อรถ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E7012-4D01-4728-8BA0-9CB7B5BFC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การเลือก (Selecting)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เช่น การปล่อยน้ำผ่านกรุงเทพฯ ในช่วงน้ำท่วมใหญ่ หรือการปล่อยน้ำของเขื่อนเพื่อการเกษตรในช่วงภัยแล้ง การจราจร การควบคุมรถไฟ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C2187-12D7-4BA9-ADBD-EFE24BDFA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การควบคุม (Controlling)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เช่น ดอกเบี้ยธนาคาร ที่คิดดอกเบี้ยราย 3 เดือน หรือรายปี หรือผลตอบแทนจากการประกันชีวิต ภาษี ค่านายหน้า เกรดเฉลี่ย</a:t>
            </a:r>
          </a:p>
          <a:p>
            <a:pPr marL="0" indent="0">
              <a:buNone/>
            </a:pPr>
            <a:r>
              <a:t>เช่น หาผลตอบแทนจากการลงทุน จำนวนคะแนนเสียงเลือกตั้ง จำนวนหน่วยกิตให้พอสำเร็จการศึกษา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201C2-2829-4780-95DD-9FD6B10AE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การคำนวณ (Calculating)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เช่น การพิจารณาหลักฐานในคดี เพื่อการสอบสวน เห็นได้ชัดในภาพยนตร์ CSI หรือการวิเคราะห์และออกแบบระบบ เพื่อพัฒนาระบบงานขึ้นใหม่ หรือปรับปรุงระบบเดิม ตรวจวินิจฉัยโรค คัดกรองผู้ป่วย</a:t>
            </a:r>
          </a:p>
          <a:p>
            <a:pPr marL="0" indent="0">
              <a:buNone/>
            </a:pPr>
            <a:r>
              <a:t>เช่น แยกผู้มีไข้ออกจากผู้เดินทางกลับจากต่างประเทศ แยกเกลือออกจากน้ำทะเลเพื่อดื่ม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D7D7B-21B5-49A3-83AB-C866B744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วิเคราะห์แยกแยะ (Analyzing)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E1EDB6-AED4-4FD3-8E75-56BFFB50C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B9FF61-3EBB-48E3-8BC2-60421031D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พื้นฐานการประมวลผลเรื่อง infix และ postfix</a:t>
            </a:r>
          </a:p>
        </p:txBody>
      </p:sp>
      <p:pic>
        <p:nvPicPr>
          <p:cNvPr id="3" name="Picture 1" descr="http://www.thaiall.com/datastructure/stack_cal_postfix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43500" y="1600200"/>
            <a:ext cx="19050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คอมพิวเตอร์เข้าใจแบบ postfix แต่มนุษย์เข้าใจแบบ infix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ลดความผิดพลาด (Reduce Mistake)</a:t>
            </a:r>
          </a:p>
          <a:p>
            <a:pPr lvl="1">
              <a:buAutoNum type="arabicPeriod"/>
            </a:pPr>
            <a:r>
              <a:rPr b="1"/>
              <a:t>ลดการใช้แรงงาน</a:t>
            </a:r>
            <a:r>
              <a:t> (Reduce Labor)</a:t>
            </a:r>
          </a:p>
          <a:p>
            <a:pPr lvl="1">
              <a:buAutoNum type="arabicPeriod"/>
            </a:pPr>
            <a:r>
              <a:t>ลดการสูญหายของข้อมูล (Reduce Data Loss)</a:t>
            </a:r>
          </a:p>
          <a:p>
            <a:pPr lvl="1">
              <a:buAutoNum type="arabicPeriod"/>
            </a:pPr>
            <a:r>
              <a:t>ตอบสนองเร็วขึ้น (Increase Response)</a:t>
            </a:r>
          </a:p>
          <a:p>
            <a:pPr lvl="1"/>
            <a:r>
              <a:t>ทำให้การใช้เทคโนโลยีที่มีประสิทธิภาพ สามารถการใช้แรงงานคนลงได้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BEE1E-EC3F-457B-975B-036229A66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ประโยชน์ของเทคโนโลยีสารสนเทศทางธุรกิจ [4]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ร้าน Hajime ที่เชียงใหม่ ในห้าง Central Festival ชั้น 5 และอีกหลายสาขาในไทย มีร้านอาหารปิ้งย่างที่เสิร์ฟด้วยหุ่นยนต์ (Robot) เป็นการใช้เทคโนโลยีเข้ามาช่วย จะช่วยลดพนักงานเสิร์ฟลง กลุ่มผู้ประกอบการที่กำลังมองหาแนวทางการลดต้นทุน ก็จะได้ประโยชน์จากเทคโนโลยีนี้ หรือ ร้าน Spyce อยู่ที่เมือง Boston รัฐ Massachusetts สหรัฐอเมริกา เปิดบริการ 3 พฤษภาคม พ.ศ. 2561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8BCE6-CB71-4EF7-9A83-E652D0A0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Hajime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4873B7-39D7-4A5F-8476-AE8F7B09F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A201D1-ED30-48EB-8007-53D373505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ตัวอย่าง ในอนาคต อังกฤษอาจใช้หุ่นยนต์ทำงานแทนคนหลายแสนตำแหน่ง</a:t>
            </a:r>
          </a:p>
        </p:txBody>
      </p:sp>
      <p:pic>
        <p:nvPicPr>
          <p:cNvPr id="3" name="Picture 1" descr="http://www.thaiall.com/job/england_robot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86100" y="1600200"/>
            <a:ext cx="6019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https://board.postjung.com/1013965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3A1622-555B-4CB3-BADC-4A15EFC72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B6148-13ED-463E-AA02-5D83F731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Hajime หรือ Grab Food หรือ Kerry</a:t>
            </a:r>
          </a:p>
        </p:txBody>
      </p:sp>
      <p:pic>
        <p:nvPicPr>
          <p:cNvPr id="3" name="Picture 1" descr="http://www.thaiall.com/mit/hajime_robot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89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ลดแรงงาน เพิ่มหุ่นยนต์ : ลดความผิดพลาด ลดการใช้แรงงาน ลดการสูญหายของข้อมูล ตอบสนองเร็วขึ้น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เว็บมาสเตอร์ (Webmaster)</a:t>
            </a:r>
          </a:p>
          <a:p>
            <a:pPr marL="1270000" indent="0">
              <a:buNone/>
            </a:pPr>
            <a:r>
              <a:rPr sz="2000"/>
              <a:t>ทำหน้าที่ พัฒนาและบำรุงรักษาเว็บไซต์</a:t>
            </a:r>
          </a:p>
          <a:p>
            <a:pPr lvl="1">
              <a:buAutoNum type="arabicPeriod" startAt="2"/>
            </a:pPr>
            <a:r>
              <a:t>ผู้เชี่ยวชาญคอมพิวเตอร์ (Computer Support Specialist)</a:t>
            </a:r>
          </a:p>
          <a:p>
            <a:pPr marL="1270000" indent="0">
              <a:buNone/>
            </a:pPr>
            <a:r>
              <a:rPr sz="2000"/>
              <a:t>ทำหน้าที่ สนับสนุนให้ความช่วยเหลือ ให้คำปรึกษา</a:t>
            </a:r>
          </a:p>
          <a:p>
            <a:pPr lvl="1">
              <a:buAutoNum type="arabicPeriod" startAt="3"/>
            </a:pPr>
            <a:r>
              <a:t>นักเขียนเทคนิค (Technical Writer)</a:t>
            </a:r>
          </a:p>
          <a:p>
            <a:pPr marL="1270000" indent="0">
              <a:buNone/>
            </a:pPr>
            <a:r>
              <a:rPr sz="2000"/>
              <a:t>ทำหน้าที่ เขียนคู่มือปฏิบัติงาน และจัดทำเอกสารที่เกี่ยวข้อง</a:t>
            </a:r>
          </a:p>
          <a:p>
            <a:pPr lvl="1">
              <a:buAutoNum type="arabicPeriod" startAt="4"/>
            </a:pPr>
            <a:r>
              <a:t>วิศวกรซอฟต์แวร์ (Software Engineer)</a:t>
            </a:r>
          </a:p>
          <a:p>
            <a:pPr marL="1270000" indent="0">
              <a:buNone/>
            </a:pPr>
            <a:r>
              <a:rPr sz="2000"/>
              <a:t>ทำหน้าที่ เป็นผู้จัดการซอฟท์แวร์ขององค์กร วิเคราะห์ความต้องการ และพัฒนาขึ้น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C355E-6DB2-4D46-B20A-DDEBEE083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อาชีพเกี่ยวกับเทคโนโลยีสารสนเทศ [5]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5"/>
            </a:pPr>
            <a:r>
              <a:t>ผู้จัดการเครือข่าย (Network Administrator)</a:t>
            </a:r>
          </a:p>
          <a:p>
            <a:pPr marL="1270000" indent="0">
              <a:buNone/>
            </a:pPr>
            <a:r>
              <a:rPr sz="2000"/>
              <a:t>ทำหน้าที่ สร้าง และบำรุงรักษาเครือข่าย</a:t>
            </a:r>
          </a:p>
          <a:p>
            <a:pPr lvl="1">
              <a:buAutoNum type="arabicPeriod" startAt="6"/>
            </a:pPr>
            <a:r>
              <a:t>ผู้บริหารฐานข้อมูล (Database Administrator)</a:t>
            </a:r>
          </a:p>
          <a:p>
            <a:pPr marL="1270000" indent="0">
              <a:buNone/>
            </a:pPr>
            <a:r>
              <a:rPr sz="2000"/>
              <a:t>ทำหน้าที่ ดูแลระบบฐานข้อมูล</a:t>
            </a:r>
          </a:p>
          <a:p>
            <a:pPr lvl="1">
              <a:buAutoNum type="arabicPeriod" startAt="7"/>
            </a:pPr>
            <a:r>
              <a:t>นักวิเคราะห์ระบบ (System Analyst)</a:t>
            </a:r>
          </a:p>
          <a:p>
            <a:pPr marL="1270000" indent="0">
              <a:buNone/>
            </a:pPr>
            <a:r>
              <a:rPr sz="2000"/>
              <a:t>ทำหน้าที่ วางโครงสร้างการพัฒนาระบบ วางแผน ออกแบบ และบำรุงรักษาระบบสารสนเทศ</a:t>
            </a:r>
          </a:p>
          <a:p>
            <a:pPr lvl="1">
              <a:buAutoNum type="arabicPeriod" startAt="8"/>
            </a:pPr>
            <a:r>
              <a:t>โปรแกรมเมอร์ (Programmer)</a:t>
            </a:r>
          </a:p>
          <a:p>
            <a:pPr marL="1270000" indent="0">
              <a:buNone/>
            </a:pPr>
            <a:r>
              <a:rPr sz="2000"/>
              <a:t>เช่น ฟรีแลนซ์ (Freelance) ทำหน้าที่ พัฒนา ทดสอบ และแก้ไขโปรแกรม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8A661-BBF0-49CF-A5F4-CE7DB34AE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อาชีพเกี่ยวกับเทคโนโลยีสารสนเทศ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กลุ่มผู้ใช้งานทั่วไป (User/End User)</a:t>
            </a:r>
          </a:p>
          <a:p>
            <a:pPr lvl="1">
              <a:buAutoNum type="arabicPeriod"/>
            </a:pPr>
            <a:r>
              <a:t>กลุ่มผู้เชี่ยวชาญ (Expert)</a:t>
            </a:r>
          </a:p>
          <a:p>
            <a:pPr lvl="1">
              <a:buAutoNum type="arabicPeriod"/>
            </a:pPr>
            <a:r>
              <a:t>กลุ่มผู้บริหาร (Executive : CIO - Chief Information Officer)</a:t>
            </a:r>
          </a:p>
          <a:p>
            <a:pPr marL="0" indent="0">
              <a:buNone/>
            </a:pPr>
            <a:r>
              <a:rPr b="1"/>
              <a:t>ผู้เชี่ยวชาญด้านเทคโนโลยีดิจิทัลธุรกิจ</a:t>
            </a:r>
          </a:p>
          <a:p>
            <a:pPr lvl="1"/>
            <a:r>
              <a:t>Digital Marketing</a:t>
            </a:r>
          </a:p>
          <a:p>
            <a:pPr lvl="1"/>
            <a:r>
              <a:t>Digital Developer</a:t>
            </a:r>
          </a:p>
          <a:p>
            <a:pPr lvl="1"/>
            <a:r>
              <a:t>Application Software Developer</a:t>
            </a:r>
          </a:p>
          <a:p>
            <a:pPr lvl="1"/>
            <a:r>
              <a:t>Digital Entrepreneur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A54D0-D269-4C24-8CE5-378948329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กลุ่มบุคลากรที่เกี่ยวข้องกับระบบคอมพิวเตอร์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DC5E-8D54-4CC3-B514-C89C3A772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2CCDF-08A9-4833-A69F-7B254D70E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ผู้เชี่ยวชาญด้านเทคโนโลยีดิจิทัลธุรกิจ</a:t>
            </a:r>
          </a:p>
        </p:txBody>
      </p:sp>
      <p:pic>
        <p:nvPicPr>
          <p:cNvPr id="3" name="Picture 1" descr="http://www.thaiall.com/job/4digitaltechnology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73600" y="1600200"/>
            <a:ext cx="2832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อ่านเพิ่มที่ https://www.facebook.com/ictbiz.su/posts/2704713962966541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วิทยาการคอมพิวเตอร์ (CS : Computer Science)</a:t>
            </a:r>
          </a:p>
          <a:p>
            <a:pPr lvl="1">
              <a:buAutoNum type="arabicPeriod"/>
            </a:pPr>
            <a:r>
              <a:t>วิศวกรรมคอมพิวเตอร์ (CE : Computer Engineering)</a:t>
            </a:r>
          </a:p>
          <a:p>
            <a:pPr lvl="1">
              <a:buAutoNum type="arabicPeriod"/>
            </a:pPr>
            <a:r>
              <a:t>วิศวกรรมซอฟต์แวร์ (SE : Software Engineering)</a:t>
            </a:r>
          </a:p>
          <a:p>
            <a:pPr lvl="1">
              <a:buAutoNum type="arabicPeriod"/>
            </a:pPr>
            <a:r>
              <a:t>เทคโนโลยีสารสนเทศ (IT : Information Technology)</a:t>
            </a:r>
          </a:p>
          <a:p>
            <a:pPr lvl="1">
              <a:buAutoNum type="arabicPeriod"/>
            </a:pPr>
            <a:r>
              <a:t>ระบบสารสนเทศคอมพิวเตอร์ (IS : Information System)</a:t>
            </a:r>
          </a:p>
          <a:p>
            <a:pPr lvl="1"/>
            <a:r>
              <a:t>ชวนมองเพิ่มเติม: วิศวกรรมไฟฟ้า (EE : Electronic Engineering) บางทีอาจมองได้ว่า วิศวกรรมคอมพิวเตอร์ เป็นลูกครึ่งระหว่างวิศวกรรมไฟฟ้า + วิทยาการคอมพิวเตอร์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E158A-CAD2-4932-B4ED-4DB667853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หลักสูตรหลักทางด้านคอมพิวเตอร์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ฮาร์ดแวร์และสถาปัตยกรรมคอมพิวเตอร์ (Hardware &amp; Architecture)</a:t>
            </a:r>
          </a:p>
          <a:p>
            <a:pPr lvl="1">
              <a:buAutoNum type="arabicPeriod"/>
            </a:pPr>
            <a:r>
              <a:t>โครงสร้างพื้นฐานของระบบ (Infrastructure)</a:t>
            </a:r>
          </a:p>
          <a:p>
            <a:pPr lvl="1">
              <a:buAutoNum type="arabicPeriod"/>
            </a:pPr>
            <a:r>
              <a:t>เทคโนโลยีและวิธีการทางซอฟต์แวร์ (Technology &amp; Software Methodology)</a:t>
            </a:r>
          </a:p>
          <a:p>
            <a:pPr lvl="1">
              <a:buAutoNum type="arabicPeriod"/>
            </a:pPr>
            <a:r>
              <a:t>เทคโนโลยีเพื่อการประยุกต์ (Application)</a:t>
            </a:r>
          </a:p>
          <a:p>
            <a:pPr lvl="1">
              <a:buAutoNum type="arabicPeriod"/>
            </a:pPr>
            <a:r>
              <a:t>ประเด็นด้านองค์การและระบบสารสนเทศ (Organization &amp; Information System)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8B054-2380-4A42-9A07-02D1B16DD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ประเด็นที่แตกต่างกันในแต่ละหลักสูตร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542611-2258-40ED-95BD-067202EA3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997B97-F50A-4452-82E7-D6ABAA22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เปรียบเทียบหลักสูตรด้านคอมพิวเตอร์</a:t>
            </a:r>
          </a:p>
        </p:txBody>
      </p:sp>
      <p:pic>
        <p:nvPicPr>
          <p:cNvPr id="3" name="Picture 1" descr="http://www.thaiall.com/student/computer_topics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24200" y="1600200"/>
            <a:ext cx="59436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จำแนก 5 หลักสูตร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ระบบผู้เชี่ยวชาญ (Expert Systems)</a:t>
            </a:r>
          </a:p>
          <a:p>
            <a:pPr marL="1270000" indent="0">
              <a:buNone/>
            </a:pPr>
            <a:r>
              <a:rPr sz="2000"/>
              <a:t>โปรแกรมคอมพิวเตอร์ที่แสดงความสามารถได้เหมือนกับผู้เชี่ยวชาญในสาขาต่าง ๆ หรือในงานเฉพาะอย่าง</a:t>
            </a:r>
          </a:p>
          <a:p>
            <a:pPr lvl="1">
              <a:buAutoNum type="arabicPeriod" startAt="2"/>
            </a:pPr>
            <a:r>
              <a:t>ภาษาธรรมชาติ (Natural Languages)</a:t>
            </a:r>
          </a:p>
          <a:p>
            <a:pPr marL="1270000" indent="0">
              <a:buNone/>
            </a:pPr>
            <a:r>
              <a:rPr sz="2000"/>
              <a:t>ภาษาที่เกี่ยวกับการติดต่อสื่อสารโดยตรงกับคอมพิวเตอร์ ทั้งคอมพิวเตอร์เข้าใจภาษามนุษย์ และมนุษย์เข้าใจการรับรู้ของคอมพิวเตอร์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213F7-D2BC-4790-BEFB-80C066F2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ขอบเขตของปัญญาประดิษฐ์ [6]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3"/>
            </a:pPr>
            <a:r>
              <a:t>ระบบจับภาพ (Vision Systems)</a:t>
            </a:r>
          </a:p>
          <a:p>
            <a:pPr marL="1270000" indent="0">
              <a:buNone/>
            </a:pPr>
            <a:r>
              <a:rPr sz="2000"/>
              <a:t>การที่คอมพิวเตอร์สามารถทำงานได้โดยอาศัยการมอง และการจดจำรูปแบบ เช่นการตรวจหาชิ้นส่วนที่บกพร่อง การให้คอมพิวเตอร์แข่งเตะบอล เป็นต้น</a:t>
            </a:r>
          </a:p>
          <a:p>
            <a:pPr lvl="1">
              <a:buAutoNum type="arabicPeriod" startAt="4"/>
            </a:pPr>
            <a:r>
              <a:t>ศาสตร์ด้านหุ่นยนต์ (Robotics)</a:t>
            </a:r>
          </a:p>
          <a:p>
            <a:pPr marL="1270000" indent="0">
              <a:buNone/>
            </a:pPr>
            <a:r>
              <a:rPr sz="2000"/>
              <a:t>เกี่ยวกับการออกแบบ การสร้าง และการนำไปใช้งาน ให้เคลื่อนไหวได้คล้ายมนุษย์ โดยเฉพาะใช้งานที่เสี่ยงอันตรายแทนมนุษย์</a:t>
            </a:r>
          </a:p>
          <a:p>
            <a:pPr lvl="1">
              <a:buAutoNum type="arabicPeriod" startAt="5"/>
            </a:pPr>
            <a:r>
              <a:t>เครือข่ายเส้นประสาท (Neural Networks)</a:t>
            </a:r>
          </a:p>
          <a:p>
            <a:pPr marL="1270000" indent="0">
              <a:buNone/>
            </a:pPr>
            <a:r>
              <a:rPr sz="2000"/>
              <a:t>ระบบที่อาศัยความรู้เป็นพื้นฐาน สร้างเรียนแบบเส้นใยประสาทของมนุษย์ เป็นการทำกิจกรรมแบบขนานที่ทำงานพร้อมกัน เพื่อให้ได้คำตอบเดียว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857D49-DC73-4190-82E1-C00061CE5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ขอบเขตของปัญญาประดิษฐ์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9D0093-B73D-4CDF-BCEC-327AA2124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0403F4-6A6B-44F9-9BF9-F4E8B7EE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Transcendence คอมพ์สมองคนพิฆาตโลก</a:t>
            </a:r>
          </a:p>
        </p:txBody>
      </p:sp>
      <p:pic>
        <p:nvPicPr>
          <p:cNvPr id="3" name="Picture 1" descr="http://www.thaiall.com/handbill/transcendence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37100" y="1600200"/>
            <a:ext cx="2705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ปัญญาประดิษฐ์ จะครองโลกในไม่ช้า </a:t>
            </a:r>
            <a:r>
              <a:rPr>
                <a:hlinkClick r:id="rId3"/>
              </a:rPr>
              <a:t>AI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องค์ประกอบของเทคโนโลยีสารสนเทศ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การใช้งานเทคโนโลยีสารสนเทศ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การประมวลผล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ประโยชน์ของเทคโนโลยีสารสนเทศทางธุรกิจ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อาชีพเกี่ยวกับเทคโนโลยีสารสนเทศ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ขอบเขตของปัญญาประดิษฐ์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7F8F0-1412-48F9-855D-DDE931FD6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ข้อใดไม่ใช่องค์ประกอบของเทคโนโลยีสารสนเทศ</a:t>
            </a:r>
          </a:p>
          <a:p>
            <a:pPr lvl="1"/>
            <a:r>
              <a:t>ข้อใดไม่ใช่การใช้งานเทคโนโลยีสารสนเทศ</a:t>
            </a:r>
          </a:p>
          <a:p>
            <a:pPr lvl="1"/>
            <a:r>
              <a:t>ข้อใดคือการใช้งานเทคโนโลยีสารสนเทศ</a:t>
            </a:r>
          </a:p>
          <a:p>
            <a:pPr lvl="1"/>
            <a:r>
              <a:t>IOT คืออะไร</a:t>
            </a:r>
          </a:p>
          <a:p>
            <a:pPr lvl="1"/>
            <a:r>
              <a:t>RFID คืออะไร</a:t>
            </a:r>
          </a:p>
          <a:p>
            <a:pPr lvl="1"/>
            <a:r>
              <a:t>Projector คืออะไร</a:t>
            </a:r>
          </a:p>
          <a:p>
            <a:pPr lvl="1"/>
            <a:r>
              <a:t>สิ่งใดเรียกว่าการประมวลผล</a:t>
            </a:r>
          </a:p>
          <a:p>
            <a:pPr lvl="1"/>
            <a:r>
              <a:t>ผลประกวดนางสาวไทย ใช้การประมวลผลด้านใดเป็นสำคัญ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8B0B6-FE00-4F04-A632-D55FE16B4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การคำนวณดอกเบี้ยธนาคาร ใช้การประมวลผลด้านใดเป็นสำคัญ</a:t>
            </a:r>
          </a:p>
          <a:p>
            <a:pPr lvl="1"/>
            <a:r>
              <a:t>การพิจารณาคดีความ ใช้การประมวลผลด้านใดเป็นสำคัญ</a:t>
            </a:r>
          </a:p>
          <a:p>
            <a:pPr lvl="1"/>
            <a:r>
              <a:t>การสรุปผลการวิจัย ใช้การประมวลผลด้านใดเป็นสำคัญ</a:t>
            </a:r>
          </a:p>
          <a:p>
            <a:pPr lvl="1"/>
            <a:r>
              <a:t>ข้อใดไม่ใช่ประโยชน์ของเทคโนโลยีสารสนเทศทางธุรกิจ</a:t>
            </a:r>
          </a:p>
          <a:p>
            <a:pPr lvl="1"/>
            <a:r>
              <a:t>ร้าน Hajime ใช้หุ่นยนต์ทำอะไร</a:t>
            </a:r>
          </a:p>
          <a:p>
            <a:pPr lvl="1"/>
            <a:r>
              <a:t>ข้อใดไม่ใช่อาชีพเกี่ยวกับเทคโนโลยีสารสนเทศ</a:t>
            </a:r>
          </a:p>
          <a:p>
            <a:pPr lvl="1"/>
            <a:r>
              <a:t>ข้อใดไม่ใช่หลักสูตรด้านคอมพิวเตอร์</a:t>
            </a:r>
          </a:p>
          <a:p>
            <a:pPr lvl="1"/>
            <a:r>
              <a:t>ข้อใดเป็นประเด็นพิจารณาความแตกต่างหลักสูตรด้านคอมพิวเตอร์</a:t>
            </a:r>
          </a:p>
          <a:p>
            <a:pPr lvl="1"/>
            <a:r>
              <a:t>ข้อใดไม่ใช่ขอบเขตของปัญญาประดิษฐ์</a:t>
            </a:r>
          </a:p>
          <a:p>
            <a:pPr lvl="1"/>
            <a:r>
              <a:t>Translator เกี่ยวกับ AI ด้านใด</a:t>
            </a:r>
          </a:p>
          <a:p>
            <a:pPr lvl="1"/>
            <a:r>
              <a:t>Motion Capture เกี่ยวกับ AI ด้านใด</a:t>
            </a:r>
          </a:p>
          <a:p>
            <a:pPr lvl="1"/>
            <a:r>
              <a:t>การช่วยเสิร์ฟอาหาร หรือเตรียมอาหาร เกี่ยวกับ AI ด้านใด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D4390-8AC3-42DF-8AC4-AFB47659A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36</TotalTime>
  <Words>2207</Words>
  <Application>Microsoft Office PowerPoint</Application>
  <PresentationFormat>แบบจอกว้าง</PresentationFormat>
  <Paragraphs>242</Paragraphs>
  <Slides>39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39</vt:i4>
      </vt:variant>
    </vt:vector>
  </HeadingPairs>
  <TitlesOfParts>
    <vt:vector size="53" baseType="lpstr">
      <vt:lpstr>Calibri</vt:lpstr>
      <vt:lpstr>Courier New</vt:lpstr>
      <vt:lpstr>TH SarabunPSK</vt:lpstr>
      <vt:lpstr>Arial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3 เทคโนโลยีสารสนเทศ</vt:lpstr>
      <vt:lpstr>วัตถุประสงค์การเรียน</vt:lpstr>
      <vt:lpstr>สิ่งที่คาดหวัง</vt:lpstr>
      <vt:lpstr>องค์ประกอบของเทคโนโลยีสารสนเทศ [1]</vt:lpstr>
      <vt:lpstr>1. ประเด็นการประมวลผล</vt:lpstr>
      <vt:lpstr>2. ประเด็นการสื่อสารโทรคมนาคม</vt:lpstr>
      <vt:lpstr>3. ประเด็นการจัดการข้อมูลที่น่าสนใจ</vt:lpstr>
      <vt:lpstr>ตัวอย่างข้อมูลที่เชื่อมเป็นโครงสร้าง matrix, tree, linear, graph</vt:lpstr>
      <vt:lpstr>คอมพิวเตอร์ ประมวลผล และใช้สารสนเทศเพื่อตัดสินใจ</vt:lpstr>
      <vt:lpstr>การใช้งานเทคโนโลยีสารสนเทศ [2]</vt:lpstr>
      <vt:lpstr>เทคโนโลยีที่น่าสนใจ</vt:lpstr>
      <vt:lpstr>เทคโนโลยีที่น่าสนใจ</vt:lpstr>
      <vt:lpstr>ระบบ IPO กับ ระบบการออกแบบ</vt:lpstr>
      <vt:lpstr>การประมวลผล [3]</vt:lpstr>
      <vt:lpstr>1. สรุปภาพรวม (Summarizing)</vt:lpstr>
      <vt:lpstr>2. การจัดเรียง (Ordering)</vt:lpstr>
      <vt:lpstr>3. การจัดกลุ่ม (Grouping)</vt:lpstr>
      <vt:lpstr>4. การเลือก (Selecting)</vt:lpstr>
      <vt:lpstr>5. การควบคุม (Controlling)</vt:lpstr>
      <vt:lpstr>6. การคำนวณ (Calculating)</vt:lpstr>
      <vt:lpstr>7. วิเคราะห์แยกแยะ (Analyzing)</vt:lpstr>
      <vt:lpstr>พื้นฐานการประมวลผลเรื่อง infix และ postfix</vt:lpstr>
      <vt:lpstr>ประโยชน์ของเทคโนโลยีสารสนเทศทางธุรกิจ [4]</vt:lpstr>
      <vt:lpstr>ตัวอย่าง Hajime</vt:lpstr>
      <vt:lpstr>ตัวอย่าง ในอนาคต อังกฤษอาจใช้หุ่นยนต์ทำงานแทนคนหลายแสนตำแหน่ง</vt:lpstr>
      <vt:lpstr>ตัวอย่าง Hajime หรือ Grab Food หรือ Kerry</vt:lpstr>
      <vt:lpstr>อาชีพเกี่ยวกับเทคโนโลยีสารสนเทศ [5]</vt:lpstr>
      <vt:lpstr>อาชีพเกี่ยวกับเทคโนโลยีสารสนเทศ</vt:lpstr>
      <vt:lpstr>กลุ่มบุคลากรที่เกี่ยวข้องกับระบบคอมพิวเตอร์</vt:lpstr>
      <vt:lpstr>ผู้เชี่ยวชาญด้านเทคโนโลยีดิจิทัลธุรกิจ</vt:lpstr>
      <vt:lpstr>หลักสูตรหลักทางด้านคอมพิวเตอร์</vt:lpstr>
      <vt:lpstr>ประเด็นที่แตกต่างกันในแต่ละหลักสูตร</vt:lpstr>
      <vt:lpstr>เปรียบเทียบหลักสูตรด้านคอมพิวเตอร์</vt:lpstr>
      <vt:lpstr>ขอบเขตของปัญญาประดิษฐ์ [6]</vt:lpstr>
      <vt:lpstr>ขอบเขตของปัญญาประดิษฐ์</vt:lpstr>
      <vt:lpstr>Transcendence คอมพ์สมองคนพิฆาตโลก</vt:lpstr>
      <vt:lpstr>สรุป</vt:lpstr>
      <vt:lpstr>งานมอบหมาย</vt:lpstr>
      <vt:lpstr>งานมอบหมาย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20</cp:revision>
  <dcterms:created xsi:type="dcterms:W3CDTF">2020-06-07T00:13:27Z</dcterms:created>
  <dcterms:modified xsi:type="dcterms:W3CDTF">2022-08-04T08:23:48Z</dcterms:modified>
</cp:coreProperties>
</file>