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5" r:id="rId2"/>
    <p:sldMasterId id="2147483673" r:id="rId3"/>
    <p:sldMasterId id="2147483681" r:id="rId4"/>
    <p:sldMasterId id="2147483690" r:id="rId5"/>
    <p:sldMasterId id="2147483699" r:id="rId6"/>
    <p:sldMasterId id="2147483708" r:id="rId7"/>
    <p:sldMasterId id="2147483717" r:id="rId8"/>
    <p:sldMasterId id="2147483726" r:id="rId9"/>
    <p:sldMasterId id="2147483735" r:id="rId10"/>
  </p:sldMasterIdLst>
  <p:notesMasterIdLst>
    <p:notesMasterId r:id="rId56"/>
  </p:notesMasterIdLst>
  <p:sldIdLst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56" r:id="rId43"/>
    <p:sldId id="257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292" r:id="rId53"/>
    <p:sldId id="293" r:id="rId54"/>
    <p:sldId id="294" r:id="rId55"/>
  </p:sldIdLst>
  <p:sldSz cx="12192000" cy="6858000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TH SarabunPSK" panose="020B0500040200020003" pitchFamily="34" charset="-34"/>
      <p:regular r:id="rId61"/>
      <p:bold r:id="rId62"/>
      <p:italic r:id="rId63"/>
      <p:boldItalic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30" autoAdjust="0"/>
    <p:restoredTop sz="85432" autoAdjust="0"/>
  </p:normalViewPr>
  <p:slideViewPr>
    <p:cSldViewPr snapToGrid="0" snapToObjects="1">
      <p:cViewPr varScale="1">
        <p:scale>
          <a:sx n="67" d="100"/>
          <a:sy n="67" d="100"/>
        </p:scale>
        <p:origin x="78" y="5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font" Target="fonts/font7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font" Target="fonts/font2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5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font" Target="fonts/font3.fntdata"/><Relationship Id="rId67" Type="http://schemas.openxmlformats.org/officeDocument/2006/relationships/theme" Target="theme/theme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font" Target="fonts/font4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B4E17-A894-4A86-94B2-1197AD674729}" type="datetimeFigureOut">
              <a:rPr lang="th-TH" smtClean="0"/>
              <a:t>04/08/65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41A09-A793-47C9-9499-60EE6997699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214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/>
              <a:t>ปรับ </a:t>
            </a:r>
            <a:r>
              <a:rPr lang="en-US"/>
              <a:t>4</a:t>
            </a:r>
            <a:r>
              <a:rPr lang="th-TH"/>
              <a:t> สิงหาคม 2565</a:t>
            </a:r>
            <a:br>
              <a:rPr lang="th-TH"/>
            </a:br>
            <a:r>
              <a:rPr lang="th-TH"/>
              <a:t>1. แถบเมนู, ตัวเลือก, ทั่วไป</a:t>
            </a:r>
            <a:r>
              <a:rPr lang="en-US"/>
              <a:t>,</a:t>
            </a:r>
            <a:r>
              <a:rPr lang="th-TH"/>
              <a:t> ชื่อผู้ใช้ = </a:t>
            </a:r>
            <a:r>
              <a:rPr lang="en-US"/>
              <a:t>Burin Rujjanapan, </a:t>
            </a:r>
            <a:r>
              <a:rPr lang="th-TH"/>
              <a:t>ชื่อย่อ = </a:t>
            </a:r>
            <a:r>
              <a:rPr lang="en-US"/>
              <a:t>Burin</a:t>
            </a:r>
          </a:p>
          <a:p>
            <a:r>
              <a:rPr lang="en-US"/>
              <a:t>2. </a:t>
            </a:r>
            <a:r>
              <a:rPr lang="th-TH"/>
              <a:t>แถบเมนู, ตัวเลือก,</a:t>
            </a:r>
            <a:r>
              <a:rPr lang="en-US"/>
              <a:t> </a:t>
            </a:r>
            <a:r>
              <a:rPr lang="th-TH"/>
              <a:t>บันทึก</a:t>
            </a:r>
            <a:r>
              <a:rPr lang="en-US"/>
              <a:t>, </a:t>
            </a:r>
            <a:r>
              <a:rPr lang="th-TH"/>
              <a:t>ฝังฟอนต์ในไฟล์ </a:t>
            </a:r>
            <a:r>
              <a:rPr lang="en-US"/>
              <a:t>+ </a:t>
            </a:r>
            <a:r>
              <a:rPr lang="th-TH"/>
              <a:t>ที่ใช้ในการนำเสนอเท่านั้น จะทำให้เปิดที่ใดก็แสดงผลถูกต้อง</a:t>
            </a:r>
          </a:p>
          <a:p>
            <a:r>
              <a:rPr lang="th-TH"/>
              <a:t>3. แถบเมนู</a:t>
            </a:r>
            <a:r>
              <a:rPr lang="en-US"/>
              <a:t>, </a:t>
            </a:r>
            <a:r>
              <a:rPr lang="th-TH"/>
              <a:t>ตัวเลือก</a:t>
            </a:r>
            <a:r>
              <a:rPr lang="en-US"/>
              <a:t>, </a:t>
            </a:r>
            <a:r>
              <a:rPr lang="th-TH"/>
              <a:t>ขั้นสูง</a:t>
            </a:r>
            <a:r>
              <a:rPr lang="en-US"/>
              <a:t>, </a:t>
            </a:r>
            <a:r>
              <a:rPr lang="th-TH"/>
              <a:t>เอา </a:t>
            </a:r>
            <a:r>
              <a:rPr lang="en-US"/>
              <a:t>check </a:t>
            </a:r>
            <a:r>
              <a:rPr lang="th-TH"/>
              <a:t>หน้า ไม่บีบอัดรูปในไฟล์ ออก จะทำให้ขนาดแฟ้มลดลง</a:t>
            </a:r>
          </a:p>
          <a:p>
            <a:r>
              <a:rPr lang="en-US"/>
              <a:t>https://www.dailygizmo.tv/2018/02/08/chinese-facial-recognition-glasses/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37159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5904" y="1066802"/>
            <a:ext cx="6701296" cy="18288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2572" y="3276600"/>
            <a:ext cx="6704627" cy="9144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5F279-5B53-4B54-BCAB-8D804859851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0D8028-3528-4B3D-8744-E48534C5519C}"/>
              </a:ext>
            </a:extLst>
          </p:cNvPr>
          <p:cNvGrpSpPr/>
          <p:nvPr/>
        </p:nvGrpSpPr>
        <p:grpSpPr>
          <a:xfrm>
            <a:off x="13983" y="702185"/>
            <a:ext cx="5901927" cy="5148833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:a16="http://schemas.microsoft.com/office/drawing/2014/main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:a16="http://schemas.microsoft.com/office/drawing/2014/main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:a16="http://schemas.microsoft.com/office/drawing/2014/main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:a16="http://schemas.microsoft.com/office/drawing/2014/main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:a16="http://schemas.microsoft.com/office/drawing/2014/main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371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1782501"/>
            <a:ext cx="10081120" cy="914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2696901"/>
            <a:ext cx="10081120" cy="76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8930E90-EA8B-4230-A76B-66DFA65EAA42}"/>
              </a:ext>
            </a:extLst>
          </p:cNvPr>
          <p:cNvSpPr/>
          <p:nvPr/>
        </p:nvSpPr>
        <p:spPr>
          <a:xfrm rot="19505365">
            <a:off x="5906414" y="1137092"/>
            <a:ext cx="5270892" cy="4545435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grpSp>
        <p:nvGrpSpPr>
          <p:cNvPr id="12" name="Graphic 421">
            <a:extLst>
              <a:ext uri="{FF2B5EF4-FFF2-40B4-BE49-F238E27FC236}">
                <a16:creationId xmlns:a16="http://schemas.microsoft.com/office/drawing/2014/main" id="{217A7663-83B5-40A6-9610-5EDE69C175B1}"/>
              </a:ext>
            </a:extLst>
          </p:cNvPr>
          <p:cNvGrpSpPr/>
          <p:nvPr/>
        </p:nvGrpSpPr>
        <p:grpSpPr>
          <a:xfrm flipH="1">
            <a:off x="6552483" y="751197"/>
            <a:ext cx="3389471" cy="5862632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52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42D99-C96F-4EB7-8B80-4CDB44E0A26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960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31EA-D1C1-4991-BED1-907CB454E36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3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8A75-30C6-4328-B53F-98254843737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6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D087-FF94-4E80-B56D-D344BADF058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F451F-C41E-407D-9703-7AC52840A06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4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313-AC78-4042-A89E-868CEE0BCE00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6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6079D-451E-4DA7-B8A8-CF723D3EF5D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4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F235-00D6-4B2C-A978-FEFC6426096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0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7550-738D-429D-845D-1E7C5138982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881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8224-922D-4FE1-8802-3471B51AEE3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19943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F810E-4C07-4118-9357-5BB89D98C18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36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303E-9B4F-465B-8345-7E72B34C259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75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97E5B-3316-4481-86A6-CF96A4680327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9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BA93F-BAEC-41BB-99D1-AE988D857FB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1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2AE5A-C941-4425-9A5B-36278BFCAA3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90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8AD90-AFAB-4B21-8876-A3D0381C1E1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8072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EB92B-516E-46D3-B142-2F2A01CE2A7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32414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ADAF-8851-496F-941A-4B3CB8AA68D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0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7DD30-8AF9-4E57-8AE1-64DB5FC3706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57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7AD5-3C75-48E6-913A-DBAD4FF5AD0B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65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BD25-7936-41ED-8688-122FFEE9F60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72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8093-C29C-4D42-9DB1-1383613ED29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60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46F6-7DC3-4514-AFB5-F0F1AA3AA9F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53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C75D-5EA7-41D5-8CC0-1B153078E05B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02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2B24-9E2A-49AB-9D02-E1094027F9E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12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DDAA-35E8-4BDD-8E67-3BC70223053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60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172A8-605A-4C8B-9F23-2DA1D35F27E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409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9236-D2FD-464C-B283-467B2B759CAE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3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DA5C-1005-408C-B9E2-32E20326675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3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17ED-1E8C-40E9-8849-87B580AFAE4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25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95D01-8CFF-44F9-975E-A0468EDFFA5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95820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5CEB-AD9D-409F-9DEC-9240C8753218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4450C-E571-4D28-8DB0-5D13C65A0F0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75015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14C11-6E31-4D49-873D-1340654289B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5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B7ED-B827-44D1-B177-5767A842724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75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BF07-1671-4F8E-8E36-5A002F111702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268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E27F0-E1DC-489A-BD75-AF85DC9E57B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0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35B2-48BF-4D51-BB3B-DD79A3BA815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633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95BB-9A8C-4512-8953-7557DB45795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65179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5C56-16CB-450C-9727-174EC4525FC9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30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DD40-D799-499D-80E3-7CF677ACDD6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08537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912D-DDB5-4F0D-A9AC-DED4D434AFC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54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DE20F-38E4-4394-B1EB-1AC8D868192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872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4C5F-1AFA-4C61-93C0-D46D54EEB3C0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19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21FED-36CE-42F8-8CEC-07C4BB12A40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0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8668F-3E21-4712-9836-D207C8CD9EA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33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875A-8534-4956-8233-AC9B86D0717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15605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E0CAA-DA00-4523-A13C-5CDFBD819514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991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BDB10-E7A2-4A16-96DE-E7CEAA92780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95101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79B8-B3B4-4024-9963-88DBCA07640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4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4166-FF6E-461A-BCD5-7B3825705BB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026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FF729-49E2-413D-8289-DAF231EDE6E1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477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A207-AFD6-4389-A792-C77B891FC7A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306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A7700-20AB-498E-B987-D3B4A7F0E14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138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4A3B1-4F20-42F9-ACF1-04CE415D12D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299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D01E-99BC-4752-B44A-E15F0659EDE2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132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3059-5434-44BD-A037-C04F0104ADA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64609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F7E2B-64E9-41FA-99A6-31F53ACAFE0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706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AEDE-E01B-4F03-935F-4C9A3C05827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851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35B9F-99F4-4344-8CBD-8F2E199E2333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380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494D-6697-4FDD-8E08-17CE37F5D81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01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9367-C4B1-46E6-9297-AA829D5B5D6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337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C06D7-CFCD-41E5-B741-3FE2F5F81A0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6026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3FBBB-E114-4F93-B880-C377FA87139A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129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5D081-AFFE-4904-B975-A30E069E2D24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290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CB49C-2AAA-4534-AB4C-120AD65C490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5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5600" y="6578601"/>
            <a:ext cx="12331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B40071BB-64CE-49BA-AC99-2CCC2007F3E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0D85A54-C0DA-4FD4-A48D-91A5AD8D0B5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668000" y="80962"/>
            <a:ext cx="1524000" cy="63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9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5A48E2A4-2E75-45A7-9524-BC3A7EEBA2AC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TEC1001_01_01_0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2C43481-169F-4563-B786-882BF6A390E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668000" y="80962"/>
            <a:ext cx="1524000" cy="63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522B854B-D2D1-422A-85D6-336B2DFEB66C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TEC1001_01_01_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3F4024F1-56FC-46B2-B6AB-9A9C4E394F4D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668000" y="80962"/>
            <a:ext cx="1524000" cy="63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9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4C472386-19DA-440E-AC45-F555EFE59191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6582098"/>
            <a:ext cx="20320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TEC1001_01_02_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645AAF1-A444-44EC-90D9-B80C1472D38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668000" y="80962"/>
            <a:ext cx="1524000" cy="63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5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86664596-B8BA-4219-8AE7-F77BBF1D29D6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TEC1001_01_03_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4F83BF61-2B9C-408A-B6DF-0A839451E9A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668000" y="80962"/>
            <a:ext cx="1524000" cy="63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0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9274CFE-CF3A-4DEB-8FA5-1CD1DBA4D7DB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TEC1001_01_04_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07BB60C7-D976-4690-9CD7-CB4B00DA665D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668000" y="80962"/>
            <a:ext cx="1524000" cy="63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8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527FE12-2ACF-4461-BBC3-FB1493876692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TEC1001_01_05_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B826844C-AD7F-42C4-BDA1-EE8F9F25C17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668000" y="80962"/>
            <a:ext cx="1524000" cy="63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4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B6A0330B-9898-4693-9036-776150DAAF78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TEC1001_01_06_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DB7340AA-E251-4244-83B5-DEB01238D28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668000" y="80962"/>
            <a:ext cx="1524000" cy="63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3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089D0086-2AD2-4F70-9156-AA4D69FF7C2C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TEC1001_01_07_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EEE8960-5F1E-4EFE-AF1E-1047490E96D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668000" y="80962"/>
            <a:ext cx="1524000" cy="63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3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3576504A-318D-4914-A10D-5AF43C518D99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TEC1001_01_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99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CDD925F-F943-4C6F-8152-0DC6DE610E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68000" y="80962"/>
            <a:ext cx="1524000" cy="63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a.ac.th/th/download_font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zada.co.th/" TargetMode="External"/><Relationship Id="rId2" Type="http://schemas.openxmlformats.org/officeDocument/2006/relationships/hyperlink" Target="https://www.alibaba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thaiall.com/google/form.htm" TargetMode="External"/><Relationship Id="rId5" Type="http://schemas.openxmlformats.org/officeDocument/2006/relationships/hyperlink" Target="https://docs.google.com/forms/" TargetMode="External"/><Relationship Id="rId4" Type="http://schemas.openxmlformats.org/officeDocument/2006/relationships/hyperlink" Target="https://www.ookbee.com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ometers.info/coronavirus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matichon.co.th/news-monitor/news_2148643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aiall.com/vbnet/datatype.htm" TargetMode="External"/><Relationship Id="rId2" Type="http://schemas.openxmlformats.org/officeDocument/2006/relationships/hyperlink" Target="http://www.thaiall.com/programming/helloworld.htm" TargetMode="External"/><Relationship Id="rId1" Type="http://schemas.openxmlformats.org/officeDocument/2006/relationships/slideLayout" Target="../slideLayouts/slideLayout21.xml"/><Relationship Id="rId5" Type="http://schemas.openxmlformats.org/officeDocument/2006/relationships/hyperlink" Target="http://www.thaiall.com/mysql/indexo.html" TargetMode="External"/><Relationship Id="rId4" Type="http://schemas.openxmlformats.org/officeDocument/2006/relationships/hyperlink" Target="http://www.thaiall.com/tc/datatype.htm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google.co.th/books?id=eggHnLuIDhwC&amp;printsec=frontcover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gQQdB_JTY4T86G0Y1Nv2RnOfjZH4Mirx4LYs8Tdv5DA/edit?usp=sharing" TargetMode="External"/><Relationship Id="rId7" Type="http://schemas.openxmlformats.org/officeDocument/2006/relationships/hyperlink" Target="https://www.dropbox.com/s/gmqqfqvmf8xah6t/KingBhumibolAdulyadej.pdf?dl=0" TargetMode="External"/><Relationship Id="rId2" Type="http://schemas.openxmlformats.org/officeDocument/2006/relationships/hyperlink" Target="https://drive.google.com/open?id=18nKclrHCkpkxUT7iFdLks6blC5l4aWZb" TargetMode="External"/><Relationship Id="rId1" Type="http://schemas.openxmlformats.org/officeDocument/2006/relationships/slideLayout" Target="../slideLayouts/slideLayout37.xml"/><Relationship Id="rId6" Type="http://schemas.openxmlformats.org/officeDocument/2006/relationships/hyperlink" Target="https://www.4shared.com/folder/4YgEC7_s/royal_files.html?dirembed=true" TargetMode="External"/><Relationship Id="rId5" Type="http://schemas.openxmlformats.org/officeDocument/2006/relationships/hyperlink" Target="https://app.box.com/embed/s/jp0ujjehyb5qlzqg366je3ux7nyf6zt2/folder/11801920926" TargetMode="External"/><Relationship Id="rId4" Type="http://schemas.openxmlformats.org/officeDocument/2006/relationships/hyperlink" Target="https://onedrive.live.com/?authkey=%21AKaPBjs8mvkPp2I&amp;id=AD5D4DB8B448D28D%21641&amp;cid=AD5D4DB8B448D28D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sarahwestall.com/first-long-distance-heart-surgery-performed-via-robot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mazmaker.com/which-food-delivery-service-you-should-be-partner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iving.co.uk/news/video-microsoft-hololens-3d-hologram-technology-is-every-diy-car-mechanics-dream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bangkokbanksme.com/en/robot-logistics" TargetMode="External"/><Relationship Id="rId1" Type="http://schemas.openxmlformats.org/officeDocument/2006/relationships/slideLayout" Target="../slideLayouts/slideLayout5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mediastudio.co.th/2018/02/10/252148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3000"/>
              </a:spcBef>
            </a:pPr>
            <a:r>
              <a:rPr b="1"/>
              <a:t>ข้อมูลและสารสนเทศ</a:t>
            </a:r>
          </a:p>
          <a:p>
            <a:pPr>
              <a:spcBef>
                <a:spcPts val="3000"/>
              </a:spcBef>
            </a:pPr>
            <a:r>
              <a:rPr b="1"/>
              <a:t>ประเภทของทรัพยากรสารสนเทศ</a:t>
            </a:r>
          </a:p>
          <a:p>
            <a:pPr>
              <a:spcBef>
                <a:spcPts val="3000"/>
              </a:spcBef>
            </a:pPr>
            <a:r>
              <a:rPr b="1"/>
              <a:t>ประเภทของเครื่องคอมพิวเตอร์</a:t>
            </a:r>
          </a:p>
          <a:p>
            <a:pPr>
              <a:spcBef>
                <a:spcPts val="3000"/>
              </a:spcBef>
            </a:pPr>
            <a:r>
              <a:rPr b="1"/>
              <a:t>คุณสมบัติของคอมพิวเตอร์</a:t>
            </a:r>
          </a:p>
          <a:p>
            <a:pPr>
              <a:spcBef>
                <a:spcPts val="3000"/>
              </a:spcBef>
            </a:pPr>
            <a:r>
              <a:rPr b="1"/>
              <a:t>ลักษณะของสารสนเทศที่ดี</a:t>
            </a:r>
          </a:p>
          <a:p>
            <a:pPr>
              <a:spcBef>
                <a:spcPts val="3000"/>
              </a:spcBef>
            </a:pPr>
            <a:r>
              <a:rPr b="1"/>
              <a:t>การประยุกต์ใช้งานคอมพิวเตอร์</a:t>
            </a:r>
            <a:endParaRPr lang="en-US"/>
          </a:p>
          <a:p>
            <a:pPr marL="0" indent="0">
              <a:spcBef>
                <a:spcPts val="3000"/>
              </a:spcBef>
              <a:buNone/>
            </a:pPr>
            <a:r>
              <a:rPr lang="en-US" b="1"/>
              <a:t># 45 </a:t>
            </a:r>
            <a:r>
              <a:rPr lang="th-TH" b="1"/>
              <a:t>สไลด์ - </a:t>
            </a:r>
            <a:r>
              <a:rPr lang="en-US" b="1">
                <a:hlinkClick r:id="rId3"/>
              </a:rPr>
              <a:t>https://www.cra.ac.th/th/download_fonts</a:t>
            </a:r>
            <a:r>
              <a:rPr lang="th-TH" b="1"/>
              <a:t> </a:t>
            </a:r>
            <a:endParaRPr lang="en-US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5AF0D-7FFF-43CC-AB2D-970EFAA76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92000" cy="1041400"/>
          </a:xfrm>
        </p:spPr>
        <p:txBody>
          <a:bodyPr>
            <a:noAutofit/>
          </a:bodyPr>
          <a:lstStyle/>
          <a:p>
            <a:r>
              <a:rPr sz="6000">
                <a:ln w="12700"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หน่วยที่ 1 สารสนเทศและทรัพยากรสารสนเทศ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เพื่อให้เข้าใจข้อมูลและสารสนเทศ</a:t>
            </a:r>
          </a:p>
          <a:p>
            <a:pPr lvl="1">
              <a:buAutoNum type="arabicPeriod"/>
            </a:pPr>
            <a:r>
              <a:t>เพื่อให้เข้าใจประเภทของทรัพยากรสารสนเทศ</a:t>
            </a:r>
          </a:p>
          <a:p>
            <a:pPr lvl="1">
              <a:buAutoNum type="arabicPeriod"/>
            </a:pPr>
            <a:r>
              <a:t>เพื่อให้เข้าใจประเภทของเครื่องคอมพิวเตอร์</a:t>
            </a:r>
          </a:p>
          <a:p>
            <a:pPr lvl="1">
              <a:buAutoNum type="arabicPeriod"/>
            </a:pPr>
            <a:r>
              <a:t>เพื่อให้เข้าใจคุณสมบัติของคอมพิวเตอร์</a:t>
            </a:r>
          </a:p>
          <a:p>
            <a:pPr lvl="1">
              <a:buAutoNum type="arabicPeriod"/>
            </a:pPr>
            <a:r>
              <a:t>เพื่อให้เข้าใจลักษณะของสารสนเทศที่ดี</a:t>
            </a:r>
          </a:p>
          <a:p>
            <a:pPr lvl="1">
              <a:buAutoNum type="arabicPeriod"/>
            </a:pPr>
            <a:r>
              <a:t>เพื่อให้เข้าใจการประยุกต์ใช้งานคอมพิวเตอร์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D433FF-4AA1-4C99-B5A0-ED0B4B8F2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วัตถุประสงค์การเรียน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สามารถใช้ประโยชน์จากสารสนเทศเพื่อการตัดสินใจ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th-TH"/>
              <a:t>คำว่า</a:t>
            </a:r>
          </a:p>
          <a:p>
            <a:pPr>
              <a:buFontTx/>
              <a:buChar char="-"/>
            </a:pPr>
            <a:r>
              <a:rPr lang="th-TH"/>
              <a:t>ประโยชน์</a:t>
            </a:r>
          </a:p>
          <a:p>
            <a:pPr>
              <a:buFontTx/>
              <a:buChar char="-"/>
            </a:pPr>
            <a:r>
              <a:rPr lang="th-TH"/>
              <a:t>สารสนเทศ</a:t>
            </a:r>
          </a:p>
          <a:p>
            <a:pPr>
              <a:buFontTx/>
              <a:buChar char="-"/>
            </a:pPr>
            <a:r>
              <a:rPr lang="th-TH"/>
              <a:t>การตัดสินใจ</a:t>
            </a:r>
          </a:p>
          <a:p>
            <a:pPr>
              <a:buFontTx/>
              <a:buChar char="-"/>
            </a:pPr>
            <a:r>
              <a:rPr lang="th-TH"/>
              <a:t>เชื่อมโยงกับคำว่า วัตถุประสงค์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1C08E-473F-4799-B970-A1A147AEC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สิ่งที่คาดหวัง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Data</a:t>
            </a:r>
            <a:r>
              <a:t> คือ </a:t>
            </a:r>
            <a:r>
              <a:rPr b="1"/>
              <a:t>ข้อเท็จจริง</a:t>
            </a:r>
            <a:r>
              <a:t> ที่เก็บรวบรวมมา แต่ยังไม่ได้ประมวลผล เพื่อให้ได้สารสนเทศตามเป้าหมาย</a:t>
            </a:r>
          </a:p>
          <a:p>
            <a:pPr marL="0" indent="0">
              <a:buNone/>
            </a:pPr>
            <a:r>
              <a:rPr b="1"/>
              <a:t>Information</a:t>
            </a:r>
            <a:r>
              <a:t> คือ การนำข้อมูลมา</a:t>
            </a:r>
            <a:r>
              <a:rPr b="1"/>
              <a:t>ประมวลผล</a:t>
            </a:r>
            <a:r>
              <a:t> เพื่อให้ได้สารสนเทศตามเป้าหมาย</a:t>
            </a:r>
          </a:p>
          <a:p>
            <a:pPr marL="0" indent="0">
              <a:buNone/>
            </a:pPr>
            <a:r>
              <a:rPr b="1"/>
              <a:t>Raw Data</a:t>
            </a:r>
            <a:r>
              <a:t> คือ </a:t>
            </a:r>
            <a:r>
              <a:rPr b="1"/>
              <a:t>ข้อมูลดิบ</a:t>
            </a:r>
            <a:r>
              <a:t> อาจเป็นข้อมูลที่อยู่ในรูปตัวอักษร รูปภาพ เสียง หรือมัลติมีเดีย ซึ่งยังไม่ได้รับการประมวลผล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E475D-0D40-404D-870A-F3E98E301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ข้อมูลและสารสนเทศ [1]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ข้อมูล (Data)</a:t>
            </a:r>
            <a:r>
              <a:t> หมายถึง ข้อเท็จจริงหรือเหตุการณ์ที่เกิดขึ้น แล้วใช้ตัวเลขตัวอักษร หรือสัญลักษณ์ต่าง ๆ ทำความหมายแทนสิ่งเหล่านั้น</a:t>
            </a:r>
          </a:p>
          <a:p>
            <a:pPr lvl="1"/>
            <a:r>
              <a:t>คะแนนสอบ ในวิชาสื่อและเทคโนโลยีสารสนเทศของนิสิต</a:t>
            </a:r>
          </a:p>
          <a:p>
            <a:pPr lvl="1"/>
            <a:r>
              <a:t>อายุของพนักงาน ในบริษัท </a:t>
            </a:r>
            <a:r>
              <a:rPr>
                <a:hlinkClick r:id="rId2"/>
              </a:rPr>
              <a:t>Alibaba.com</a:t>
            </a:r>
          </a:p>
          <a:p>
            <a:pPr lvl="1"/>
            <a:r>
              <a:t>จำนวนชั่วโมงที่ทำงาน ในบริษัท </a:t>
            </a:r>
            <a:r>
              <a:rPr>
                <a:hlinkClick r:id="rId3"/>
              </a:rPr>
              <a:t>Lazada.co.th</a:t>
            </a:r>
          </a:p>
          <a:p>
            <a:pPr lvl="1"/>
            <a:r>
              <a:t>ราคาขายของหนังสือ ในร้านหนังสือออนไลน์ </a:t>
            </a:r>
            <a:r>
              <a:rPr>
                <a:hlinkClick r:id="rId4"/>
              </a:rPr>
              <a:t>Ookbee.com</a:t>
            </a:r>
          </a:p>
          <a:p>
            <a:pPr lvl="1"/>
            <a:r>
              <a:t>คำตอบที่ผู้ถูกสำรวจตอบ ในแบบสอบถาม ผ่าน </a:t>
            </a:r>
            <a:r>
              <a:rPr>
                <a:hlinkClick r:id="rId5"/>
              </a:rPr>
              <a:t>Google Forms</a:t>
            </a:r>
          </a:p>
          <a:p>
            <a:pPr lvl="1"/>
            <a:r>
              <a:rPr>
                <a:hlinkClick r:id="rId6"/>
              </a:rPr>
              <a:t>อ่านเพิ่ม thaiall.com/google/form.htm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AFC2B-3C6A-4A03-8D75-700F3D447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ข้อมูล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เช่น</a:t>
            </a:r>
          </a:p>
          <a:p>
            <a:pPr lvl="1"/>
            <a:r>
              <a:t>มีบุคคลต้นแบบเป็นข้อมูลมากมาย เช่น Steve jobs, Jack ma, Mark Zuckerberg สำหรับบุคคลที่น่าสนใจ คือ Elon musk ทำ SpaceX รับทำการส่งยาน Dragon ยานอวกาศลำเลียงไร้คนขับ เพื่อส่งสิ่งของให้กับสถานีอวกาศนานาชาติภายใต้สัญญา Commercial Resupply Service หรือ CRS</a:t>
            </a:r>
          </a:p>
          <a:p>
            <a:pPr lvl="1"/>
            <a:r>
              <a:t>ในชีวิตจริงที่พบได้ผ่านทีวี เช่น </a:t>
            </a:r>
            <a:r>
              <a:rPr b="1"/>
              <a:t>กับตันเครื่องบิน มาขี่ BMW R1200GS ส่ง Grab Food</a:t>
            </a:r>
            <a:r>
              <a:t> แล้วยังพบว่า รอบตัวเรามี เพื่อน เพื่อนของเพื่อน ที่หันมาทำอาชีพเสริม ถือเป็นข้อมูลดิบของเราได้ รอให้เราพัฒนาความคิดไปสู่การกระทำเชิงนวัตกรรมต่อไป</a:t>
            </a:r>
          </a:p>
          <a:p>
            <a:pPr lvl="1"/>
            <a:r>
              <a:t>การดำเนินชีวิตของเพื่อนเฟส เพื่อนไลน์ เพื่อนไอจี จะกิน จะเที่ยว จะทำงาน ล้วนเป็นข้อมูลดิบ นำมาปฏิบัติตามไม่ได้ในทันที อาจเป็น Fake News ที่ต้องประมวลผล จึงจะใช้ประโยชน์ได้ เช่น ถ่ายหน้าสดแต่ผ่านแอพ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94B21-692E-40E9-8EC1-9149E1E51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ข้อมูลดิบ (Raw Data)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โควิด-19 พ.ศ.2563 (2020) บันทึกไว้ในความทรงจำ วันที่โลกจะไม่เหมือนเดิมอีกต่อไปตลอดชีวิต อะไรที่ไม่เคยเจอ ณ เวลานี้เราได้เจอแล้ว</a:t>
            </a:r>
          </a:p>
          <a:p>
            <a:pPr lvl="1">
              <a:buAutoNum type="arabicPeriod"/>
            </a:pPr>
            <a:r>
              <a:t>ปีที่เครื่องบินหยุดบิน</a:t>
            </a:r>
          </a:p>
          <a:p>
            <a:pPr lvl="1">
              <a:buAutoNum type="arabicPeriod"/>
            </a:pPr>
            <a:r>
              <a:t>ปีที่ 7-Eleven ปิดตอนกลางคืน</a:t>
            </a:r>
          </a:p>
          <a:p>
            <a:pPr lvl="1">
              <a:buAutoNum type="arabicPeriod"/>
            </a:pPr>
            <a:r>
              <a:t>ปีที่ไม่มีสงกรานต์</a:t>
            </a:r>
          </a:p>
          <a:p>
            <a:pPr lvl="1">
              <a:buAutoNum type="arabicPeriod"/>
            </a:pPr>
            <a:r>
              <a:t>ปีที่ผู้คนเก็บตัวอยู่แต่ในบ้าน เข้าเขตกักกัน (Quarantine)</a:t>
            </a:r>
          </a:p>
          <a:p>
            <a:pPr lvl="1">
              <a:buAutoNum type="arabicPeriod"/>
            </a:pPr>
            <a:r>
              <a:t>ปีที่ร้านอาหารไม่มีเก้าอี้ให้นั่ง ไปเป็นคู่ แต่แยกโต๊ะนั่ง</a:t>
            </a:r>
          </a:p>
          <a:p>
            <a:pPr lvl="1">
              <a:buAutoNum type="arabicPeriod"/>
            </a:pPr>
            <a:r>
              <a:t>ปีที่รถส่งอาหารวิ่งกันขวักไขว่</a:t>
            </a:r>
          </a:p>
          <a:p>
            <a:pPr lvl="1"/>
            <a:r>
              <a:rPr>
                <a:hlinkClick r:id="rId2"/>
              </a:rPr>
              <a:t>อ่านสถิติ worldometers.info/coronavirus : COVID-19 Coronavirus Pandemic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F3E77-4112-4D24-8A27-3C60D4A66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ข้อมูล คือ เหตุการณ์ที่เกิดขึ้น (1/2)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7"/>
            </a:pPr>
            <a:r>
              <a:t>ปีที่ผู้คนใส่หน้ากากเข้าหากัน เสริมด้วย face shield</a:t>
            </a:r>
          </a:p>
          <a:p>
            <a:pPr lvl="1">
              <a:buAutoNum type="arabicPeriod" startAt="7"/>
            </a:pPr>
            <a:r>
              <a:t>ปีที่น้ำมันราคาเท่ากับเมื่อ 20 ปีก่อน</a:t>
            </a:r>
          </a:p>
          <a:p>
            <a:pPr lvl="1">
              <a:buAutoNum type="arabicPeriod" startAt="7"/>
            </a:pPr>
            <a:r>
              <a:t>ปีที่ถนนเกือบทุกสายโล่ง เมืองปิด ขนส่งหยุด</a:t>
            </a:r>
          </a:p>
          <a:p>
            <a:pPr lvl="1">
              <a:buAutoNum type="arabicPeriod" startAt="7"/>
            </a:pPr>
            <a:r>
              <a:t>ปีที่ห้าง ผับ บาร์ สปา ร้านตัดผม ปิดบริการ</a:t>
            </a:r>
          </a:p>
          <a:p>
            <a:pPr lvl="1">
              <a:buAutoNum type="arabicPeriod" startAt="7"/>
            </a:pPr>
            <a:r>
              <a:t>ปีที่เลื่อนการแข่งขันโอลิมปิก ไม่มีบอล ไม่มีมวย</a:t>
            </a:r>
          </a:p>
          <a:p>
            <a:pPr lvl="1">
              <a:buAutoNum type="arabicPeriod" startAt="7"/>
            </a:pPr>
            <a:r>
              <a:t>ปีที่ธุรกิจแทบทุกประเภทหยุดนิ่ง Lock down</a:t>
            </a:r>
          </a:p>
          <a:p>
            <a:pPr lvl="1">
              <a:buAutoNum type="arabicPeriod" startAt="7"/>
            </a:pPr>
            <a:r>
              <a:t>ปีที่หลายประเทศต้องปิดประเทศ หยุดรับผู้เดินทางที่อาจแพร่เชื้อ</a:t>
            </a:r>
          </a:p>
          <a:p>
            <a:pPr lvl="1">
              <a:buAutoNum type="arabicPeriod" startAt="7"/>
            </a:pPr>
            <a:r>
              <a:t>ปีที่ผู้คนต้องล้มตายนับแสน ติดเชื้อนับล้าน (10%)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EF06B-53B2-4B3A-961D-EBC21116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ข้อมูล คือ เหตุการณ์ที่เกิดขึ้น (2/2)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โลกคงกำลังเยียวยาตัวเอง . . ด้วยเครื่องมือที่เรียกว่า “ไวรัส” ความก้าวหน้าทางการแพทย์นับร้อยปีที่พัฒนาไปมาก แต่เราผลิตยา “ฆ่าไวรัส” ไม่ได้ในเวลาที่รวดเร็ว ช่วงแรกเราเพียงแต่ใช้ยา “ต้าน” ฤทธิ์มันไว้ ไม่ให้แพร่มากขึ้น จนภูมิต้านทานของร่างกายทำงานได้เอง จนไวรัสหมดฤทธิ์ไปเอง</a:t>
            </a:r>
          </a:p>
          <a:p>
            <a:pPr marL="0" indent="0">
              <a:buNone/>
            </a:pPr>
            <a:r>
              <a:rPr b="1"/>
              <a:t>Super Spreader</a:t>
            </a:r>
            <a:r>
              <a:t> คือ ผู้ที่ติดเชื้อ แต่ไม่รู้ว่าตนเองติดเชื้อ แล้วใช้ชีวิตปกติไปแพร่เชื่อให้ผู้คนอีกจำนวนมาก ไม่กักตัว (Quarantine) อาจด้วยเหตุผลด้านอาชีพ หรือความเชื่อ เช่น อาจุมม่าของเกาหลีใต้ หรือเซียนมวยลุมพินี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2BEC03-7C28-4364-8F0C-B4C4C8D3D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ข้อมูล กับ ความคาดหวัง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7FF418F-ED1D-49F0-A000-D135B8084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48CC6-5AE8-4550-96CA-C2504305C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แผนภาพ สารสนเทศจำนวนผู้ติดเชื้อ </a:t>
            </a:r>
            <a:r>
              <a:rPr>
                <a:hlinkClick r:id="rId2"/>
              </a:rPr>
              <a:t>#</a:t>
            </a:r>
          </a:p>
        </p:txBody>
      </p:sp>
      <p:pic>
        <p:nvPicPr>
          <p:cNvPr id="3" name="Picture 1" descr="http://www.thaiall.com/office/covid19_chart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352800" y="1600200"/>
            <a:ext cx="54864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แหล่งข้อมูล วช. กรมควบคุมโรค, Johns Hopkins University, WHO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ข้อมูล (Data)</a:t>
            </a:r>
            <a:r>
              <a:t> เป็น ข้อมูลปฐมภูมิ</a:t>
            </a:r>
          </a:p>
          <a:p>
            <a:pPr lvl="1"/>
            <a:r>
              <a:rPr b="1"/>
              <a:t>สารสนเทศ (Information)</a:t>
            </a:r>
            <a:r>
              <a:t> เป็น การนำข้อมูลมาผ่านการประมวลผล</a:t>
            </a:r>
          </a:p>
          <a:p>
            <a:pPr lvl="1"/>
            <a:r>
              <a:rPr b="1"/>
              <a:t>ความรู้ (Knowledge)</a:t>
            </a:r>
            <a:r>
              <a:t> เป็น การนำสารสนเทศมาผ่านกระบวนการจัดการ</a:t>
            </a:r>
          </a:p>
          <a:p>
            <a:pPr lvl="1"/>
            <a:r>
              <a:rPr b="1"/>
              <a:t>ปัญญา (Wisdom)</a:t>
            </a:r>
            <a:r>
              <a:t> เป็น การใช้ความรู้จนชำนาญ และจดจำ เรียกใช้ได้ตลอดเวลา</a:t>
            </a:r>
          </a:p>
          <a:p>
            <a:pPr lvl="1"/>
            <a:r>
              <a:rPr b="1"/>
              <a:t>ความรู้ (Knowledge)</a:t>
            </a:r>
            <a:r>
              <a:t> หมายถึง การเรียนรู้ที่เน้นถึง การจำ และการระลึกได้ถึงความคิด วัตถุ และปรากฏการณ์ ซึ่งเป็นความจำที่เริ่มจากสิ่งที่ง่าย ที่เป็นอิสระแก่กัน ไปจนถึงความจำในสิ่งที่ซับซ้อนและมีความสัมพันธ์ระหว่างกัน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6C220-F374-480B-8D54-A1BD10CBC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การพัฒนาของข้อมูล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รับผ่าน </a:t>
            </a:r>
            <a:r>
              <a:rPr b="1"/>
              <a:t>ประสาทสัมผัส</a:t>
            </a:r>
            <a:r>
              <a:t> ทั้ง 5 ได้แก่ รูป รส กลิ่น เสียง สัมผัส</a:t>
            </a:r>
          </a:p>
          <a:p>
            <a:pPr lvl="1"/>
            <a:r>
              <a:t>รับจาก </a:t>
            </a:r>
            <a:r>
              <a:rPr b="1"/>
              <a:t>แบบฟอร์ม</a:t>
            </a:r>
            <a:r>
              <a:t> แบบสอบถาม แบบสัมภาษณ์ แบบทดสอบ</a:t>
            </a:r>
          </a:p>
          <a:p>
            <a:pPr lvl="1"/>
            <a:r>
              <a:t>อุปกรณ์รับข้อมูล </a:t>
            </a:r>
            <a:r>
              <a:rPr b="1"/>
              <a:t>เซ็นเซอร์</a:t>
            </a:r>
            <a:r>
              <a:t> ต่าง ๆ</a:t>
            </a:r>
          </a:p>
          <a:p>
            <a:pPr lvl="1"/>
            <a:r>
              <a:rPr b="1"/>
              <a:t>อ่าน หรือมองเห็น</a:t>
            </a:r>
            <a:r>
              <a:t> จากเอกสารที่เป็นแหล่งข้อมูล</a:t>
            </a:r>
          </a:p>
          <a:p>
            <a:pPr lvl="1"/>
            <a:r>
              <a:t>นำข้อมูลมาประมวลผล แล้วได้ข้อมูลใหม่ เพื่อนำไปใช้ประกอบการตัดสินใจได้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7BDADB-16C7-4E68-9750-9A157D619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การได้มาซึ่งข้อมูล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นำข้อมูลเข้า (Input) เช่น ตอบข้อสอบ</a:t>
            </a:r>
          </a:p>
          <a:p>
            <a:pPr lvl="1">
              <a:buAutoNum type="arabicPeriod"/>
            </a:pPr>
            <a:r>
              <a:t>ประมวลผล (Process) เช่น ตรวจข้อสอบ</a:t>
            </a:r>
          </a:p>
          <a:p>
            <a:pPr lvl="1">
              <a:buAutoNum type="arabicPeriod"/>
            </a:pPr>
            <a:r>
              <a:t>ผลผลิต (Output) เช่น คะแนนสอบ</a:t>
            </a:r>
          </a:p>
          <a:p>
            <a:pPr lvl="1">
              <a:buAutoNum type="arabicPeriod"/>
            </a:pPr>
            <a:r>
              <a:t>ผลลัพธ์ (Outcome) เช่น ผ่าน/ไม่ผ่าน ดี/ไม่ดี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A0D7D-AF6A-42B6-8178-CC9D3639A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ระบบประมวลผล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สารสนเทศ (Information)</a:t>
            </a:r>
            <a:r>
              <a:t> หมายถึง ข้อสรุปต่าง ๆ ที่ได้จากการนำข้อมูลมาทำการวิเคราะห์ หรือผ่านวิธีการที่ได้กำหนดขึ้น ทั้งนี้เพื่อนำข้อสรุปไปใช้งานหรืออ้างอิง</a:t>
            </a:r>
          </a:p>
          <a:p>
            <a:pPr lvl="1"/>
            <a:r>
              <a:t>เกรดเฉลี่ยวิชาสื่อและเทคโนโลยีสารสนเทศของนิสิต</a:t>
            </a:r>
          </a:p>
          <a:p>
            <a:pPr lvl="1"/>
            <a:r>
              <a:t>อายุเฉลี่ยพนักงานในบริษัท Alibaba</a:t>
            </a:r>
          </a:p>
          <a:p>
            <a:pPr lvl="1"/>
            <a:r>
              <a:t>จำนวนชั่วโมงเฉลี่ยต่อสัปดาห์ที่ทำงานในบริษัท Lazada</a:t>
            </a:r>
          </a:p>
          <a:p>
            <a:pPr lvl="1"/>
            <a:r>
              <a:t>ราคาขายสูงสุดของหนังสือในร้านหนังสือออนไลน์ Ookbee.com</a:t>
            </a:r>
          </a:p>
          <a:p>
            <a:pPr lvl="1"/>
            <a:r>
              <a:t>ข้อสรุปจากการสำรวจคำตอบในแบบสอบถาม ผ่าน Google Form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5AB68-3C20-4693-9636-F96B8AC03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สารสนเทศ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เทคโนโลยี (Technology)</a:t>
            </a:r>
            <a:r>
              <a:t> คือ สิ่งที่มนุษย์พัฒนาขึ้น เพื่อช่วยในการทำงานหรือแก้ปัญหาต่าง ๆ เช่น อุปกรณ์ เครื่องมือ เครื่องจักร วัสดุ หรือ แม้กระทั่งสิ่งที่ไม่ได้เป็นสิ่งของที่จับต้องได้ เช่น กระบวนการต่าง ๆ</a:t>
            </a:r>
          </a:p>
          <a:p>
            <a:pPr marL="0" indent="0">
              <a:buNone/>
            </a:pPr>
            <a:r>
              <a:rPr b="1"/>
              <a:t>เทคโนโลยี (Technology)</a:t>
            </a:r>
            <a:r>
              <a:t> คือ การนำเอาความรู้ทางด้านวิทยาศาสตร์มาพัฒนาเป็นองค์ความรู้ใหม่ เพื่อนำมาประยุกต์ใช้ให้เกิดประโยชน์ ซึ่งเทคโนโลยีที่นำมาใช้จัดการสารสนเทศต่าง ๆ เหล่านี้ อาจเกี่ยวข้องกับเทคโนโลยีด้านคอมพิวเตอร์ เทคโนโลยีทางการสื่อสารและโทรคมนาคม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35468A-1C80-4470-84A8-23BC7B7F6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เทคโนโลยี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b="1"/>
              <a:t>สื่อ (Media)</a:t>
            </a:r>
            <a:r>
              <a:t> คือ การติดต่อถึงกัน</a:t>
            </a:r>
          </a:p>
          <a:p>
            <a:pPr marL="0" indent="0">
              <a:buNone/>
            </a:pPr>
            <a:r>
              <a:rPr b="1"/>
              <a:t>สาร (Message)</a:t>
            </a:r>
            <a:r>
              <a:t> คือ ข้อความที่อาจอยู่ในรูปแบบต่าง ๆ ได้</a:t>
            </a:r>
          </a:p>
          <a:p>
            <a:pPr marL="0" indent="0">
              <a:buNone/>
            </a:pPr>
            <a:r>
              <a:rPr b="1"/>
              <a:t>ทรัพยากร (Resource)</a:t>
            </a:r>
            <a:r>
              <a:t> คือ สิ่งทั้งปวงอันเป็นทรัพย์ มีค่า เช่น ทรัพยากรธรรมชาติ ได้แก่ ดิน น้ำ อากาศ แสง พืชและสัตว์</a:t>
            </a:r>
          </a:p>
          <a:p>
            <a:pPr marL="0" indent="0">
              <a:buNone/>
            </a:pPr>
            <a:r>
              <a:rPr b="1"/>
              <a:t>ทรัพยากรสารสนเทศ (Information Resource)</a:t>
            </a:r>
            <a:r>
              <a:t> คือ ข้อมูล ข่าวสาร ความรู้ ความคิด ประสบการณ์ที่เป็นแก่นหรือเนื้อหาสำคัญที่ได้จำแนก แจกแจง ชี้แจง แสดงออกให้ปรากฏได้ โดยการกลั่นกรอง เรียบเรียง และประมวลไว้ โดยใช้ภาษา สัญลักษณ์ รูปภาพ รหัส หรืออื่น ๆ รวมทั้งบันทึกลงบนวัสดุหลายชนิดเป็นบ่อเกิดแห่งปัญญา แบ่งได้ 3 ประเภท ได้แก่ สื่อสิ่งพิมพ์ สื่อโสตทัศน์ และสื่อดิจิตอล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9CC5E-F1E8-4E29-869E-846552D0B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ประเภทของทรัพยากรสารสนเทศ [2]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1. สื่อสิ่งพิมพ์ (Printed Materials)</a:t>
            </a:r>
          </a:p>
          <a:p>
            <a:pPr lvl="1"/>
            <a:r>
              <a:t>หนังสือ (Books) : หนังสือสารคดี (Non-Fiction) และ หนังสือบันเทิงคดี (Fiction)</a:t>
            </a:r>
          </a:p>
          <a:p>
            <a:pPr lvl="1"/>
            <a:r>
              <a:t>สิ่งพิมพ์ต่อเนื่อง (Serials) : สิ่งพิมพ์ที่ออกต่อเนื่องตามรอบ เช่น วารสาร (Journal) นิตยสาร (Magazine) หนังสือพิมพ์ (Newspaper)</a:t>
            </a:r>
          </a:p>
          <a:p>
            <a:pPr lvl="1"/>
            <a:r>
              <a:t>จุลสาร (Pamphlet) : สิ่งพิมพ์ขนาดเล็ก มีความหนาไม่มาก มักไม่ถึง 50 หน้า</a:t>
            </a:r>
          </a:p>
          <a:p>
            <a:pPr lvl="1"/>
            <a:r>
              <a:t>กฤตภาค (Clipping) : บทความ ข่าว หรือภาพ ที่ตัดมาจากหนังสือพิมพ์ หรือเอกสารอื่นที่คัดทิ้ง แล้วผนึกลงบนกระดาษ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5E5F0-777B-44A4-A508-409DABF02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ประเภทของทรัพยากรสารสนเทศ (1/3)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2. สื่อโสตทัศน์ (Audio-Visual Materials)</a:t>
            </a:r>
          </a:p>
          <a:p>
            <a:pPr lvl="1"/>
            <a:r>
              <a:t>วัสดุกราฟิก (Graphic materials)</a:t>
            </a:r>
          </a:p>
          <a:p>
            <a:pPr lvl="1"/>
            <a:r>
              <a:t>ภาพนิ่ง (Still Pictures)</a:t>
            </a:r>
          </a:p>
          <a:p>
            <a:pPr lvl="1"/>
            <a:r>
              <a:t>วัสดุย่อส่วน (Microforms) หรือ ไมโครฟิช (Microfiche)</a:t>
            </a:r>
          </a:p>
          <a:p>
            <a:pPr lvl="1"/>
            <a:r>
              <a:t>ภาพยนตร์ (Motion Pictures)</a:t>
            </a:r>
          </a:p>
          <a:p>
            <a:pPr lvl="1"/>
            <a:r>
              <a:t>วีดีทัศน์ (Video Tape)</a:t>
            </a:r>
          </a:p>
          <a:p>
            <a:pPr lvl="1"/>
            <a:r>
              <a:t>วัสดุบันทึกเสียง (Tape Cassette)</a:t>
            </a:r>
          </a:p>
          <a:p>
            <a:pPr lvl="1"/>
            <a:r>
              <a:t>โมเดลหรือหุ่นจำลอง (Model)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AD82F-8AE9-43E0-BB66-A3B34C27B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ประเภทของทรัพยากรสารสนเทศ (2/3)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3. สื่อดิจิตอล (Digital Materials)</a:t>
            </a:r>
          </a:p>
          <a:p>
            <a:pPr lvl="1"/>
            <a:r>
              <a:t>ซีดี (CD = Compact Disc) : Video &amp; Sound &amp; File</a:t>
            </a:r>
          </a:p>
          <a:p>
            <a:pPr lvl="1"/>
            <a:r>
              <a:t>สื่อผสม (Multimedia) : e-Book, Video</a:t>
            </a:r>
          </a:p>
          <a:p>
            <a:pPr lvl="1"/>
            <a:r>
              <a:t>ฐานข้อมูล (Database) : Search engine</a:t>
            </a:r>
          </a:p>
          <a:p>
            <a:pPr lvl="1"/>
            <a:r>
              <a:t>สื่อหลายมิติ (Hypermedia) : World Wide Web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6462C-BCA9-4139-B4B6-6B83D8C27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ประเภทของทรัพยากรสารสนเทศ (3/3)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Data Type แบ่งได้เป็น ตัวเลข และตัวอักษร (0100 0010=B)</a:t>
            </a:r>
          </a:p>
          <a:p>
            <a:pPr lvl="1">
              <a:buAutoNum type="arabicPeriod"/>
            </a:pPr>
            <a:r>
              <a:t>Boolean : true หรือ false</a:t>
            </a:r>
          </a:p>
          <a:p>
            <a:pPr lvl="1">
              <a:buAutoNum type="arabicPeriod"/>
            </a:pPr>
            <a:r>
              <a:t>Byte : A = 65, a = 97</a:t>
            </a:r>
          </a:p>
          <a:p>
            <a:pPr lvl="1">
              <a:buAutoNum type="arabicPeriod"/>
            </a:pPr>
            <a:r>
              <a:t>Char : ‘0’</a:t>
            </a:r>
          </a:p>
          <a:p>
            <a:pPr lvl="1">
              <a:buAutoNum type="arabicPeriod"/>
            </a:pPr>
            <a:r>
              <a:t>Integer : 0</a:t>
            </a:r>
          </a:p>
          <a:p>
            <a:pPr lvl="1">
              <a:buAutoNum type="arabicPeriod"/>
            </a:pPr>
            <a:r>
              <a:t>Date : 311220 - YYMMDD</a:t>
            </a:r>
          </a:p>
          <a:p>
            <a:pPr lvl="1">
              <a:buAutoNum type="arabicPeriod"/>
            </a:pPr>
            <a:r>
              <a:t>Double : 3.51</a:t>
            </a:r>
          </a:p>
          <a:p>
            <a:pPr lvl="1">
              <a:buAutoNum type="arabicPeriod"/>
            </a:pPr>
            <a:r>
              <a:t>String : “</a:t>
            </a:r>
            <a:r>
              <a:rPr>
                <a:hlinkClick r:id="rId2"/>
              </a:rPr>
              <a:t>Hello World</a:t>
            </a:r>
            <a:r>
              <a:t>”</a:t>
            </a:r>
          </a:p>
          <a:p>
            <a:pPr lvl="1"/>
            <a:r>
              <a:t>Datatype : </a:t>
            </a:r>
            <a:r>
              <a:rPr>
                <a:hlinkClick r:id="rId3"/>
              </a:rPr>
              <a:t>vbnet</a:t>
            </a:r>
            <a:r>
              <a:t> / </a:t>
            </a:r>
            <a:r>
              <a:rPr>
                <a:hlinkClick r:id="rId4"/>
              </a:rPr>
              <a:t>tc</a:t>
            </a:r>
            <a:r>
              <a:t> / </a:t>
            </a:r>
            <a:r>
              <a:rPr>
                <a:hlinkClick r:id="rId5"/>
              </a:rPr>
              <a:t>mysql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37FE91-EA2C-4707-8936-83F980A92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รูปแบบข้อมูล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08CB95-2975-4FBD-BEC4-3F5823A7B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B7BB3-8E96-483D-A1AB-281C15372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Type on a 16 bit Machine</a:t>
            </a:r>
          </a:p>
        </p:txBody>
      </p:sp>
      <p:pic>
        <p:nvPicPr>
          <p:cNvPr id="3" name="Picture 1" descr="http://www.thaiall.com/tc/datatype16bit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49500" y="1600200"/>
            <a:ext cx="74803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Size and Range - </a:t>
            </a:r>
            <a:r>
              <a:rPr>
                <a:hlinkClick r:id="rId3"/>
              </a:rPr>
              <a:t>Programming in ANSI C by E Balagurasamy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เกณฑ์จำแนก : ตามลักษณะการใช้งาน</a:t>
            </a:r>
          </a:p>
          <a:p>
            <a:pPr lvl="1">
              <a:buAutoNum type="arabicPeriod"/>
            </a:pPr>
            <a:r>
              <a:rPr b="1"/>
              <a:t>แบบใช้งานทั่วไป</a:t>
            </a:r>
            <a:r>
              <a:t> (General purpose computer)</a:t>
            </a:r>
          </a:p>
          <a:p>
            <a:pPr marL="1270000" indent="0">
              <a:buNone/>
            </a:pPr>
            <a:r>
              <a:rPr sz="2000"/>
              <a:t>คือ เครื่องประมวลผลข้อมูลที่มีความยืดหยุ่นในการทำงาน (Flexible) โดยได้รับการออกแบบให้สามารถประยุกต์ใช้ในงานได้หลากหลาย โดยระบบจะทำงานตามคำสั่งในโปรแกรมที่เขียนขึ้นมา และเมื่อผู้ใช้ต้องการให้เครื่องคอมพิวเตอร์ทำงาน เพียงออกคำสั่งเรียกโปรแกรมที่ต้องการ เช่น งานบัญชี งานการเงิน งานทะเบียน งานขาย งานคลัง เป็นต้น</a:t>
            </a:r>
          </a:p>
          <a:p>
            <a:pPr lvl="1">
              <a:buAutoNum type="arabicPeriod" startAt="2"/>
            </a:pPr>
            <a:r>
              <a:rPr b="1"/>
              <a:t>แบบใช้งานเฉพาะ</a:t>
            </a:r>
            <a:r>
              <a:t> (Special purpose computer)</a:t>
            </a:r>
          </a:p>
          <a:p>
            <a:pPr marL="1270000" indent="0">
              <a:buNone/>
            </a:pPr>
            <a:r>
              <a:rPr sz="2000"/>
              <a:t>คือ เครื่องประมวลผลข้อมูลที่ถูกออกแบบตัวเครื่อง และโปรแกรมควบคุมให้ทำงานอย่างใดอย่างหนึ่งเป็นการเฉพาะ (Inflexible) โดยทั่วไปมักใช้ในงานควบคุม หรืองานอุตสาหกรรมที่เน้นการประมวลผลแบบรวดเร็ว เช่น เครื่องคอมพิวเตอร์ควบคุมสัญญาณไฟจราจร คอมพิวเตอร์ควบคุมลิฟท์ หรือคอมพิวเตอร์ควบคุมระบบอัตโนมัติในรถยนต์ เป็นต้น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056DF8-3189-4B59-9433-DB6234EFB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ประเภทของเครื่องคอมพิวเตอร์ [3]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ซุปเปอร์คอมพิวเตอร์ (Supercomputer) เช่น TITAN Cray XK-7, Tianhe-2/Milky Way2</a:t>
            </a:r>
          </a:p>
          <a:p>
            <a:pPr lvl="1">
              <a:buAutoNum type="arabicPeriod"/>
            </a:pPr>
            <a:r>
              <a:t>เมนเฟรมคอมพิวเตอร์ (Mainframe) เช่น IBM 701 เป็นเครื่องแรก</a:t>
            </a:r>
          </a:p>
          <a:p>
            <a:pPr lvl="1">
              <a:buAutoNum type="arabicPeriod"/>
            </a:pPr>
            <a:r>
              <a:t>มินิคอมพิวเตอร์ (Minicomputer) เช่น IBM AS400</a:t>
            </a:r>
          </a:p>
          <a:p>
            <a:pPr lvl="1">
              <a:buAutoNum type="arabicPeriod"/>
            </a:pPr>
            <a:r>
              <a:t>ไมโครคอมพิวเตอร์ (Microcomputer) หรือ คอมพิวเตอร์ส่วนบุคคล (Personal Computer)</a:t>
            </a:r>
          </a:p>
          <a:p>
            <a:pPr lvl="1">
              <a:buAutoNum type="arabicPeriod"/>
            </a:pPr>
            <a:r>
              <a:t>คอมพิวเตอร์มือถือ (Handheld computer) เช่น Tablet PC, SmartPhone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309918-08C4-48C4-BDCA-24B1F7AEB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เกณฑ์จำแนก : ตามขนาดและความสามารถ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Microcomputer + Handheld Computer</a:t>
            </a:r>
          </a:p>
          <a:p>
            <a:pPr lvl="1">
              <a:buAutoNum type="arabicPeriod"/>
            </a:pPr>
            <a:r>
              <a:t>เดสก์ท็อป (Desktop)</a:t>
            </a:r>
          </a:p>
          <a:p>
            <a:pPr lvl="1">
              <a:buAutoNum type="arabicPeriod"/>
            </a:pPr>
            <a:r>
              <a:t>โน๊ตบุ๊ค (Notebook)</a:t>
            </a:r>
          </a:p>
          <a:p>
            <a:pPr lvl="1">
              <a:buAutoNum type="arabicPeriod"/>
            </a:pPr>
            <a:r>
              <a:t>อัลตร้าบุ๊ค (Ultrabook) เบาและมีประสิทธิภาพกว่าโน๊ตบุ๊ค</a:t>
            </a:r>
          </a:p>
          <a:p>
            <a:pPr lvl="1">
              <a:buAutoNum type="arabicPeriod"/>
            </a:pPr>
            <a:r>
              <a:t>เน็ตบุ๊ค (Netbook) เน้นใช้อินเทอร์เน็ตเป็นหลัก ปัจจุบันเสื่อมความนิยมลง</a:t>
            </a:r>
          </a:p>
          <a:p>
            <a:pPr lvl="1">
              <a:buAutoNum type="arabicPeriod"/>
            </a:pPr>
            <a:r>
              <a:t>แท็บเล็ต (Tablet) เช่น ipad</a:t>
            </a:r>
          </a:p>
          <a:p>
            <a:pPr lvl="1">
              <a:buAutoNum type="arabicPeriod"/>
            </a:pPr>
            <a:r>
              <a:t>สมาร์ทโฟน (Smartphone) เช่น iphone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370F0-FB10-49FE-8DF6-9891FBA51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คอมพิวเตอร์ยุคใหม่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Embeded and Wearable Computer</a:t>
            </a:r>
          </a:p>
          <a:p>
            <a:pPr lvl="1">
              <a:buAutoNum type="arabicPeriod"/>
            </a:pPr>
            <a:r>
              <a:t>Google Glass</a:t>
            </a:r>
          </a:p>
          <a:p>
            <a:pPr lvl="1">
              <a:buAutoNum type="arabicPeriod"/>
            </a:pPr>
            <a:r>
              <a:t>Microsoft Hololens</a:t>
            </a:r>
          </a:p>
          <a:p>
            <a:pPr lvl="1">
              <a:buAutoNum type="arabicPeriod"/>
            </a:pPr>
            <a:r>
              <a:t>Smart watch</a:t>
            </a:r>
          </a:p>
          <a:p>
            <a:pPr lvl="1">
              <a:buAutoNum type="arabicPeriod"/>
            </a:pPr>
            <a:r>
              <a:t>Smart TV</a:t>
            </a:r>
          </a:p>
          <a:p>
            <a:pPr lvl="1">
              <a:buAutoNum type="arabicPeriod"/>
            </a:pPr>
            <a:r>
              <a:t>คอมพิวเตอร์ในรถยนต์</a:t>
            </a:r>
          </a:p>
          <a:p>
            <a:pPr lvl="1">
              <a:buAutoNum type="arabicPeriod"/>
            </a:pPr>
            <a:r>
              <a:t>คอมพิวเตอร์ในบ้าน (CCTV, Robot)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24119-C1DF-4591-BA04-4DDA1E326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คอมพิวเตอร์ในรูปลักษณ์อื่น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กล้องวงจรปิด ( CCTV = Closed-Circuit Television )</a:t>
            </a:r>
            <a:r>
              <a:t> คือ การใช้กล้องวีดีโอเพื่อถ่ายทอดภาพไปยังอุปกรณ์ ปลายทาง เช่น จอมอนิเตอร์ เครื่องบันทึกภาพ หรือสมาร์ทโฟน</a:t>
            </a:r>
          </a:p>
          <a:p>
            <a:pPr marL="0" indent="0">
              <a:buNone/>
            </a:pPr>
            <a:r>
              <a:rPr b="1"/>
              <a:t>โทรทัศน์วงจรปิด (CCTV)</a:t>
            </a:r>
            <a:r>
              <a:t> คือ ระบบบันทึกภาพเคลื่อนไหวด้วยกล้องวงจรปิด ใช้เพื่อการรักษาความปลอดภัย หรือดูแลเหตุการณ์ที่อยู่ในความสนใจ และบันทึกเก็บไว้เรียกดูภายหลังได้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A410F-BFD3-42F2-93BB-B396DD353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CCTV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ความเร็ว (Speed)</a:t>
            </a:r>
          </a:p>
          <a:p>
            <a:pPr lvl="1">
              <a:buAutoNum type="arabicPeriod"/>
            </a:pPr>
            <a:r>
              <a:t>ความน่าเชื่อถือ (Reliability)</a:t>
            </a:r>
          </a:p>
          <a:p>
            <a:pPr lvl="1">
              <a:buAutoNum type="arabicPeriod"/>
            </a:pPr>
            <a:r>
              <a:t>ความเที่ยงตรง และแม่นยำ (Accuracy)</a:t>
            </a:r>
          </a:p>
          <a:p>
            <a:pPr lvl="1">
              <a:buAutoNum type="arabicPeriod"/>
            </a:pPr>
            <a:r>
              <a:t>เก็บข้อมูลได้ปริมาณมาก (Storage)</a:t>
            </a:r>
          </a:p>
          <a:p>
            <a:pPr lvl="1">
              <a:buAutoNum type="arabicPeriod"/>
            </a:pPr>
            <a:r>
              <a:t>สื่อสาร และเครือข่าย (Communication and Networking)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8CCB6B-B172-4FA5-80DA-6AACB6E98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คุณสมบัติของคอมพิวเตอร์ [4]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หน่วยความจำหลัก (Primary Storage)</a:t>
            </a:r>
          </a:p>
          <a:p>
            <a:pPr lvl="1"/>
            <a:r>
              <a:t>หน่วยความจำหลัก มีหลายชื่อ เช่น Main Memory, Primary Memory, Internal Memory หรือ Internal Storage ประมวลผลใกล้กับซีพียู แบ่งเป็น 2 ประเภท คือ ROM (Read Only Memory) และ RAM (Random Access Memory)</a:t>
            </a:r>
          </a:p>
          <a:p>
            <a:pPr marL="0" indent="0">
              <a:buNone/>
            </a:pPr>
            <a:r>
              <a:rPr b="1"/>
              <a:t>หน่วยเก็บข้อมูลสำรอง (Secondary Storage Device)</a:t>
            </a:r>
          </a:p>
          <a:p>
            <a:pPr lvl="1"/>
            <a:r>
              <a:t>หน่วยเก็บข้อมูลสำรอง ทำงานกับหน่วยความจำหลัก มีหน้าที่บันทึกข้อมูล แล้วนำมาใช้ภายหลัง มีการพัฒนาขึ้นมากมาย เช่น Flash drive, Harddisk, CD-Rom, External Harddisk, Tape, SSD (Solid State Drive), Memory Card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AA941-7E64-4323-91EE-C1F91181C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หน่วยเก็บข้อมูล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เราทุกคนย่อมมีของรักของหวง เหมือนในภาพยนตร์เรื่อง </a:t>
            </a:r>
            <a:r>
              <a:rPr b="1"/>
              <a:t>สยบฟ้าพิชิตปฐพี</a:t>
            </a:r>
            <a:r>
              <a:t> ที่ </a:t>
            </a:r>
            <a:r>
              <a:rPr b="1"/>
              <a:t>หนิงเชวีย</a:t>
            </a:r>
            <a:r>
              <a:t> มีของรักของหวง แล้วเขาก็เก็บไว้ ดูแลอย่างดี นิสิตก็ต้องมีของรักของหวง หาที่เก็บ และต้องดูแลอย่างดีเช่นกัน เช่นเดียวกับ </a:t>
            </a:r>
            <a:r>
              <a:rPr b="1"/>
              <a:t>ของรักของข้า (My precious)</a:t>
            </a:r>
            <a:r>
              <a:t> ใน The Load of The Rings ที่ไม่ควรทำตกหล่นสูญหายอย่างยิ่ง</a:t>
            </a:r>
          </a:p>
          <a:p>
            <a:pPr lvl="1"/>
            <a:r>
              <a:rPr>
                <a:hlinkClick r:id="rId2"/>
              </a:rPr>
              <a:t>Google Drive</a:t>
            </a:r>
            <a:r>
              <a:t> Meet + มอบหมายงาน </a:t>
            </a:r>
            <a:r>
              <a:rPr>
                <a:hlinkClick r:id="rId3"/>
              </a:rPr>
              <a:t>SpeechTest Docs</a:t>
            </a:r>
          </a:p>
          <a:p>
            <a:pPr lvl="1"/>
            <a:r>
              <a:rPr>
                <a:hlinkClick r:id="rId4"/>
              </a:rPr>
              <a:t>One Drive</a:t>
            </a:r>
            <a:r>
              <a:t> royal_files</a:t>
            </a:r>
          </a:p>
          <a:p>
            <a:pPr lvl="1"/>
            <a:r>
              <a:rPr>
                <a:hlinkClick r:id="rId5"/>
              </a:rPr>
              <a:t>Box.com</a:t>
            </a:r>
            <a:r>
              <a:t> royal_files</a:t>
            </a:r>
          </a:p>
          <a:p>
            <a:pPr lvl="1"/>
            <a:r>
              <a:rPr>
                <a:hlinkClick r:id="rId6"/>
              </a:rPr>
              <a:t>4Shared.com</a:t>
            </a:r>
            <a:r>
              <a:t> royal_files</a:t>
            </a:r>
          </a:p>
          <a:p>
            <a:pPr lvl="1"/>
            <a:r>
              <a:rPr>
                <a:hlinkClick r:id="rId7"/>
              </a:rPr>
              <a:t>Dropbox.com</a:t>
            </a:r>
            <a:r>
              <a:t> king9 book 3.4 MB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A685E7-77C0-4677-AD18-2DF0ED390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การเก็บข้อมูล (Storage)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D6E1B2-78AD-4D33-BD2F-CBCABB557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F67E0-E323-40EA-8F05-5F7FD58CF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การเก็บข้อมูล (Storage)</a:t>
            </a:r>
          </a:p>
        </p:txBody>
      </p:sp>
      <p:pic>
        <p:nvPicPr>
          <p:cNvPr id="3" name="Picture 1" descr="http://www.thaiall.com/student/mydoc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600200"/>
            <a:ext cx="35560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ตัวอย่างโฟรเดอร์ สำหรับเก็บข้อมูลของนิสิต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ถูกต้อง (Accuracy)</a:t>
            </a:r>
          </a:p>
          <a:p>
            <a:pPr lvl="1">
              <a:buAutoNum type="arabicPeriod"/>
            </a:pPr>
            <a:r>
              <a:t>ตรวจสอบได้ (Verifiable)</a:t>
            </a:r>
          </a:p>
          <a:p>
            <a:pPr lvl="1">
              <a:buAutoNum type="arabicPeriod"/>
            </a:pPr>
            <a:r>
              <a:t>ความสมบูรณ์ (Completeness)</a:t>
            </a:r>
          </a:p>
          <a:p>
            <a:pPr lvl="1">
              <a:buAutoNum type="arabicPeriod"/>
            </a:pPr>
            <a:r>
              <a:t>ความกระทัดรัด (Conciseness)</a:t>
            </a:r>
          </a:p>
          <a:p>
            <a:pPr lvl="1">
              <a:buAutoNum type="arabicPeriod"/>
            </a:pPr>
            <a:r>
              <a:t>สอดคล้องกับงาน (Relevance)</a:t>
            </a:r>
          </a:p>
          <a:p>
            <a:pPr lvl="1">
              <a:buAutoNum type="arabicPeriod"/>
            </a:pPr>
            <a:r>
              <a:t>ทันเวลา (Timeliness)</a:t>
            </a:r>
          </a:p>
          <a:p>
            <a:pPr lvl="1">
              <a:buAutoNum type="arabicPeriod"/>
            </a:pPr>
            <a:r>
              <a:t>เชื่อถือได้ (Reliable)</a:t>
            </a:r>
          </a:p>
          <a:p>
            <a:pPr lvl="1">
              <a:buAutoNum type="arabicPeriod"/>
            </a:pPr>
            <a:r>
              <a:t>ยืดหยุ่น (Flexible)</a:t>
            </a:r>
          </a:p>
          <a:p>
            <a:pPr lvl="1">
              <a:buAutoNum type="arabicPeriod"/>
            </a:pPr>
            <a:r>
              <a:t>นำไปใช้ได้ง่าย (Simple)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E46BD-9B7D-47A7-9DF0-20C17F0C9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ลักษณะของสารสนเทศที่ดี [5]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ความเป็นอัตโนมัติ (Self Acting)</a:t>
            </a:r>
          </a:p>
          <a:p>
            <a:pPr lvl="1">
              <a:buAutoNum type="arabicPeriod"/>
            </a:pPr>
            <a:r>
              <a:t>ความเร็ว (Speed)</a:t>
            </a:r>
          </a:p>
          <a:p>
            <a:pPr lvl="1">
              <a:buAutoNum type="arabicPeriod"/>
            </a:pPr>
            <a:r>
              <a:t>ความถูกต้อง แม่นยำ (Accuracy)</a:t>
            </a:r>
          </a:p>
          <a:p>
            <a:pPr lvl="1">
              <a:buAutoNum type="arabicPeriod"/>
            </a:pPr>
            <a:r>
              <a:t>ความน่าเชื่อถือ (Reliability)</a:t>
            </a:r>
          </a:p>
          <a:p>
            <a:pPr lvl="1">
              <a:buAutoNum type="arabicPeriod"/>
            </a:pPr>
            <a:r>
              <a:t>การจัดเก็บข้อมูล (Storage Capability)</a:t>
            </a:r>
          </a:p>
          <a:p>
            <a:pPr lvl="1">
              <a:buAutoNum type="arabicPeriod"/>
            </a:pPr>
            <a:r>
              <a:t>ทำงานซ้ำ ๆ ได้ (Repeatability)</a:t>
            </a:r>
          </a:p>
          <a:p>
            <a:pPr lvl="1">
              <a:buAutoNum type="arabicPeriod"/>
            </a:pPr>
            <a:r>
              <a:t>การติดต่อสื่อสาร (Communication)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775EA-B562-4904-A862-3B3BA30CC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ลักษณะเด่นของคอมพิวเตอร์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คอมพิวเตอร์กับงานด้านสถานีอวกาศ (Space Station)</a:t>
            </a:r>
          </a:p>
          <a:p>
            <a:pPr lvl="1">
              <a:buAutoNum type="arabicPeriod"/>
            </a:pPr>
            <a:r>
              <a:t>คอมพิวเตอร์กับงานด้านวิทยาศาสตร์การแพทย์ (Science)</a:t>
            </a:r>
          </a:p>
          <a:p>
            <a:pPr lvl="1">
              <a:buAutoNum type="arabicPeriod"/>
            </a:pPr>
            <a:r>
              <a:t>คอมพิวเตอร์กับงานด้านธุรกิจทั่วไป (Business)</a:t>
            </a:r>
          </a:p>
          <a:p>
            <a:pPr lvl="1">
              <a:buAutoNum type="arabicPeriod"/>
            </a:pPr>
            <a:r>
              <a:t>คอมพิวเตอร์กับงานด้านการศึกษาและการวิจัย (Education and Research)</a:t>
            </a:r>
          </a:p>
          <a:p>
            <a:pPr lvl="1">
              <a:buAutoNum type="arabicPeriod"/>
            </a:pPr>
            <a:r>
              <a:t>คอมพิวเตอร์กับงานด้านการออกแบบทางวิศวกรรม (Design)</a:t>
            </a:r>
          </a:p>
          <a:p>
            <a:pPr lvl="1">
              <a:buAutoNum type="arabicPeriod"/>
            </a:pPr>
            <a:r>
              <a:t>คอมพิวเตอร์กับงานด้านอุตสาหกรรมและหุ่นยนต์ (Industry and Robot)</a:t>
            </a:r>
          </a:p>
          <a:p>
            <a:pPr lvl="1">
              <a:buAutoNum type="arabicPeriod"/>
            </a:pPr>
            <a:r>
              <a:t>คอมพิวเตอร์กับงานด้านเก็บประวัติอาชญากร (Profile)</a:t>
            </a:r>
          </a:p>
          <a:p>
            <a:pPr lvl="1">
              <a:buAutoNum type="arabicPeriod"/>
            </a:pPr>
            <a:r>
              <a:t>คอมพิวเตอร์กับงานด้านบันเทิง (Entertainment)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การประยุกต์ใช้งานคอมพิวเตอร์ [6]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FA225-5844-493B-8D6E-23CED2C8A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1C2FEC-BEE3-43ED-BC24-0BF20A5E1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1. คอมพิวเตอร์กับงานด้านสถานีอวกาศ (Space Station)</a:t>
            </a:r>
          </a:p>
        </p:txBody>
      </p:sp>
      <p:pic>
        <p:nvPicPr>
          <p:cNvPr id="3" name="Picture 1" descr="http://www.thaiall.com/tec/elon_musk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086100" y="1600200"/>
            <a:ext cx="60198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รวมนวัตกรรมของ Elon Musk - จรวด Falcon 9 บินกลับโลกได้ ขนอุปกรณ์ไปส่งที่สถานีอวกาศนานาชาติ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F9CEF-78E3-49B8-9A70-678F3017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C80E06-4D1E-4313-B540-58D8A8401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2. คอมพิวเตอร์กับงานด้านวิทยาศาสตร์การแพทย์ (Science)</a:t>
            </a:r>
          </a:p>
        </p:txBody>
      </p:sp>
      <p:pic>
        <p:nvPicPr>
          <p:cNvPr id="3" name="Picture 1" descr="http://www.thaiall.com/tec/robot-heart-surgury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95600" y="1600200"/>
            <a:ext cx="63881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rPr>
                <a:hlinkClick r:id="rId3"/>
              </a:rPr>
              <a:t>First long-distance heart surgery performed via robot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24BF4-82D4-4B71-8E75-C6574C750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22BE30-10A0-4E52-9F19-8341F1343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คอมพิวเตอร์กับงานด้านธุรกิจทั่วไป (Business)</a:t>
            </a:r>
          </a:p>
        </p:txBody>
      </p:sp>
      <p:pic>
        <p:nvPicPr>
          <p:cNvPr id="3" name="Picture 1" descr="http://www.thaiall.com/tec/four_app_food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03500" y="1600200"/>
            <a:ext cx="69850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แอพส่งอาหารเดลิเวอรี่ </a:t>
            </a:r>
            <a:r>
              <a:rPr>
                <a:hlinkClick r:id="rId3"/>
              </a:rPr>
              <a:t>4 บริการ Food Delivery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E4021-1A9D-4F9E-BFC9-68E7ED743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3D3B15-D3BF-413C-A073-85D3F4E72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4. คอมพิวเตอร์กับงานด้านการศึกษาและการวิจัย (Education and Research)</a:t>
            </a:r>
          </a:p>
        </p:txBody>
      </p:sp>
      <p:pic>
        <p:nvPicPr>
          <p:cNvPr id="3" name="Picture 1" descr="http://www.thaiall.com/google/pagerank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81200" y="1638300"/>
            <a:ext cx="8229600" cy="3937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algn="ctr"/>
            <a:r>
              <a:rPr lang="th-TH" dirty="0"/>
              <a:t>เอกสารสอนเรื่อง </a:t>
            </a:r>
            <a:r>
              <a:rPr lang="en-US" dirty="0"/>
              <a:t>Google PageRank Algorithm </a:t>
            </a:r>
            <a:r>
              <a:rPr lang="th-TH" dirty="0"/>
              <a:t>ของ </a:t>
            </a:r>
            <a:r>
              <a:rPr lang="en-US" dirty="0"/>
              <a:t>Stanford.edu</a:t>
            </a:r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ACA3A-6C41-46F4-A8B9-82BA890B9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18F2EE-80A2-4BD8-9971-24C003CEF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5. คอมพิวเตอร์กับงานด้านการออกแบบทางวิศวกรรม (Design)</a:t>
            </a:r>
          </a:p>
        </p:txBody>
      </p:sp>
      <p:pic>
        <p:nvPicPr>
          <p:cNvPr id="3" name="Picture 1" descr="http://www.thaiall.com/tec/hololens_bicycle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124200" y="1600200"/>
            <a:ext cx="59436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การออกแบบวิศวกรรม ด้วย </a:t>
            </a:r>
            <a:r>
              <a:rPr>
                <a:hlinkClick r:id="rId3"/>
              </a:rPr>
              <a:t>Microsoft Hololens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B6686-5DBD-4233-A48C-4D35BD27C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B78D9A-AE7E-428B-8E9A-112F592F1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-10160"/>
            <a:ext cx="7010400" cy="1041400"/>
          </a:xfrm>
        </p:spPr>
        <p:txBody>
          <a:bodyPr>
            <a:normAutofit fontScale="90000"/>
          </a:bodyPr>
          <a:lstStyle/>
          <a:p>
            <a:r>
              <a:t>6. คอมพิวเตอร์กับงานด้านอุตสาหกรรมและหุ่นยนต์ (Industry and Robot)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หุ่นยนต์ขนถ่ายสินค้า </a:t>
            </a:r>
            <a:r>
              <a:rPr>
                <a:hlinkClick r:id="rId2"/>
              </a:rPr>
              <a:t>ตอบโจทย์อุตสาหกรรมโลจิสติกส์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4B159-D488-4677-B6C4-30FF21527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9A727C-B3D7-437A-9C68-FE40C5607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476" y="1376619"/>
            <a:ext cx="7619048" cy="410476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ระบบงานย่อย ของ ระบบฐานข้อมูลทะเบียนประวัติอาชญากร</a:t>
            </a:r>
          </a:p>
          <a:p>
            <a:pPr lvl="1"/>
            <a:r>
              <a:t>ระบบข้อมูลหมายจับ</a:t>
            </a:r>
          </a:p>
          <a:p>
            <a:pPr lvl="1"/>
            <a:r>
              <a:t>ระบบข้อมูลบุคคลพ้นโทษ</a:t>
            </a:r>
          </a:p>
          <a:p>
            <a:pPr lvl="1"/>
            <a:r>
              <a:t>ระบบข้อมูลบัญชีประวัติการกระทำความผิด</a:t>
            </a:r>
          </a:p>
          <a:p>
            <a:pPr lvl="1"/>
            <a:r>
              <a:t>ระบบข้อมูลแผนประทุษกรรม</a:t>
            </a:r>
          </a:p>
          <a:p>
            <a:pPr lvl="1"/>
            <a:r>
              <a:t>ระบบข้อมูลประวัติอาชญากร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7. คอมพิวเตอร์กับงานด้านเก็บประวัติอาชญากร (Profile)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CBD8B-EC0B-4B8C-8027-24DD3C559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B186FD-72C9-4F1C-B78E-1FA02AD21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Edward Snowden เผยโครงการการสอดส่องดูแลมวลชน US กับ EN</a:t>
            </a:r>
          </a:p>
        </p:txBody>
      </p:sp>
      <p:pic>
        <p:nvPicPr>
          <p:cNvPr id="3" name="Picture 1" descr="http://www.thaiall.com/tec/china_police_detect_face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81200" y="2120900"/>
            <a:ext cx="8229600" cy="2971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ตำรวจจีนสวมแว่นอัจฉริยะ </a:t>
            </a:r>
            <a:r>
              <a:rPr>
                <a:hlinkClick r:id="rId3"/>
              </a:rPr>
              <a:t>ตรวจจับใบหน้าคนร้าย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8B7AC-8C14-4295-B021-E71DB4DFF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B3F9EB-C21E-4A5C-8567-D2FCE935E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8. คอมพิวเตอร์กับงานด้านบันเทิง (Entertainment)</a:t>
            </a:r>
          </a:p>
        </p:txBody>
      </p:sp>
      <p:pic>
        <p:nvPicPr>
          <p:cNvPr id="3" name="Picture 1" descr="http://www.thaiall.com/blog/wp-content/uploads/2017/10/LoveO2O-768x427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89200" y="1600200"/>
            <a:ext cx="72136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ภาพยนตร์ Love O2O - Online to Offline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F6A51-896E-4D5C-8A79-FD280E403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ข้อมูลและสารสนเทศ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ประเภทของทรัพยากรสารสนเทศ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ประเภทของเครื่องคอมพิวเตอร์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คุณสมบัติของคอมพิวเตอร์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ลักษณะของสารสนเทศที่ดี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การประยุกต์ใช้งานคอมพิวเตอร์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2D6E4-8AFA-4898-87BC-1E72F9FFC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สรุป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จงทำแบบทดสอบ Pretest และ Posttest</a:t>
            </a:r>
          </a:p>
          <a:p>
            <a:pPr lvl="1"/>
            <a:r>
              <a:t>สิ่งใดคือข้อมูล</a:t>
            </a:r>
          </a:p>
          <a:p>
            <a:pPr lvl="1"/>
            <a:r>
              <a:t>สิ่งใดคือสารสนเทศ</a:t>
            </a:r>
          </a:p>
          <a:p>
            <a:pPr lvl="1"/>
            <a:r>
              <a:t>สิ่งใดต้องผ่านการประมวลผล</a:t>
            </a:r>
          </a:p>
          <a:p>
            <a:pPr lvl="1"/>
            <a:r>
              <a:t>เหตุการณ์ใดเกิดขึ้นจากการระบาดของ Covid-19</a:t>
            </a:r>
          </a:p>
          <a:p>
            <a:pPr lvl="1"/>
            <a:r>
              <a:t>Super Spreader คืออะไร</a:t>
            </a:r>
          </a:p>
          <a:p>
            <a:pPr lvl="1"/>
            <a:r>
              <a:t>ปัญญาคืออะไร</a:t>
            </a:r>
          </a:p>
          <a:p>
            <a:pPr lvl="1"/>
            <a:r>
              <a:t>IPO ย่อมาจากอะไร</a:t>
            </a:r>
          </a:p>
          <a:p>
            <a:pPr lvl="1"/>
            <a:r>
              <a:t>สิ่งใดคือเทคโนโลยี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D0A83-CC82-4CDA-940E-5A63A0CBD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t>ทรัพยากรสารสนเทศมี 3 ประเภท มีอะไรบ้าง</a:t>
            </a:r>
          </a:p>
          <a:p>
            <a:pPr lvl="1"/>
            <a:r>
              <a:t>ข้อใดคือ Data type</a:t>
            </a:r>
          </a:p>
          <a:p>
            <a:pPr lvl="1"/>
            <a:r>
              <a:t>จงเรียงลำดับของข้อมูลจากน้อยไปมาก</a:t>
            </a:r>
          </a:p>
          <a:p>
            <a:pPr lvl="1"/>
            <a:r>
              <a:t>จงเรียงลำดับของข้อมูลจากมากไปน้อย</a:t>
            </a:r>
          </a:p>
          <a:p>
            <a:pPr lvl="1"/>
            <a:r>
              <a:t>ข้อใดคือประเภทคอมพิวเตอร์ขนาดเล็กที่สุด</a:t>
            </a:r>
          </a:p>
          <a:p>
            <a:pPr lvl="1"/>
            <a:r>
              <a:t>จงเรียงลำดับของประเภทคอมพิวเตอร์จากเล็กไปใหญ่</a:t>
            </a:r>
          </a:p>
          <a:p>
            <a:pPr lvl="1"/>
            <a:r>
              <a:t>ข้อใดคือ Wearable computer</a:t>
            </a:r>
          </a:p>
          <a:p>
            <a:pPr lvl="1"/>
            <a:r>
              <a:t>ข้อใดไม่ใช่คุณสมบัติของคอมพิวเตอร์</a:t>
            </a:r>
          </a:p>
          <a:p>
            <a:pPr lvl="1"/>
            <a:r>
              <a:t>ข้อใดไม่ใช่บริการสื่อเก็บข้อมูล</a:t>
            </a:r>
          </a:p>
          <a:p>
            <a:pPr lvl="1"/>
            <a:r>
              <a:t>ข้อใดไม่ใช่ลักษณะของสารสนเทศที่ดี</a:t>
            </a:r>
          </a:p>
          <a:p>
            <a:pPr lvl="1"/>
            <a:r>
              <a:t>ข้อใดไม่ใช่ลักษณะเด่นของคอมพิวเตอร์</a:t>
            </a:r>
          </a:p>
          <a:p>
            <a:pPr lvl="1"/>
            <a:r>
              <a:t>ข้อใดไม่ใช่การประยุกต์ใช้งานคอมพิวเตอร์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C7EAD-2035-427B-879B-64620AD09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74136DD-E004-451C-8871-048EA643E1C8}" vid="{8797D681-581F-4CF0-9B87-B80061C92118}"/>
    </a:ext>
  </a:extLst>
</a:theme>
</file>

<file path=ppt/theme/theme2.xml><?xml version="1.0" encoding="utf-8"?>
<a:theme xmlns:a="http://schemas.openxmlformats.org/drawingml/2006/main" name="topic_1_0to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opic_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opic_9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tec1001_00</Template>
  <TotalTime>31</TotalTime>
  <Words>2846</Words>
  <Application>Microsoft Office PowerPoint</Application>
  <PresentationFormat>แบบจอกว้าง</PresentationFormat>
  <Paragraphs>309</Paragraphs>
  <Slides>45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10</vt:i4>
      </vt:variant>
      <vt:variant>
        <vt:lpstr>ชื่อเรื่องสไลด์</vt:lpstr>
      </vt:variant>
      <vt:variant>
        <vt:i4>45</vt:i4>
      </vt:variant>
    </vt:vector>
  </HeadingPairs>
  <TitlesOfParts>
    <vt:vector size="59" baseType="lpstr">
      <vt:lpstr>Calibri</vt:lpstr>
      <vt:lpstr>TH SarabunPSK</vt:lpstr>
      <vt:lpstr>Courier New</vt:lpstr>
      <vt:lpstr>Arial</vt:lpstr>
      <vt:lpstr>Theme1</vt:lpstr>
      <vt:lpstr>topic_1_0to9</vt:lpstr>
      <vt:lpstr>topic_1</vt:lpstr>
      <vt:lpstr>topic_2</vt:lpstr>
      <vt:lpstr>topic_3</vt:lpstr>
      <vt:lpstr>topic_4</vt:lpstr>
      <vt:lpstr>topic_5</vt:lpstr>
      <vt:lpstr>topic_6</vt:lpstr>
      <vt:lpstr>topic_7</vt:lpstr>
      <vt:lpstr>topic_99</vt:lpstr>
      <vt:lpstr>หน่วยที่ 1 สารสนเทศและทรัพยากรสารสนเทศ</vt:lpstr>
      <vt:lpstr>วัตถุประสงค์การเรียน</vt:lpstr>
      <vt:lpstr>สิ่งที่คาดหวัง</vt:lpstr>
      <vt:lpstr>ข้อมูลและสารสนเทศ [1]</vt:lpstr>
      <vt:lpstr>ข้อมูล</vt:lpstr>
      <vt:lpstr>ข้อมูลดิบ (Raw Data)</vt:lpstr>
      <vt:lpstr>ข้อมูล คือ เหตุการณ์ที่เกิดขึ้น (1/2)</vt:lpstr>
      <vt:lpstr>ข้อมูล คือ เหตุการณ์ที่เกิดขึ้น (2/2)</vt:lpstr>
      <vt:lpstr>ข้อมูล กับ ความคาดหวัง</vt:lpstr>
      <vt:lpstr>แผนภาพ สารสนเทศจำนวนผู้ติดเชื้อ #</vt:lpstr>
      <vt:lpstr>การพัฒนาของข้อมูล</vt:lpstr>
      <vt:lpstr>การได้มาซึ่งข้อมูล</vt:lpstr>
      <vt:lpstr>ระบบประมวลผล</vt:lpstr>
      <vt:lpstr>สารสนเทศ</vt:lpstr>
      <vt:lpstr>เทคโนโลยี</vt:lpstr>
      <vt:lpstr>ประเภทของทรัพยากรสารสนเทศ [2]</vt:lpstr>
      <vt:lpstr>ประเภทของทรัพยากรสารสนเทศ (1/3)</vt:lpstr>
      <vt:lpstr>ประเภทของทรัพยากรสารสนเทศ (2/3)</vt:lpstr>
      <vt:lpstr>ประเภทของทรัพยากรสารสนเทศ (3/3)</vt:lpstr>
      <vt:lpstr>รูปแบบข้อมูล</vt:lpstr>
      <vt:lpstr>Data Type on a 16 bit Machine</vt:lpstr>
      <vt:lpstr>ประเภทของเครื่องคอมพิวเตอร์ [3]</vt:lpstr>
      <vt:lpstr>เกณฑ์จำแนก : ตามขนาดและความสามารถ</vt:lpstr>
      <vt:lpstr>คอมพิวเตอร์ยุคใหม่</vt:lpstr>
      <vt:lpstr>คอมพิวเตอร์ในรูปลักษณ์อื่น</vt:lpstr>
      <vt:lpstr>CCTV</vt:lpstr>
      <vt:lpstr>คุณสมบัติของคอมพิวเตอร์ [4]</vt:lpstr>
      <vt:lpstr>หน่วยเก็บข้อมูล</vt:lpstr>
      <vt:lpstr>การเก็บข้อมูล (Storage)</vt:lpstr>
      <vt:lpstr>การเก็บข้อมูล (Storage)</vt:lpstr>
      <vt:lpstr>ลักษณะของสารสนเทศที่ดี [5]</vt:lpstr>
      <vt:lpstr>ลักษณะเด่นของคอมพิวเตอร์</vt:lpstr>
      <vt:lpstr>การประยุกต์ใช้งานคอมพิวเตอร์ [6]</vt:lpstr>
      <vt:lpstr>1. คอมพิวเตอร์กับงานด้านสถานีอวกาศ (Space Station)</vt:lpstr>
      <vt:lpstr>2. คอมพิวเตอร์กับงานด้านวิทยาศาสตร์การแพทย์ (Science)</vt:lpstr>
      <vt:lpstr>3. คอมพิวเตอร์กับงานด้านธุรกิจทั่วไป (Business)</vt:lpstr>
      <vt:lpstr>4. คอมพิวเตอร์กับงานด้านการศึกษาและการวิจัย (Education and Research)</vt:lpstr>
      <vt:lpstr>5. คอมพิวเตอร์กับงานด้านการออกแบบทางวิศวกรรม (Design)</vt:lpstr>
      <vt:lpstr>6. คอมพิวเตอร์กับงานด้านอุตสาหกรรมและหุ่นยนต์ (Industry and Robot)</vt:lpstr>
      <vt:lpstr>7. คอมพิวเตอร์กับงานด้านเก็บประวัติอาชญากร (Profile)</vt:lpstr>
      <vt:lpstr>Edward Snowden เผยโครงการการสอดส่องดูแลมวลชน US กับ EN</vt:lpstr>
      <vt:lpstr>8. คอมพิวเตอร์กับงานด้านบันเทิง (Entertainment)</vt:lpstr>
      <vt:lpstr>สรุป</vt:lpstr>
      <vt:lpstr>งานมอบหมาย</vt:lpstr>
      <vt:lpstr>งานมอบหมาย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สื่อและเทคโนโลยีสารสนเทศ</dc:title>
  <dc:creator/>
  <cp:keywords/>
  <cp:lastModifiedBy>บุรินทร์ รุจจนพันธุ์</cp:lastModifiedBy>
  <cp:revision>19</cp:revision>
  <dcterms:created xsi:type="dcterms:W3CDTF">2020-06-07T00:13:27Z</dcterms:created>
  <dcterms:modified xsi:type="dcterms:W3CDTF">2022-08-04T08:16:56Z</dcterms:modified>
</cp:coreProperties>
</file>