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5143500" cx="9144000"/>
  <p:notesSz cx="6858000" cy="9144000"/>
  <p:embeddedFontLst>
    <p:embeddedFont>
      <p:font typeface="Roboto Slab"/>
      <p:regular r:id="rId11"/>
      <p:bold r:id="rId12"/>
    </p:embeddedFont>
    <p:embeddedFont>
      <p:font typeface="Roboto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RobotoSlab-regular.fntdata"/><Relationship Id="rId10" Type="http://schemas.openxmlformats.org/officeDocument/2006/relationships/slide" Target="slides/slide5.xml"/><Relationship Id="rId13" Type="http://schemas.openxmlformats.org/officeDocument/2006/relationships/font" Target="fonts/Roboto-regular.fntdata"/><Relationship Id="rId12" Type="http://schemas.openxmlformats.org/officeDocument/2006/relationships/font" Target="fonts/RobotoSlab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Roboto-italic.fntdata"/><Relationship Id="rId14" Type="http://schemas.openxmlformats.org/officeDocument/2006/relationships/font" Target="fonts/Roboto-bold.fntdata"/><Relationship Id="rId16" Type="http://schemas.openxmlformats.org/officeDocument/2006/relationships/font" Target="fonts/Roboto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c6f75fce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c6f75fce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c6f75fceb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c6f75fceb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c6f75fceb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c6f75fceb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c6f75fceb_0_16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c6f75fceb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65ef91b41ad83395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65ef91b41ad83395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17;p3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" name="Google Shape;18;p3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Google Shape;21;p4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4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Google Shape;26;p5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7" name="Google Shape;27;p5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Google Shape;35;p7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6" name="Google Shape;36;p7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7" name="Google Shape;37;p7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8" name="Google Shape;38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1" name="Google Shape;41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9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4" name="Google Shape;44;p9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5" name="Google Shape;45;p9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46" name="Google Shape;46;p9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47" name="Google Shape;47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1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COVID-19</a:t>
            </a:r>
            <a:endParaRPr/>
          </a:p>
        </p:txBody>
      </p:sp>
      <p:sp>
        <p:nvSpPr>
          <p:cNvPr id="64" name="Google Shape;64;p13"/>
          <p:cNvSpPr txBox="1"/>
          <p:nvPr>
            <p:ph idx="1" type="subTitle"/>
          </p:nvPr>
        </p:nvSpPr>
        <p:spPr>
          <a:xfrm>
            <a:off x="1680300" y="3049450"/>
            <a:ext cx="5783400" cy="14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รัฐประกาศ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ให้เริ่มเปิดสอนออนไลน์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18 มี.ค.63 ไป 14 วัน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</a:pPr>
            <a:r>
              <a:rPr lang="en"/>
              <a:t>ติดง่าย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</a:pPr>
            <a:r>
              <a:rPr lang="en"/>
              <a:t>อัตราเสียชีวิต 1%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</a:pPr>
            <a:r>
              <a:rPr lang="en"/>
              <a:t>บางประเทศสูงถึง 10%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</a:pPr>
            <a:r>
              <a:rPr lang="en"/>
              <a:t>จีน เริ่มติดก่อน แต่ปลาย มี.ค.หยุดแล้ว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</a:pPr>
            <a:r>
              <a:rPr lang="en"/>
              <a:t>ยุโรป ปลายมี.ค.เสียชีวิตมากกว่าจีนแล้ว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</a:pPr>
            <a:r>
              <a:rPr lang="en"/>
              <a:t>ไทย เริ่มหนักจากสนามมวยและบันเทิง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100"/>
              <a:buNone/>
            </a:pPr>
            <a:r>
              <a:rPr lang="en"/>
              <a:t>กระแสในไทยชัดเจนหลังแมทธิวให้ข่าว</a:t>
            </a:r>
            <a:endParaRPr/>
          </a:p>
        </p:txBody>
      </p:sp>
      <p:sp>
        <p:nvSpPr>
          <p:cNvPr id="70" name="Google Shape;70;p14"/>
          <p:cNvSpPr txBox="1"/>
          <p:nvPr>
            <p:ph type="title"/>
          </p:nvPr>
        </p:nvSpPr>
        <p:spPr>
          <a:xfrm>
            <a:off x="265500" y="1912650"/>
            <a:ext cx="4045200" cy="131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ไวรัส ที่ติด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ระบบทางเดินหายใจ และการสัมผัส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รู้จักไข้หวัดใหญ่</a:t>
            </a:r>
            <a:endParaRPr/>
          </a:p>
        </p:txBody>
      </p:sp>
      <p:sp>
        <p:nvSpPr>
          <p:cNvPr id="76" name="Google Shape;76;p15"/>
          <p:cNvSpPr txBox="1"/>
          <p:nvPr>
            <p:ph idx="1" type="body"/>
          </p:nvPr>
        </p:nvSpPr>
        <p:spPr>
          <a:xfrm>
            <a:off x="1155612" y="1517242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ไข้หวัดใหญ่ก็มาจากติดเชื้อไวรัส แต่คนละสายพันธุ์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คนที่เป็นก็จะมีอาการหนัก แต่รักษาได้ ตายน้อย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COVID-19 เป็นไวรัสมาใหม่ อีกสายพันธ์์</a:t>
            </a:r>
            <a:endParaRPr/>
          </a:p>
        </p:txBody>
      </p:sp>
      <p:pic>
        <p:nvPicPr>
          <p:cNvPr id="77" name="Google Shape;77;p15"/>
          <p:cNvPicPr preferRelativeResize="0"/>
          <p:nvPr/>
        </p:nvPicPr>
        <p:blipFill rotWithShape="1">
          <a:blip r:embed="rId3">
            <a:alphaModFix/>
          </a:blip>
          <a:srcRect b="0" l="13767" r="13774" t="0"/>
          <a:stretch/>
        </p:blipFill>
        <p:spPr>
          <a:xfrm>
            <a:off x="6838875" y="3305575"/>
            <a:ext cx="2076525" cy="16093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6"/>
          <p:cNvSpPr txBox="1"/>
          <p:nvPr>
            <p:ph idx="4294967295"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สรุป</a:t>
            </a:r>
            <a:endParaRPr/>
          </a:p>
        </p:txBody>
      </p:sp>
      <p:sp>
        <p:nvSpPr>
          <p:cNvPr id="83" name="Google Shape;83;p16"/>
          <p:cNvSpPr txBox="1"/>
          <p:nvPr>
            <p:ph idx="4294967295" type="body"/>
          </p:nvPr>
        </p:nvSpPr>
        <p:spPr>
          <a:xfrm>
            <a:off x="311700" y="1195201"/>
            <a:ext cx="3853200" cy="52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400">
                <a:solidFill>
                  <a:schemeClr val="accent5"/>
                </a:solidFill>
              </a:rPr>
              <a:t>ไข้หวัดใหญ่</a:t>
            </a:r>
            <a:endParaRPr sz="2400">
              <a:solidFill>
                <a:schemeClr val="accent5"/>
              </a:solidFill>
            </a:endParaRPr>
          </a:p>
        </p:txBody>
      </p:sp>
      <p:cxnSp>
        <p:nvCxnSpPr>
          <p:cNvPr id="84" name="Google Shape;84;p16"/>
          <p:cNvCxnSpPr/>
          <p:nvPr/>
        </p:nvCxnSpPr>
        <p:spPr>
          <a:xfrm>
            <a:off x="418675" y="1811883"/>
            <a:ext cx="2709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5" name="Google Shape;85;p16"/>
          <p:cNvSpPr txBox="1"/>
          <p:nvPr>
            <p:ph idx="4294967295" type="body"/>
          </p:nvPr>
        </p:nvSpPr>
        <p:spPr>
          <a:xfrm>
            <a:off x="311701" y="1904155"/>
            <a:ext cx="3853200" cy="275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มีวัคซีน</a:t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/>
              <a:t>โอกาสเสียชีวิตน้อย</a:t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/>
              <a:t>รุนแรง ไม่เท่า COVID-19</a:t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/>
              <a:t>ติดกันได้ แต่ติดยากกว่า</a:t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400"/>
          </a:p>
        </p:txBody>
      </p:sp>
      <p:sp>
        <p:nvSpPr>
          <p:cNvPr id="86" name="Google Shape;86;p16"/>
          <p:cNvSpPr txBox="1"/>
          <p:nvPr>
            <p:ph idx="4294967295" type="body"/>
          </p:nvPr>
        </p:nvSpPr>
        <p:spPr>
          <a:xfrm>
            <a:off x="4905750" y="1201619"/>
            <a:ext cx="3853200" cy="52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400">
                <a:solidFill>
                  <a:schemeClr val="accent5"/>
                </a:solidFill>
              </a:rPr>
              <a:t>COVID-19</a:t>
            </a:r>
            <a:endParaRPr sz="2400">
              <a:solidFill>
                <a:schemeClr val="accent5"/>
              </a:solidFill>
            </a:endParaRPr>
          </a:p>
        </p:txBody>
      </p:sp>
      <p:cxnSp>
        <p:nvCxnSpPr>
          <p:cNvPr id="87" name="Google Shape;87;p16"/>
          <p:cNvCxnSpPr/>
          <p:nvPr/>
        </p:nvCxnSpPr>
        <p:spPr>
          <a:xfrm>
            <a:off x="5012725" y="1811883"/>
            <a:ext cx="2709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8" name="Google Shape;88;p16"/>
          <p:cNvSpPr txBox="1"/>
          <p:nvPr>
            <p:ph idx="4294967295" type="body"/>
          </p:nvPr>
        </p:nvSpPr>
        <p:spPr>
          <a:xfrm>
            <a:off x="4905750" y="1916330"/>
            <a:ext cx="3853200" cy="275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ยังไม่มีวิธีรักษา</a:t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/>
              <a:t>ตรวจประเมินโรคยาก</a:t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/>
              <a:t>ติดกันง่าย จัดเป็นโรคระบาดอันตราย</a:t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/>
              <a:t>เจ็บป่วยรุนแรงที่ปอด</a:t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400"/>
              <a:t>เสียชีวิตในเวลาอันสั้น</a:t>
            </a:r>
            <a:endParaRPr sz="14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7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ถาม - ตอบ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