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61" autoAdjust="0"/>
    <p:restoredTop sz="94660"/>
  </p:normalViewPr>
  <p:slideViewPr>
    <p:cSldViewPr snapToGrid="0">
      <p:cViewPr>
        <p:scale>
          <a:sx n="75" d="100"/>
          <a:sy n="75" d="100"/>
        </p:scale>
        <p:origin x="-27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2014-04-09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22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2014-04-09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49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2014-04-09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39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2014-04-09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398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2014-04-09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09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2014-04-09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43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2014-04-09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5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2014-04-09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80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2014-04-09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68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2014-04-09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4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2014-04-09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58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b="1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fld id="{33DAC1A5-50F8-4074-AF5B-B33AC47DC3BE}" type="datetimeFigureOut">
              <a:rPr lang="en-US" smtClean="0"/>
              <a:pPr/>
              <a:t>2014-04-09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b="1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b="1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fld id="{39DE7A5F-41F8-4B59-AAD0-C0E4372E06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10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2895599"/>
          </a:xfrm>
        </p:spPr>
        <p:txBody>
          <a:bodyPr>
            <a:normAutofit/>
          </a:bodyPr>
          <a:lstStyle/>
          <a:p>
            <a:r>
              <a:rPr lang="th-TH" sz="6000" dirty="0" smtClean="0"/>
              <a:t>ขั้นตอนการทำวิจัย</a:t>
            </a:r>
            <a:br>
              <a:rPr lang="th-TH" sz="6000" dirty="0" smtClean="0"/>
            </a:br>
            <a:r>
              <a:rPr lang="en-US" sz="4400" dirty="0" smtClean="0"/>
              <a:t>(</a:t>
            </a:r>
            <a:r>
              <a:rPr lang="th-TH" sz="4400" dirty="0"/>
              <a:t>การศึกษาค้นคว้าอิสระ หรือ</a:t>
            </a:r>
            <a:r>
              <a:rPr lang="th-TH" sz="4400" dirty="0" smtClean="0"/>
              <a:t>วิทยานิพนธ์</a:t>
            </a:r>
            <a:r>
              <a:rPr lang="en-US" sz="4400" dirty="0" smtClean="0"/>
              <a:t>)</a:t>
            </a:r>
            <a:r>
              <a:rPr lang="th-TH" sz="6000" dirty="0" smtClean="0"/>
              <a:t/>
            </a:r>
            <a:br>
              <a:rPr lang="th-TH" sz="6000" dirty="0" smtClean="0"/>
            </a:br>
            <a:r>
              <a:rPr lang="th-TH" sz="6000" dirty="0" smtClean="0"/>
              <a:t>สายสังคมศาสตร์และมนุษยศาสตร์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5181600"/>
            <a:ext cx="6400800" cy="1676400"/>
          </a:xfrm>
        </p:spPr>
        <p:txBody>
          <a:bodyPr/>
          <a:lstStyle/>
          <a:p>
            <a:r>
              <a:rPr lang="th-TH" dirty="0" smtClean="0"/>
              <a:t>ปรับปรุง 9 เมษายน 2557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0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/>
          <p:cNvSpPr/>
          <p:nvPr/>
        </p:nvSpPr>
        <p:spPr>
          <a:xfrm>
            <a:off x="992949" y="132464"/>
            <a:ext cx="914400" cy="301752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bg1"/>
                </a:solidFill>
                <a:cs typeface="+mj-cs"/>
              </a:rPr>
              <a:t>เริ่มต้น</a:t>
            </a:r>
            <a:endParaRPr lang="en-US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535749" y="1130300"/>
            <a:ext cx="1828800" cy="609600"/>
          </a:xfrm>
          <a:prstGeom prst="flowChart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  <a:cs typeface="+mj-cs"/>
              </a:rPr>
              <a:t>1. พิจารณา</a:t>
            </a:r>
            <a:br>
              <a:rPr lang="th-TH" dirty="0" smtClean="0">
                <a:solidFill>
                  <a:schemeClr val="tx1"/>
                </a:solidFill>
                <a:cs typeface="+mj-cs"/>
              </a:rPr>
            </a:br>
            <a:r>
              <a:rPr lang="th-TH" dirty="0" smtClean="0">
                <a:solidFill>
                  <a:schemeClr val="tx1"/>
                </a:solidFill>
                <a:cs typeface="+mj-cs"/>
              </a:rPr>
              <a:t>กำหนดประเด็นที่สนใจ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535749" y="2044700"/>
            <a:ext cx="1828800" cy="609600"/>
          </a:xfrm>
          <a:prstGeom prst="flowChart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  <a:cs typeface="+mj-cs"/>
              </a:rPr>
              <a:t>2. ทบทวนวรรณกรรม</a:t>
            </a:r>
          </a:p>
          <a:p>
            <a:pPr algn="ctr"/>
            <a:r>
              <a:rPr lang="th-TH" dirty="0" smtClean="0">
                <a:solidFill>
                  <a:schemeClr val="tx1"/>
                </a:solidFill>
                <a:cs typeface="+mj-cs"/>
              </a:rPr>
              <a:t>และงานวิจัยที่เกี่ยวข้อง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7" name="Flowchart: Decision 6"/>
          <p:cNvSpPr/>
          <p:nvPr/>
        </p:nvSpPr>
        <p:spPr>
          <a:xfrm>
            <a:off x="228601" y="3023927"/>
            <a:ext cx="2444750" cy="970621"/>
          </a:xfrm>
          <a:prstGeom prst="flowChartDecision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  <a:cs typeface="+mj-cs"/>
              </a:rPr>
              <a:t>3. ได้หัวข้อและวัตถุประสงค์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  <p:cxnSp>
        <p:nvCxnSpPr>
          <p:cNvPr id="9" name="Straight Arrow Connector 8"/>
          <p:cNvCxnSpPr>
            <a:stCxn id="5" idx="2"/>
            <a:endCxn id="6" idx="0"/>
          </p:cNvCxnSpPr>
          <p:nvPr/>
        </p:nvCxnSpPr>
        <p:spPr>
          <a:xfrm>
            <a:off x="1450149" y="17399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2"/>
            <a:endCxn id="7" idx="0"/>
          </p:cNvCxnSpPr>
          <p:nvPr/>
        </p:nvCxnSpPr>
        <p:spPr>
          <a:xfrm>
            <a:off x="1450149" y="2654300"/>
            <a:ext cx="827" cy="369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2"/>
            <a:endCxn id="5" idx="0"/>
          </p:cNvCxnSpPr>
          <p:nvPr/>
        </p:nvCxnSpPr>
        <p:spPr>
          <a:xfrm>
            <a:off x="1450149" y="434216"/>
            <a:ext cx="0" cy="6960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stCxn id="7" idx="3"/>
          </p:cNvCxnSpPr>
          <p:nvPr/>
        </p:nvCxnSpPr>
        <p:spPr>
          <a:xfrm flipV="1">
            <a:off x="2673351" y="885684"/>
            <a:ext cx="197445" cy="262355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1450149" y="872983"/>
            <a:ext cx="142064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lowchart: Process 43"/>
          <p:cNvSpPr/>
          <p:nvPr/>
        </p:nvSpPr>
        <p:spPr>
          <a:xfrm>
            <a:off x="2364547" y="3994548"/>
            <a:ext cx="3579051" cy="60960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  <a:cs typeface="+mj-cs"/>
              </a:rPr>
              <a:t>4. เขียนเค้าโครง กำหนดประชากร วิธีการ เครื่องมือ</a:t>
            </a:r>
            <a:br>
              <a:rPr lang="th-TH" dirty="0" smtClean="0">
                <a:solidFill>
                  <a:schemeClr val="tx1"/>
                </a:solidFill>
                <a:cs typeface="+mj-cs"/>
              </a:rPr>
            </a:br>
            <a:r>
              <a:rPr lang="th-TH" dirty="0" smtClean="0">
                <a:solidFill>
                  <a:schemeClr val="tx1"/>
                </a:solidFill>
                <a:cs typeface="+mj-cs"/>
              </a:rPr>
              <a:t>กรอบแนวคิด และเขียนข้อเสนอโครงการ</a:t>
            </a:r>
          </a:p>
        </p:txBody>
      </p:sp>
      <p:sp>
        <p:nvSpPr>
          <p:cNvPr id="67" name="Flowchart: Process 66"/>
          <p:cNvSpPr/>
          <p:nvPr/>
        </p:nvSpPr>
        <p:spPr>
          <a:xfrm>
            <a:off x="6102380" y="1799020"/>
            <a:ext cx="2508220" cy="639380"/>
          </a:xfrm>
          <a:prstGeom prst="flowChart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  <a:cs typeface="+mj-cs"/>
              </a:rPr>
              <a:t>7. ดำเนินการเก็บข้อมูล </a:t>
            </a:r>
            <a:br>
              <a:rPr lang="th-TH" dirty="0" smtClean="0">
                <a:solidFill>
                  <a:schemeClr val="tx1"/>
                </a:solidFill>
                <a:cs typeface="+mj-cs"/>
              </a:rPr>
            </a:br>
            <a:r>
              <a:rPr lang="th-TH" dirty="0" smtClean="0">
                <a:solidFill>
                  <a:schemeClr val="tx1"/>
                </a:solidFill>
                <a:cs typeface="+mj-cs"/>
              </a:rPr>
              <a:t>และประมวลผล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  <p:cxnSp>
        <p:nvCxnSpPr>
          <p:cNvPr id="68" name="Straight Arrow Connector 67"/>
          <p:cNvCxnSpPr>
            <a:stCxn id="44" idx="0"/>
            <a:endCxn id="109" idx="2"/>
          </p:cNvCxnSpPr>
          <p:nvPr/>
        </p:nvCxnSpPr>
        <p:spPr>
          <a:xfrm flipV="1">
            <a:off x="4154073" y="2546008"/>
            <a:ext cx="2" cy="14485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Flowchart: Process 70"/>
          <p:cNvSpPr/>
          <p:nvPr/>
        </p:nvSpPr>
        <p:spPr>
          <a:xfrm>
            <a:off x="6102380" y="2978522"/>
            <a:ext cx="2508220" cy="68580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  <a:cs typeface="+mj-cs"/>
              </a:rPr>
              <a:t>8. เขียนผลการดำเนินงาน  </a:t>
            </a:r>
          </a:p>
          <a:p>
            <a:pPr algn="ctr"/>
            <a:r>
              <a:rPr lang="th-TH" dirty="0" smtClean="0">
                <a:solidFill>
                  <a:schemeClr val="tx1"/>
                </a:solidFill>
                <a:cs typeface="+mj-cs"/>
              </a:rPr>
              <a:t>สรุปผล อภิปราย</a:t>
            </a:r>
            <a:r>
              <a:rPr lang="th-TH" dirty="0">
                <a:solidFill>
                  <a:schemeClr val="tx1"/>
                </a:solidFill>
                <a:cs typeface="+mj-cs"/>
              </a:rPr>
              <a:t>ผล และ</a:t>
            </a:r>
            <a:r>
              <a:rPr lang="th-TH" dirty="0" smtClean="0">
                <a:solidFill>
                  <a:schemeClr val="tx1"/>
                </a:solidFill>
                <a:cs typeface="+mj-cs"/>
              </a:rPr>
              <a:t>ข้อเสนอแนะ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72" name="Flowchart: Process 71"/>
          <p:cNvSpPr/>
          <p:nvPr/>
        </p:nvSpPr>
        <p:spPr>
          <a:xfrm>
            <a:off x="6442090" y="4324774"/>
            <a:ext cx="1828800" cy="457200"/>
          </a:xfrm>
          <a:prstGeom prst="flowChartProcess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  <a:cs typeface="+mj-cs"/>
              </a:rPr>
              <a:t>9. สอบป้องกัน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  <p:cxnSp>
        <p:nvCxnSpPr>
          <p:cNvPr id="81" name="Straight Arrow Connector 80"/>
          <p:cNvCxnSpPr>
            <a:stCxn id="67" idx="2"/>
            <a:endCxn id="71" idx="0"/>
          </p:cNvCxnSpPr>
          <p:nvPr/>
        </p:nvCxnSpPr>
        <p:spPr>
          <a:xfrm>
            <a:off x="7356490" y="2438400"/>
            <a:ext cx="0" cy="5401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71" idx="2"/>
            <a:endCxn id="72" idx="0"/>
          </p:cNvCxnSpPr>
          <p:nvPr/>
        </p:nvCxnSpPr>
        <p:spPr>
          <a:xfrm>
            <a:off x="7356490" y="3664322"/>
            <a:ext cx="0" cy="6604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Flowchart: Process 108"/>
          <p:cNvSpPr/>
          <p:nvPr/>
        </p:nvSpPr>
        <p:spPr>
          <a:xfrm>
            <a:off x="3239675" y="2088808"/>
            <a:ext cx="1828800" cy="457200"/>
          </a:xfrm>
          <a:prstGeom prst="flowChartProcess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  <a:cs typeface="+mj-cs"/>
              </a:rPr>
              <a:t>5. สอบป้องกันเค้าโครง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  <p:cxnSp>
        <p:nvCxnSpPr>
          <p:cNvPr id="129" name="Straight Arrow Connector 128"/>
          <p:cNvCxnSpPr>
            <a:stCxn id="109" idx="0"/>
            <a:endCxn id="166" idx="2"/>
          </p:cNvCxnSpPr>
          <p:nvPr/>
        </p:nvCxnSpPr>
        <p:spPr>
          <a:xfrm flipV="1">
            <a:off x="4154075" y="1853369"/>
            <a:ext cx="0" cy="2354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Flowchart: Terminator 137"/>
          <p:cNvSpPr/>
          <p:nvPr/>
        </p:nvSpPr>
        <p:spPr>
          <a:xfrm>
            <a:off x="6899290" y="6209417"/>
            <a:ext cx="914400" cy="301752"/>
          </a:xfrm>
          <a:prstGeom prst="flowChartTermina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bg1"/>
                </a:solidFill>
                <a:cs typeface="+mj-cs"/>
              </a:rPr>
              <a:t>สิ้นสุด</a:t>
            </a:r>
            <a:endParaRPr lang="en-US" dirty="0">
              <a:solidFill>
                <a:schemeClr val="bg1"/>
              </a:solidFill>
              <a:cs typeface="+mj-cs"/>
            </a:endParaRPr>
          </a:p>
        </p:txBody>
      </p:sp>
      <p:cxnSp>
        <p:nvCxnSpPr>
          <p:cNvPr id="139" name="Straight Arrow Connector 138"/>
          <p:cNvCxnSpPr>
            <a:stCxn id="72" idx="2"/>
            <a:endCxn id="240" idx="0"/>
          </p:cNvCxnSpPr>
          <p:nvPr/>
        </p:nvCxnSpPr>
        <p:spPr>
          <a:xfrm>
            <a:off x="7356490" y="4781974"/>
            <a:ext cx="0" cy="2178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2835573" y="3252091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th-TH" dirty="0"/>
              <a:t>ไม่ได้</a:t>
            </a: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>
            <a:off x="1096898" y="39486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th-TH" dirty="0"/>
              <a:t>ได้</a:t>
            </a:r>
            <a:endParaRPr lang="en-US" dirty="0"/>
          </a:p>
        </p:txBody>
      </p:sp>
      <p:cxnSp>
        <p:nvCxnSpPr>
          <p:cNvPr id="153" name="Elbow Connector 152"/>
          <p:cNvCxnSpPr>
            <a:stCxn id="7" idx="2"/>
            <a:endCxn id="44" idx="1"/>
          </p:cNvCxnSpPr>
          <p:nvPr/>
        </p:nvCxnSpPr>
        <p:spPr>
          <a:xfrm rot="16200000" flipH="1">
            <a:off x="1755361" y="3690162"/>
            <a:ext cx="304800" cy="91357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Flowchart: Decision 165"/>
          <p:cNvSpPr/>
          <p:nvPr/>
        </p:nvSpPr>
        <p:spPr>
          <a:xfrm>
            <a:off x="3049175" y="1003796"/>
            <a:ext cx="2209800" cy="849573"/>
          </a:xfrm>
          <a:prstGeom prst="flowChartDecision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  <a:cs typeface="+mj-cs"/>
              </a:rPr>
              <a:t>6. สอบต่อคณะกรรมการ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  <p:cxnSp>
        <p:nvCxnSpPr>
          <p:cNvPr id="172" name="Elbow Connector 171"/>
          <p:cNvCxnSpPr>
            <a:stCxn id="166" idx="0"/>
          </p:cNvCxnSpPr>
          <p:nvPr/>
        </p:nvCxnSpPr>
        <p:spPr>
          <a:xfrm rot="16200000" flipV="1">
            <a:off x="2659172" y="-491108"/>
            <a:ext cx="282044" cy="270776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/>
          <p:cNvSpPr txBox="1"/>
          <p:nvPr/>
        </p:nvSpPr>
        <p:spPr>
          <a:xfrm>
            <a:off x="5204916" y="114071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th-TH" dirty="0"/>
              <a:t>ผ่าน</a:t>
            </a:r>
            <a:endParaRPr lang="en-US" dirty="0"/>
          </a:p>
        </p:txBody>
      </p:sp>
      <p:sp>
        <p:nvSpPr>
          <p:cNvPr id="182" name="TextBox 181"/>
          <p:cNvSpPr txBox="1"/>
          <p:nvPr/>
        </p:nvSpPr>
        <p:spPr>
          <a:xfrm>
            <a:off x="3523476" y="442351"/>
            <a:ext cx="80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ไม่ผ่าน</a:t>
            </a:r>
            <a:endParaRPr lang="en-US" dirty="0"/>
          </a:p>
        </p:txBody>
      </p:sp>
      <p:cxnSp>
        <p:nvCxnSpPr>
          <p:cNvPr id="203" name="Elbow Connector 202"/>
          <p:cNvCxnSpPr>
            <a:stCxn id="166" idx="3"/>
            <a:endCxn id="67" idx="0"/>
          </p:cNvCxnSpPr>
          <p:nvPr/>
        </p:nvCxnSpPr>
        <p:spPr>
          <a:xfrm>
            <a:off x="5258975" y="1428583"/>
            <a:ext cx="2097515" cy="37043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Flowchart: Decision 239"/>
          <p:cNvSpPr/>
          <p:nvPr/>
        </p:nvSpPr>
        <p:spPr>
          <a:xfrm>
            <a:off x="6251590" y="4999786"/>
            <a:ext cx="2209800" cy="849573"/>
          </a:xfrm>
          <a:prstGeom prst="flowChartDecision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  <a:cs typeface="+mj-cs"/>
              </a:rPr>
              <a:t>10. สอบต่อคณะกรรมการ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43" name="TextBox 242"/>
          <p:cNvSpPr txBox="1"/>
          <p:nvPr/>
        </p:nvSpPr>
        <p:spPr>
          <a:xfrm>
            <a:off x="5609466" y="5111028"/>
            <a:ext cx="80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th-TH" dirty="0"/>
              <a:t>ไม่ผ่าน</a:t>
            </a:r>
            <a:endParaRPr lang="en-US" dirty="0"/>
          </a:p>
        </p:txBody>
      </p:sp>
      <p:cxnSp>
        <p:nvCxnSpPr>
          <p:cNvPr id="251" name="Elbow Connector 250"/>
          <p:cNvCxnSpPr/>
          <p:nvPr/>
        </p:nvCxnSpPr>
        <p:spPr>
          <a:xfrm rot="10800000">
            <a:off x="1447801" y="585233"/>
            <a:ext cx="4841126" cy="4839340"/>
          </a:xfrm>
          <a:prstGeom prst="bentConnector3">
            <a:avLst>
              <a:gd name="adj1" fmla="val 12660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TextBox 258"/>
          <p:cNvSpPr txBox="1"/>
          <p:nvPr/>
        </p:nvSpPr>
        <p:spPr>
          <a:xfrm>
            <a:off x="6929998" y="5822304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ผ่าน</a:t>
            </a:r>
            <a:endParaRPr lang="en-US" dirty="0"/>
          </a:p>
        </p:txBody>
      </p:sp>
      <p:cxnSp>
        <p:nvCxnSpPr>
          <p:cNvPr id="260" name="Straight Arrow Connector 259"/>
          <p:cNvCxnSpPr>
            <a:stCxn id="240" idx="2"/>
            <a:endCxn id="138" idx="0"/>
          </p:cNvCxnSpPr>
          <p:nvPr/>
        </p:nvCxnSpPr>
        <p:spPr>
          <a:xfrm>
            <a:off x="7356490" y="5849359"/>
            <a:ext cx="0" cy="3600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04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roup 279"/>
          <p:cNvGrpSpPr/>
          <p:nvPr/>
        </p:nvGrpSpPr>
        <p:grpSpPr>
          <a:xfrm>
            <a:off x="1034678" y="1805047"/>
            <a:ext cx="1450334" cy="3915019"/>
            <a:chOff x="1034678" y="1068447"/>
            <a:chExt cx="1450334" cy="3915019"/>
          </a:xfrm>
        </p:grpSpPr>
        <p:sp>
          <p:nvSpPr>
            <p:cNvPr id="4" name="Flowchart: Terminator 3"/>
            <p:cNvSpPr/>
            <p:nvPr/>
          </p:nvSpPr>
          <p:spPr>
            <a:xfrm>
              <a:off x="1034678" y="1068447"/>
              <a:ext cx="1428749" cy="301752"/>
            </a:xfrm>
            <a:prstGeom prst="flowChartTerminator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dirty="0" smtClean="0">
                  <a:solidFill>
                    <a:schemeClr val="bg1"/>
                  </a:solidFill>
                  <a:cs typeface="+mj-cs"/>
                </a:rPr>
                <a:t>เริ่มต้น</a:t>
              </a:r>
              <a:r>
                <a:rPr lang="en-US" dirty="0" smtClean="0">
                  <a:solidFill>
                    <a:schemeClr val="bg1"/>
                  </a:solidFill>
                  <a:cs typeface="+mj-cs"/>
                </a:rPr>
                <a:t> </a:t>
              </a:r>
              <a:r>
                <a:rPr lang="th-TH" dirty="0" smtClean="0">
                  <a:solidFill>
                    <a:schemeClr val="bg1"/>
                  </a:solidFill>
                  <a:cs typeface="+mj-cs"/>
                </a:rPr>
                <a:t>กล่อง </a:t>
              </a:r>
              <a:r>
                <a:rPr lang="en-US" dirty="0" smtClean="0">
                  <a:solidFill>
                    <a:schemeClr val="bg1"/>
                  </a:solidFill>
                  <a:cs typeface="+mj-cs"/>
                </a:rPr>
                <a:t>a</a:t>
              </a:r>
              <a:endParaRPr lang="en-US" dirty="0">
                <a:solidFill>
                  <a:schemeClr val="bg1"/>
                </a:solidFill>
                <a:cs typeface="+mj-cs"/>
              </a:endParaRPr>
            </a:p>
          </p:txBody>
        </p:sp>
        <p:cxnSp>
          <p:nvCxnSpPr>
            <p:cNvPr id="16" name="Straight Arrow Connector 15"/>
            <p:cNvCxnSpPr>
              <a:stCxn id="4" idx="2"/>
              <a:endCxn id="36" idx="0"/>
            </p:cNvCxnSpPr>
            <p:nvPr/>
          </p:nvCxnSpPr>
          <p:spPr>
            <a:xfrm flipH="1">
              <a:off x="1744412" y="1370199"/>
              <a:ext cx="4641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Flowchart: Terminator 137"/>
            <p:cNvSpPr/>
            <p:nvPr/>
          </p:nvSpPr>
          <p:spPr>
            <a:xfrm>
              <a:off x="1042844" y="4681714"/>
              <a:ext cx="1428749" cy="301752"/>
            </a:xfrm>
            <a:prstGeom prst="flowChartTerminator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dirty="0">
                  <a:solidFill>
                    <a:schemeClr val="bg1"/>
                  </a:solidFill>
                  <a:cs typeface="+mj-cs"/>
                </a:rPr>
                <a:t>สิ้นสุดกล่อง</a:t>
              </a:r>
              <a:r>
                <a:rPr lang="en-US" dirty="0">
                  <a:solidFill>
                    <a:schemeClr val="bg1"/>
                  </a:solidFill>
                  <a:cs typeface="+mj-cs"/>
                </a:rPr>
                <a:t> a</a:t>
              </a:r>
            </a:p>
          </p:txBody>
        </p:sp>
        <p:cxnSp>
          <p:nvCxnSpPr>
            <p:cNvPr id="260" name="Straight Arrow Connector 259"/>
            <p:cNvCxnSpPr>
              <a:stCxn id="65" idx="2"/>
              <a:endCxn id="138" idx="0"/>
            </p:cNvCxnSpPr>
            <p:nvPr/>
          </p:nvCxnSpPr>
          <p:spPr>
            <a:xfrm>
              <a:off x="1752229" y="4478944"/>
              <a:ext cx="4990" cy="20277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0" name="Group 249"/>
            <p:cNvGrpSpPr/>
            <p:nvPr/>
          </p:nvGrpSpPr>
          <p:grpSpPr>
            <a:xfrm>
              <a:off x="1428379" y="1598799"/>
              <a:ext cx="1056633" cy="2880145"/>
              <a:chOff x="1134116" y="662816"/>
              <a:chExt cx="1056633" cy="2880145"/>
            </a:xfrm>
          </p:grpSpPr>
          <p:sp>
            <p:nvSpPr>
              <p:cNvPr id="36" name="Flowchart: Process 35"/>
              <p:cNvSpPr/>
              <p:nvPr/>
            </p:nvSpPr>
            <p:spPr>
              <a:xfrm>
                <a:off x="1241773" y="662816"/>
                <a:ext cx="416751" cy="304800"/>
              </a:xfrm>
              <a:prstGeom prst="flowChartProcess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  <a:cs typeface="+mj-cs"/>
                  </a:rPr>
                  <a:t>1</a:t>
                </a:r>
                <a:endParaRPr lang="en-US" sz="1600" dirty="0">
                  <a:solidFill>
                    <a:schemeClr val="tx1"/>
                  </a:solidFill>
                  <a:cs typeface="+mj-cs"/>
                </a:endParaRPr>
              </a:p>
            </p:txBody>
          </p:sp>
          <p:sp>
            <p:nvSpPr>
              <p:cNvPr id="38" name="Flowchart: Process 37"/>
              <p:cNvSpPr/>
              <p:nvPr/>
            </p:nvSpPr>
            <p:spPr>
              <a:xfrm>
                <a:off x="1249297" y="1089164"/>
                <a:ext cx="416751" cy="304800"/>
              </a:xfrm>
              <a:prstGeom prst="flowChartProcess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  <a:cs typeface="+mj-cs"/>
                  </a:rPr>
                  <a:t>2</a:t>
                </a:r>
                <a:endParaRPr lang="en-US" sz="1600" dirty="0">
                  <a:solidFill>
                    <a:schemeClr val="tx1"/>
                  </a:solidFill>
                  <a:cs typeface="+mj-cs"/>
                </a:endParaRPr>
              </a:p>
            </p:txBody>
          </p:sp>
          <p:cxnSp>
            <p:nvCxnSpPr>
              <p:cNvPr id="40" name="Straight Arrow Connector 39"/>
              <p:cNvCxnSpPr>
                <a:stCxn id="36" idx="2"/>
                <a:endCxn id="38" idx="0"/>
              </p:cNvCxnSpPr>
              <p:nvPr/>
            </p:nvCxnSpPr>
            <p:spPr>
              <a:xfrm>
                <a:off x="1450149" y="967616"/>
                <a:ext cx="7524" cy="12154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Flowchart: Decision 42"/>
              <p:cNvSpPr/>
              <p:nvPr/>
            </p:nvSpPr>
            <p:spPr>
              <a:xfrm>
                <a:off x="1134116" y="2173001"/>
                <a:ext cx="647699" cy="485310"/>
              </a:xfrm>
              <a:prstGeom prst="flowChartDecision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  <a:cs typeface="+mj-cs"/>
                  </a:rPr>
                  <a:t>3</a:t>
                </a:r>
                <a:r>
                  <a:rPr lang="th-TH" sz="1600" dirty="0" smtClean="0">
                    <a:solidFill>
                      <a:schemeClr val="tx1"/>
                    </a:solidFill>
                    <a:cs typeface="+mj-cs"/>
                  </a:rPr>
                  <a:t> </a:t>
                </a:r>
                <a:endParaRPr lang="en-US" sz="1600" dirty="0">
                  <a:solidFill>
                    <a:schemeClr val="tx1"/>
                  </a:solidFill>
                  <a:cs typeface="+mj-cs"/>
                </a:endParaRPr>
              </a:p>
            </p:txBody>
          </p:sp>
          <p:cxnSp>
            <p:nvCxnSpPr>
              <p:cNvPr id="14" name="Straight Arrow Connector 13"/>
              <p:cNvCxnSpPr>
                <a:stCxn id="38" idx="2"/>
                <a:endCxn id="43" idx="0"/>
              </p:cNvCxnSpPr>
              <p:nvPr/>
            </p:nvCxnSpPr>
            <p:spPr>
              <a:xfrm>
                <a:off x="1457673" y="1393964"/>
                <a:ext cx="293" cy="77903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Flowchart: Process 45"/>
              <p:cNvSpPr/>
              <p:nvPr/>
            </p:nvSpPr>
            <p:spPr>
              <a:xfrm>
                <a:off x="1773998" y="1999022"/>
                <a:ext cx="416751" cy="304800"/>
              </a:xfrm>
              <a:prstGeom prst="flowChartProcess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  <a:cs typeface="+mj-cs"/>
                  </a:rPr>
                  <a:t>1</a:t>
                </a:r>
                <a:endParaRPr lang="en-US" sz="1600" dirty="0">
                  <a:solidFill>
                    <a:schemeClr val="tx1"/>
                  </a:solidFill>
                  <a:cs typeface="+mj-cs"/>
                </a:endParaRPr>
              </a:p>
            </p:txBody>
          </p:sp>
          <p:sp>
            <p:nvSpPr>
              <p:cNvPr id="47" name="Flowchart: Process 46"/>
              <p:cNvSpPr/>
              <p:nvPr/>
            </p:nvSpPr>
            <p:spPr>
              <a:xfrm>
                <a:off x="1773998" y="1547016"/>
                <a:ext cx="416751" cy="304800"/>
              </a:xfrm>
              <a:prstGeom prst="flowChartProcess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  <a:cs typeface="+mj-cs"/>
                  </a:rPr>
                  <a:t>2</a:t>
                </a:r>
                <a:endParaRPr lang="en-US" sz="1600" dirty="0">
                  <a:solidFill>
                    <a:schemeClr val="tx1"/>
                  </a:solidFill>
                  <a:cs typeface="+mj-cs"/>
                </a:endParaRPr>
              </a:p>
            </p:txBody>
          </p:sp>
          <p:cxnSp>
            <p:nvCxnSpPr>
              <p:cNvPr id="23" name="Elbow Connector 22"/>
              <p:cNvCxnSpPr>
                <a:stCxn id="43" idx="3"/>
                <a:endCxn id="46" idx="2"/>
              </p:cNvCxnSpPr>
              <p:nvPr/>
            </p:nvCxnSpPr>
            <p:spPr>
              <a:xfrm flipV="1">
                <a:off x="1781815" y="2303822"/>
                <a:ext cx="200559" cy="111834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>
                <a:stCxn id="46" idx="0"/>
                <a:endCxn id="47" idx="2"/>
              </p:cNvCxnSpPr>
              <p:nvPr/>
            </p:nvCxnSpPr>
            <p:spPr>
              <a:xfrm flipV="1">
                <a:off x="1982374" y="1851816"/>
                <a:ext cx="0" cy="14720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Elbow Connector 59"/>
              <p:cNvCxnSpPr>
                <a:stCxn id="47" idx="0"/>
              </p:cNvCxnSpPr>
              <p:nvPr/>
            </p:nvCxnSpPr>
            <p:spPr>
              <a:xfrm rot="16200000" flipV="1">
                <a:off x="1685723" y="1250365"/>
                <a:ext cx="68606" cy="524696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Flowchart: Process 63"/>
              <p:cNvSpPr/>
              <p:nvPr/>
            </p:nvSpPr>
            <p:spPr>
              <a:xfrm>
                <a:off x="1254580" y="2776986"/>
                <a:ext cx="416751" cy="304800"/>
              </a:xfrm>
              <a:prstGeom prst="flowChartProcess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  <a:cs typeface="+mj-cs"/>
                  </a:rPr>
                  <a:t>4</a:t>
                </a:r>
                <a:endParaRPr lang="en-US" sz="1600" dirty="0">
                  <a:solidFill>
                    <a:schemeClr val="tx1"/>
                  </a:solidFill>
                  <a:cs typeface="+mj-cs"/>
                </a:endParaRPr>
              </a:p>
            </p:txBody>
          </p:sp>
          <p:sp>
            <p:nvSpPr>
              <p:cNvPr id="65" name="Flowchart: Process 64"/>
              <p:cNvSpPr/>
              <p:nvPr/>
            </p:nvSpPr>
            <p:spPr>
              <a:xfrm>
                <a:off x="1249297" y="3216113"/>
                <a:ext cx="417338" cy="326848"/>
              </a:xfrm>
              <a:prstGeom prst="flowChartProcess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  <a:cs typeface="+mj-cs"/>
                  </a:rPr>
                  <a:t>5</a:t>
                </a:r>
                <a:endParaRPr lang="en-US" sz="1600" dirty="0">
                  <a:solidFill>
                    <a:schemeClr val="tx1"/>
                  </a:solidFill>
                  <a:cs typeface="+mj-cs"/>
                </a:endParaRPr>
              </a:p>
            </p:txBody>
          </p:sp>
          <p:cxnSp>
            <p:nvCxnSpPr>
              <p:cNvPr id="66" name="Straight Arrow Connector 65"/>
              <p:cNvCxnSpPr>
                <a:stCxn id="43" idx="2"/>
                <a:endCxn id="64" idx="0"/>
              </p:cNvCxnSpPr>
              <p:nvPr/>
            </p:nvCxnSpPr>
            <p:spPr>
              <a:xfrm>
                <a:off x="1457966" y="2658311"/>
                <a:ext cx="4990" cy="11867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/>
              <p:cNvCxnSpPr>
                <a:stCxn id="64" idx="2"/>
                <a:endCxn id="65" idx="0"/>
              </p:cNvCxnSpPr>
              <p:nvPr/>
            </p:nvCxnSpPr>
            <p:spPr>
              <a:xfrm flipH="1">
                <a:off x="1457966" y="3081786"/>
                <a:ext cx="4990" cy="13432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1" name="Group 280"/>
          <p:cNvGrpSpPr/>
          <p:nvPr/>
        </p:nvGrpSpPr>
        <p:grpSpPr>
          <a:xfrm>
            <a:off x="3656103" y="1805047"/>
            <a:ext cx="1459232" cy="3915019"/>
            <a:chOff x="3656103" y="1084964"/>
            <a:chExt cx="1459232" cy="3915019"/>
          </a:xfrm>
        </p:grpSpPr>
        <p:sp>
          <p:nvSpPr>
            <p:cNvPr id="141" name="Flowchart: Terminator 140"/>
            <p:cNvSpPr/>
            <p:nvPr/>
          </p:nvSpPr>
          <p:spPr>
            <a:xfrm>
              <a:off x="3656103" y="1084964"/>
              <a:ext cx="1428749" cy="301752"/>
            </a:xfrm>
            <a:prstGeom prst="flowChartTerminator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dirty="0" smtClean="0">
                  <a:solidFill>
                    <a:schemeClr val="bg1"/>
                  </a:solidFill>
                  <a:cs typeface="+mj-cs"/>
                </a:rPr>
                <a:t>เริ่มต้น</a:t>
              </a:r>
              <a:r>
                <a:rPr lang="en-US" dirty="0" smtClean="0">
                  <a:solidFill>
                    <a:schemeClr val="bg1"/>
                  </a:solidFill>
                  <a:cs typeface="+mj-cs"/>
                </a:rPr>
                <a:t> </a:t>
              </a:r>
              <a:r>
                <a:rPr lang="th-TH" dirty="0" smtClean="0">
                  <a:solidFill>
                    <a:schemeClr val="bg1"/>
                  </a:solidFill>
                  <a:cs typeface="+mj-cs"/>
                </a:rPr>
                <a:t>กล่อง </a:t>
              </a:r>
              <a:r>
                <a:rPr lang="en-US" dirty="0" smtClean="0">
                  <a:solidFill>
                    <a:schemeClr val="bg1"/>
                  </a:solidFill>
                  <a:cs typeface="+mj-cs"/>
                </a:rPr>
                <a:t>b</a:t>
              </a:r>
              <a:endParaRPr lang="en-US" dirty="0">
                <a:solidFill>
                  <a:schemeClr val="bg1"/>
                </a:solidFill>
                <a:cs typeface="+mj-cs"/>
              </a:endParaRPr>
            </a:p>
          </p:txBody>
        </p:sp>
        <p:cxnSp>
          <p:nvCxnSpPr>
            <p:cNvPr id="144" name="Straight Arrow Connector 143"/>
            <p:cNvCxnSpPr>
              <a:stCxn id="141" idx="2"/>
              <a:endCxn id="148" idx="0"/>
            </p:cNvCxnSpPr>
            <p:nvPr/>
          </p:nvCxnSpPr>
          <p:spPr>
            <a:xfrm>
              <a:off x="4370478" y="1386716"/>
              <a:ext cx="8165" cy="2307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Flowchart: Terminator 144"/>
            <p:cNvSpPr/>
            <p:nvPr/>
          </p:nvSpPr>
          <p:spPr>
            <a:xfrm>
              <a:off x="3664269" y="4698231"/>
              <a:ext cx="1428749" cy="301752"/>
            </a:xfrm>
            <a:prstGeom prst="flowChartTerminator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dirty="0" smtClean="0">
                  <a:solidFill>
                    <a:schemeClr val="bg1"/>
                  </a:solidFill>
                  <a:cs typeface="+mj-cs"/>
                </a:rPr>
                <a:t>สิ้นสุด</a:t>
              </a:r>
              <a:r>
                <a:rPr lang="en-US" dirty="0" smtClean="0">
                  <a:solidFill>
                    <a:schemeClr val="bg1"/>
                  </a:solidFill>
                  <a:cs typeface="+mj-cs"/>
                </a:rPr>
                <a:t> </a:t>
              </a:r>
              <a:r>
                <a:rPr lang="th-TH" dirty="0" smtClean="0">
                  <a:solidFill>
                    <a:schemeClr val="bg1"/>
                  </a:solidFill>
                  <a:cs typeface="+mj-cs"/>
                </a:rPr>
                <a:t>กล่อง</a:t>
              </a:r>
              <a:r>
                <a:rPr lang="en-US" dirty="0" smtClean="0">
                  <a:solidFill>
                    <a:schemeClr val="bg1"/>
                  </a:solidFill>
                  <a:cs typeface="+mj-cs"/>
                </a:rPr>
                <a:t> b</a:t>
              </a:r>
              <a:endParaRPr lang="en-US" dirty="0">
                <a:solidFill>
                  <a:schemeClr val="bg1"/>
                </a:solidFill>
                <a:cs typeface="+mj-cs"/>
              </a:endParaRPr>
            </a:p>
          </p:txBody>
        </p:sp>
        <p:cxnSp>
          <p:nvCxnSpPr>
            <p:cNvPr id="146" name="Straight Arrow Connector 145"/>
            <p:cNvCxnSpPr>
              <a:stCxn id="160" idx="2"/>
              <a:endCxn id="145" idx="0"/>
            </p:cNvCxnSpPr>
            <p:nvPr/>
          </p:nvCxnSpPr>
          <p:spPr>
            <a:xfrm flipH="1">
              <a:off x="4378644" y="4565573"/>
              <a:ext cx="3908" cy="13265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Flowchart: Process 147"/>
            <p:cNvSpPr/>
            <p:nvPr/>
          </p:nvSpPr>
          <p:spPr>
            <a:xfrm>
              <a:off x="4170267" y="1617422"/>
              <a:ext cx="416751" cy="304800"/>
            </a:xfrm>
            <a:prstGeom prst="flowChartProcess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cs typeface="+mj-cs"/>
                </a:rPr>
                <a:t>a</a:t>
              </a:r>
              <a:r>
                <a:rPr lang="th-TH" sz="1600" dirty="0" smtClean="0">
                  <a:solidFill>
                    <a:schemeClr val="bg1"/>
                  </a:solidFill>
                  <a:cs typeface="+mj-cs"/>
                </a:rPr>
                <a:t> </a:t>
              </a:r>
              <a:endParaRPr lang="en-US" sz="1600" dirty="0">
                <a:solidFill>
                  <a:schemeClr val="bg1"/>
                </a:solidFill>
                <a:cs typeface="+mj-cs"/>
              </a:endParaRPr>
            </a:p>
          </p:txBody>
        </p:sp>
        <p:cxnSp>
          <p:nvCxnSpPr>
            <p:cNvPr id="150" name="Straight Arrow Connector 149"/>
            <p:cNvCxnSpPr>
              <a:stCxn id="148" idx="2"/>
              <a:endCxn id="151" idx="0"/>
            </p:cNvCxnSpPr>
            <p:nvPr/>
          </p:nvCxnSpPr>
          <p:spPr>
            <a:xfrm>
              <a:off x="4378643" y="1922222"/>
              <a:ext cx="8899" cy="58420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Flowchart: Decision 150"/>
            <p:cNvSpPr/>
            <p:nvPr/>
          </p:nvSpPr>
          <p:spPr>
            <a:xfrm>
              <a:off x="4063692" y="2506429"/>
              <a:ext cx="647699" cy="485310"/>
            </a:xfrm>
            <a:prstGeom prst="flowChartDecision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cs typeface="+mj-cs"/>
                </a:rPr>
                <a:t>6</a:t>
              </a:r>
              <a:endParaRPr lang="en-US" sz="1600" dirty="0">
                <a:solidFill>
                  <a:schemeClr val="tx1"/>
                </a:solidFill>
                <a:cs typeface="+mj-cs"/>
              </a:endParaRPr>
            </a:p>
          </p:txBody>
        </p:sp>
        <p:sp>
          <p:nvSpPr>
            <p:cNvPr id="154" name="Flowchart: Process 153"/>
            <p:cNvSpPr/>
            <p:nvPr/>
          </p:nvSpPr>
          <p:spPr>
            <a:xfrm>
              <a:off x="4698584" y="2240410"/>
              <a:ext cx="416751" cy="304800"/>
            </a:xfrm>
            <a:prstGeom prst="flowChartProcess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cs typeface="+mj-cs"/>
                </a:rPr>
                <a:t>a</a:t>
              </a:r>
            </a:p>
          </p:txBody>
        </p:sp>
        <p:cxnSp>
          <p:nvCxnSpPr>
            <p:cNvPr id="156" name="Elbow Connector 155"/>
            <p:cNvCxnSpPr>
              <a:stCxn id="151" idx="3"/>
              <a:endCxn id="154" idx="2"/>
            </p:cNvCxnSpPr>
            <p:nvPr/>
          </p:nvCxnSpPr>
          <p:spPr>
            <a:xfrm flipV="1">
              <a:off x="4711391" y="2545210"/>
              <a:ext cx="195569" cy="203874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Elbow Connector 157"/>
            <p:cNvCxnSpPr>
              <a:stCxn id="154" idx="0"/>
            </p:cNvCxnSpPr>
            <p:nvPr/>
          </p:nvCxnSpPr>
          <p:spPr>
            <a:xfrm rot="16200000" flipV="1">
              <a:off x="4533785" y="1867234"/>
              <a:ext cx="209868" cy="536483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Flowchart: Process 158"/>
            <p:cNvSpPr/>
            <p:nvPr/>
          </p:nvSpPr>
          <p:spPr>
            <a:xfrm>
              <a:off x="4166184" y="3662196"/>
              <a:ext cx="416751" cy="304800"/>
            </a:xfrm>
            <a:prstGeom prst="flowChartProcess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cs typeface="+mj-cs"/>
                </a:rPr>
                <a:t>8</a:t>
              </a:r>
              <a:endParaRPr lang="en-US" sz="1600" dirty="0">
                <a:solidFill>
                  <a:schemeClr val="tx1"/>
                </a:solidFill>
                <a:cs typeface="+mj-cs"/>
              </a:endParaRPr>
            </a:p>
          </p:txBody>
        </p:sp>
        <p:sp>
          <p:nvSpPr>
            <p:cNvPr id="160" name="Flowchart: Process 159"/>
            <p:cNvSpPr/>
            <p:nvPr/>
          </p:nvSpPr>
          <p:spPr>
            <a:xfrm>
              <a:off x="4173883" y="4238725"/>
              <a:ext cx="417338" cy="326848"/>
            </a:xfrm>
            <a:prstGeom prst="flowChartProcess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cs typeface="+mj-cs"/>
                </a:rPr>
                <a:t>9</a:t>
              </a:r>
              <a:endParaRPr lang="en-US" sz="1600" dirty="0">
                <a:solidFill>
                  <a:schemeClr val="tx1"/>
                </a:solidFill>
                <a:cs typeface="+mj-cs"/>
              </a:endParaRPr>
            </a:p>
          </p:txBody>
        </p:sp>
        <p:cxnSp>
          <p:nvCxnSpPr>
            <p:cNvPr id="161" name="Straight Arrow Connector 160"/>
            <p:cNvCxnSpPr>
              <a:stCxn id="151" idx="2"/>
              <a:endCxn id="177" idx="0"/>
            </p:cNvCxnSpPr>
            <p:nvPr/>
          </p:nvCxnSpPr>
          <p:spPr>
            <a:xfrm>
              <a:off x="4387542" y="2991739"/>
              <a:ext cx="0" cy="18591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/>
            <p:cNvCxnSpPr>
              <a:stCxn id="159" idx="2"/>
              <a:endCxn id="160" idx="0"/>
            </p:cNvCxnSpPr>
            <p:nvPr/>
          </p:nvCxnSpPr>
          <p:spPr>
            <a:xfrm>
              <a:off x="4374560" y="3966996"/>
              <a:ext cx="7992" cy="27172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Flowchart: Process 176"/>
            <p:cNvSpPr/>
            <p:nvPr/>
          </p:nvSpPr>
          <p:spPr>
            <a:xfrm>
              <a:off x="4179166" y="3177656"/>
              <a:ext cx="416751" cy="304800"/>
            </a:xfrm>
            <a:prstGeom prst="flowChartProcess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cs typeface="+mj-cs"/>
                </a:rPr>
                <a:t>7</a:t>
              </a:r>
              <a:endParaRPr lang="en-US" sz="1600" dirty="0">
                <a:solidFill>
                  <a:schemeClr val="tx1"/>
                </a:solidFill>
                <a:cs typeface="+mj-cs"/>
              </a:endParaRPr>
            </a:p>
          </p:txBody>
        </p:sp>
        <p:cxnSp>
          <p:nvCxnSpPr>
            <p:cNvPr id="179" name="Straight Arrow Connector 178"/>
            <p:cNvCxnSpPr>
              <a:stCxn id="177" idx="2"/>
              <a:endCxn id="159" idx="0"/>
            </p:cNvCxnSpPr>
            <p:nvPr/>
          </p:nvCxnSpPr>
          <p:spPr>
            <a:xfrm flipH="1">
              <a:off x="4374560" y="3482456"/>
              <a:ext cx="12982" cy="1797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2" name="Group 281"/>
          <p:cNvGrpSpPr/>
          <p:nvPr/>
        </p:nvGrpSpPr>
        <p:grpSpPr>
          <a:xfrm>
            <a:off x="6472813" y="1805047"/>
            <a:ext cx="1459232" cy="2414727"/>
            <a:chOff x="6472813" y="1845632"/>
            <a:chExt cx="1459232" cy="2414727"/>
          </a:xfrm>
        </p:grpSpPr>
        <p:sp>
          <p:nvSpPr>
            <p:cNvPr id="205" name="Flowchart: Terminator 204"/>
            <p:cNvSpPr/>
            <p:nvPr/>
          </p:nvSpPr>
          <p:spPr>
            <a:xfrm>
              <a:off x="6472813" y="1845632"/>
              <a:ext cx="1428749" cy="301752"/>
            </a:xfrm>
            <a:prstGeom prst="flowChartTermina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dirty="0" smtClean="0">
                  <a:solidFill>
                    <a:schemeClr val="bg1"/>
                  </a:solidFill>
                  <a:cs typeface="+mj-cs"/>
                </a:rPr>
                <a:t>เริ่มต้น</a:t>
              </a:r>
              <a:endParaRPr lang="en-US" dirty="0">
                <a:solidFill>
                  <a:schemeClr val="bg1"/>
                </a:solidFill>
                <a:cs typeface="+mj-cs"/>
              </a:endParaRPr>
            </a:p>
          </p:txBody>
        </p:sp>
        <p:cxnSp>
          <p:nvCxnSpPr>
            <p:cNvPr id="206" name="Straight Arrow Connector 205"/>
            <p:cNvCxnSpPr>
              <a:stCxn id="205" idx="2"/>
              <a:endCxn id="209" idx="0"/>
            </p:cNvCxnSpPr>
            <p:nvPr/>
          </p:nvCxnSpPr>
          <p:spPr>
            <a:xfrm>
              <a:off x="7187188" y="2147384"/>
              <a:ext cx="8165" cy="2307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Flowchart: Terminator 206"/>
            <p:cNvSpPr/>
            <p:nvPr/>
          </p:nvSpPr>
          <p:spPr>
            <a:xfrm>
              <a:off x="6489877" y="3958607"/>
              <a:ext cx="1428749" cy="301752"/>
            </a:xfrm>
            <a:prstGeom prst="flowChartTermina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dirty="0" smtClean="0">
                  <a:solidFill>
                    <a:schemeClr val="bg1"/>
                  </a:solidFill>
                  <a:cs typeface="+mj-cs"/>
                </a:rPr>
                <a:t>สิ้นสุด</a:t>
              </a:r>
              <a:endParaRPr lang="en-US" dirty="0">
                <a:solidFill>
                  <a:schemeClr val="bg1"/>
                </a:solidFill>
                <a:cs typeface="+mj-cs"/>
              </a:endParaRPr>
            </a:p>
          </p:txBody>
        </p:sp>
        <p:sp>
          <p:nvSpPr>
            <p:cNvPr id="209" name="Flowchart: Process 208"/>
            <p:cNvSpPr/>
            <p:nvPr/>
          </p:nvSpPr>
          <p:spPr>
            <a:xfrm>
              <a:off x="6986977" y="2378090"/>
              <a:ext cx="416751" cy="304800"/>
            </a:xfrm>
            <a:prstGeom prst="flowChartProces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cs typeface="+mj-cs"/>
                </a:rPr>
                <a:t>b</a:t>
              </a:r>
              <a:r>
                <a:rPr lang="th-TH" sz="1600" dirty="0" smtClean="0">
                  <a:solidFill>
                    <a:schemeClr val="bg1"/>
                  </a:solidFill>
                  <a:cs typeface="+mj-cs"/>
                </a:rPr>
                <a:t> </a:t>
              </a:r>
              <a:endParaRPr lang="en-US" sz="1600" dirty="0">
                <a:solidFill>
                  <a:schemeClr val="bg1"/>
                </a:solidFill>
                <a:cs typeface="+mj-cs"/>
              </a:endParaRPr>
            </a:p>
          </p:txBody>
        </p:sp>
        <p:cxnSp>
          <p:nvCxnSpPr>
            <p:cNvPr id="210" name="Straight Arrow Connector 209"/>
            <p:cNvCxnSpPr>
              <a:stCxn id="209" idx="2"/>
              <a:endCxn id="211" idx="0"/>
            </p:cNvCxnSpPr>
            <p:nvPr/>
          </p:nvCxnSpPr>
          <p:spPr>
            <a:xfrm>
              <a:off x="7195353" y="2682890"/>
              <a:ext cx="8490" cy="58420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Flowchart: Decision 210"/>
            <p:cNvSpPr/>
            <p:nvPr/>
          </p:nvSpPr>
          <p:spPr>
            <a:xfrm>
              <a:off x="6781800" y="3267097"/>
              <a:ext cx="844085" cy="485310"/>
            </a:xfrm>
            <a:prstGeom prst="flowChartDecision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cs typeface="+mj-cs"/>
                </a:rPr>
                <a:t>10</a:t>
              </a:r>
              <a:endParaRPr lang="en-US" sz="1600" dirty="0">
                <a:solidFill>
                  <a:schemeClr val="tx1"/>
                </a:solidFill>
                <a:cs typeface="+mj-cs"/>
              </a:endParaRPr>
            </a:p>
          </p:txBody>
        </p:sp>
        <p:sp>
          <p:nvSpPr>
            <p:cNvPr id="212" name="Flowchart: Process 211"/>
            <p:cNvSpPr/>
            <p:nvPr/>
          </p:nvSpPr>
          <p:spPr>
            <a:xfrm>
              <a:off x="7515294" y="3001078"/>
              <a:ext cx="416751" cy="304800"/>
            </a:xfrm>
            <a:prstGeom prst="flowChartProces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cs typeface="+mj-cs"/>
                </a:rPr>
                <a:t>b</a:t>
              </a:r>
              <a:endParaRPr lang="en-US" sz="1600" dirty="0">
                <a:solidFill>
                  <a:schemeClr val="bg1"/>
                </a:solidFill>
                <a:cs typeface="+mj-cs"/>
              </a:endParaRPr>
            </a:p>
          </p:txBody>
        </p:sp>
        <p:cxnSp>
          <p:nvCxnSpPr>
            <p:cNvPr id="213" name="Elbow Connector 212"/>
            <p:cNvCxnSpPr>
              <a:stCxn id="211" idx="3"/>
              <a:endCxn id="212" idx="2"/>
            </p:cNvCxnSpPr>
            <p:nvPr/>
          </p:nvCxnSpPr>
          <p:spPr>
            <a:xfrm flipV="1">
              <a:off x="7625885" y="3305878"/>
              <a:ext cx="97785" cy="203874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Elbow Connector 213"/>
            <p:cNvCxnSpPr>
              <a:stCxn id="212" idx="0"/>
            </p:cNvCxnSpPr>
            <p:nvPr/>
          </p:nvCxnSpPr>
          <p:spPr>
            <a:xfrm rot="16200000" flipV="1">
              <a:off x="7350495" y="2627902"/>
              <a:ext cx="209868" cy="536483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Arrow Connector 216"/>
            <p:cNvCxnSpPr>
              <a:stCxn id="211" idx="2"/>
            </p:cNvCxnSpPr>
            <p:nvPr/>
          </p:nvCxnSpPr>
          <p:spPr>
            <a:xfrm>
              <a:off x="7203843" y="3752407"/>
              <a:ext cx="409" cy="18591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3" name="TextBox 282"/>
          <p:cNvSpPr txBox="1"/>
          <p:nvPr/>
        </p:nvSpPr>
        <p:spPr>
          <a:xfrm>
            <a:off x="444500" y="1210965"/>
            <a:ext cx="238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/>
              <a:t>1. หาหัวข้อให้ได้</a:t>
            </a:r>
            <a:endParaRPr lang="en-US" sz="2400" b="1" dirty="0"/>
          </a:p>
        </p:txBody>
      </p:sp>
      <p:sp>
        <p:nvSpPr>
          <p:cNvPr id="284" name="TextBox 283"/>
          <p:cNvSpPr txBox="1"/>
          <p:nvPr/>
        </p:nvSpPr>
        <p:spPr>
          <a:xfrm>
            <a:off x="3082309" y="1206500"/>
            <a:ext cx="2923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/>
              <a:t>2. สอบป้องกันเค้าโครงให้ได้</a:t>
            </a:r>
            <a:endParaRPr lang="en-US" sz="2400" b="1" dirty="0"/>
          </a:p>
        </p:txBody>
      </p:sp>
      <p:sp>
        <p:nvSpPr>
          <p:cNvPr id="285" name="TextBox 284"/>
          <p:cNvSpPr txBox="1"/>
          <p:nvPr/>
        </p:nvSpPr>
        <p:spPr>
          <a:xfrm>
            <a:off x="6005798" y="1207195"/>
            <a:ext cx="238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/>
              <a:t>3. สอบป้องกันให้ได้</a:t>
            </a:r>
            <a:endParaRPr lang="en-US" sz="2400" b="1" dirty="0"/>
          </a:p>
        </p:txBody>
      </p:sp>
      <p:sp>
        <p:nvSpPr>
          <p:cNvPr id="286" name="TextBox 285"/>
          <p:cNvSpPr txBox="1"/>
          <p:nvPr/>
        </p:nvSpPr>
        <p:spPr>
          <a:xfrm>
            <a:off x="0" y="42356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ขั้นตอนการศึกษาค้นคว้าอิสระ หรือวิทยานิพนธ์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7544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136</Words>
  <Application>Microsoft Office PowerPoint</Application>
  <PresentationFormat>On-screen Show (4:3)</PresentationFormat>
  <Paragraphs>48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ขั้นตอนการทำวิจัย (การศึกษาค้นคว้าอิสระ หรือวิทยานิพนธ์) สายสังคมศาสตร์และมนุษยศาสตร์</vt:lpstr>
      <vt:lpstr>PowerPoint Presentation</vt:lpstr>
      <vt:lpstr>PowerPoint Presentation</vt:lpstr>
    </vt:vector>
  </TitlesOfParts>
  <Company>myhome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Flowchart</dc:title>
  <dc:creator>desktop</dc:creator>
  <cp:lastModifiedBy>desktop</cp:lastModifiedBy>
  <cp:revision>17</cp:revision>
  <dcterms:created xsi:type="dcterms:W3CDTF">2013-06-22T10:49:43Z</dcterms:created>
  <dcterms:modified xsi:type="dcterms:W3CDTF">2014-04-09T14:33:18Z</dcterms:modified>
</cp:coreProperties>
</file>