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6858000" cy="9144000" type="screen4x3"/>
  <p:notesSz cx="6858000" cy="9144000"/>
  <p:custDataLst>
    <p:tags r:id="rId9"/>
  </p:custData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776" y="3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740E5-2A14-48C8-A1A7-A978516A741B}" type="datetimeFigureOut">
              <a:rPr lang="th-TH" smtClean="0"/>
              <a:pPr/>
              <a:t>03/01/58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EE9D0-37E7-41F0-A282-712D6794214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1036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740E5-2A14-48C8-A1A7-A978516A741B}" type="datetimeFigureOut">
              <a:rPr lang="th-TH" smtClean="0"/>
              <a:pPr/>
              <a:t>03/01/58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EE9D0-37E7-41F0-A282-712D6794214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0001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740E5-2A14-48C8-A1A7-A978516A741B}" type="datetimeFigureOut">
              <a:rPr lang="th-TH" smtClean="0"/>
              <a:pPr/>
              <a:t>03/01/58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EE9D0-37E7-41F0-A282-712D6794214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02181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740E5-2A14-48C8-A1A7-A978516A741B}" type="datetimeFigureOut">
              <a:rPr lang="th-TH" smtClean="0"/>
              <a:pPr/>
              <a:t>03/01/58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EE9D0-37E7-41F0-A282-712D6794214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2331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740E5-2A14-48C8-A1A7-A978516A741B}" type="datetimeFigureOut">
              <a:rPr lang="th-TH" smtClean="0"/>
              <a:pPr/>
              <a:t>03/01/58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EE9D0-37E7-41F0-A282-712D6794214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15305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740E5-2A14-48C8-A1A7-A978516A741B}" type="datetimeFigureOut">
              <a:rPr lang="th-TH" smtClean="0"/>
              <a:pPr/>
              <a:t>03/01/58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EE9D0-37E7-41F0-A282-712D6794214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1432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740E5-2A14-48C8-A1A7-A978516A741B}" type="datetimeFigureOut">
              <a:rPr lang="th-TH" smtClean="0"/>
              <a:pPr/>
              <a:t>03/01/58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EE9D0-37E7-41F0-A282-712D6794214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703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740E5-2A14-48C8-A1A7-A978516A741B}" type="datetimeFigureOut">
              <a:rPr lang="th-TH" smtClean="0"/>
              <a:pPr/>
              <a:t>03/01/58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EE9D0-37E7-41F0-A282-712D6794214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80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740E5-2A14-48C8-A1A7-A978516A741B}" type="datetimeFigureOut">
              <a:rPr lang="th-TH" smtClean="0"/>
              <a:pPr/>
              <a:t>03/01/58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EE9D0-37E7-41F0-A282-712D6794214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9785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740E5-2A14-48C8-A1A7-A978516A741B}" type="datetimeFigureOut">
              <a:rPr lang="th-TH" smtClean="0"/>
              <a:pPr/>
              <a:t>03/01/58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EE9D0-37E7-41F0-A282-712D6794214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12780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740E5-2A14-48C8-A1A7-A978516A741B}" type="datetimeFigureOut">
              <a:rPr lang="th-TH" smtClean="0"/>
              <a:pPr/>
              <a:t>03/01/58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EE9D0-37E7-41F0-A282-712D6794214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2770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740E5-2A14-48C8-A1A7-A978516A741B}" type="datetimeFigureOut">
              <a:rPr lang="th-TH" smtClean="0"/>
              <a:pPr/>
              <a:t>03/01/58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EE9D0-37E7-41F0-A282-712D6794214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909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nation.ac.th/grade" TargetMode="External"/><Relationship Id="rId2" Type="http://schemas.openxmlformats.org/officeDocument/2006/relationships/hyperlink" Target="http://it.nation.ac.th/eval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858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ผังงานการไหลของเอกสารเข้าระบบฐานข้อมูล</a:t>
            </a:r>
          </a:p>
          <a:p>
            <a:pPr algn="ctr"/>
            <a:r>
              <a:rPr 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ข้อบังคับ ระเบียบ ประกาศ คำสั่ง </a:t>
            </a:r>
          </a:p>
          <a:p>
            <a:pPr algn="ctr"/>
            <a:r>
              <a:rPr lang="en-US" sz="1600" dirty="0" smtClean="0"/>
              <a:t>http://it.nation.ac.th/intranet </a:t>
            </a:r>
            <a:endParaRPr lang="th-TH" sz="1600" b="1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sz="2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80728" y="1835696"/>
            <a:ext cx="2916324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มหาวิทยาลัย ออก ข้อบังคับ ระเบียบ ประกาศ คำสั่ง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ตามการขับเคลื่อนของเจ้าของเรื่อง</a:t>
            </a:r>
            <a:endParaRPr lang="th-TH" sz="1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Diamond 5"/>
          <p:cNvSpPr/>
          <p:nvPr/>
        </p:nvSpPr>
        <p:spPr>
          <a:xfrm>
            <a:off x="908720" y="2627784"/>
            <a:ext cx="3096344" cy="7200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เจ้าของเรื่อง พิจารณาประชาสัมพันธ์ แก่บุคลากร</a:t>
            </a:r>
            <a:endParaRPr lang="th-TH" sz="1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Diamond 10"/>
          <p:cNvSpPr/>
          <p:nvPr/>
        </p:nvSpPr>
        <p:spPr>
          <a:xfrm>
            <a:off x="1916832" y="4067944"/>
            <a:ext cx="1876797" cy="614524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เจ้าของเรื่อง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ต้องการเรียนรู้</a:t>
            </a:r>
            <a:endParaRPr lang="th-TH" sz="1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Diamond 11"/>
          <p:cNvSpPr/>
          <p:nvPr/>
        </p:nvSpPr>
        <p:spPr>
          <a:xfrm>
            <a:off x="3501008" y="3275856"/>
            <a:ext cx="2141586" cy="648072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เจ้าของเรื่อง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ใช้งานระบบเป็น</a:t>
            </a:r>
            <a:endParaRPr lang="th-TH" sz="1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4704" y="4860032"/>
            <a:ext cx="1944216" cy="65802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งานไอที ดำเนินการ 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Upload File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เข้าระบบฯ แทนเจ้าของเรื่อง</a:t>
            </a:r>
            <a:endParaRPr lang="th-TH" sz="1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96953" y="4860032"/>
            <a:ext cx="1800200" cy="65802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รับการอบรม วิธี 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upload file</a:t>
            </a:r>
            <a:endParaRPr lang="th-TH" sz="1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แล้วดำเนินการโดยเจ้าของเรื่อง</a:t>
            </a:r>
            <a:endParaRPr lang="th-TH" sz="1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Diamond 14"/>
          <p:cNvSpPr/>
          <p:nvPr/>
        </p:nvSpPr>
        <p:spPr>
          <a:xfrm>
            <a:off x="3068960" y="6516216"/>
            <a:ext cx="2880320" cy="1152128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ผู้เกี่ยวข้องพิจารณา 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นำไประชาสัมพันธ์ 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แก่บุคลากร หรือนักศึกษา</a:t>
            </a:r>
            <a:endParaRPr lang="th-TH" sz="1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589240" y="7380312"/>
            <a:ext cx="1125127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ดำเนินการ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ประชาสัมพันธ์</a:t>
            </a:r>
            <a:endParaRPr lang="th-TH" sz="1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85184" y="4860031"/>
            <a:ext cx="1656184" cy="64807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เจ้าของเรื่อง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Upload File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เข้าระบบฐานข้อมูล</a:t>
            </a:r>
            <a:endParaRPr lang="en-US" sz="1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2780928" y="5724128"/>
            <a:ext cx="146310" cy="1579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/>
          </a:p>
        </p:txBody>
      </p:sp>
      <p:sp>
        <p:nvSpPr>
          <p:cNvPr id="79" name="Oval 78"/>
          <p:cNvSpPr/>
          <p:nvPr/>
        </p:nvSpPr>
        <p:spPr>
          <a:xfrm>
            <a:off x="4437112" y="6084168"/>
            <a:ext cx="146310" cy="1579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/>
          </a:p>
        </p:txBody>
      </p:sp>
      <p:sp>
        <p:nvSpPr>
          <p:cNvPr id="88" name="Oval 87"/>
          <p:cNvSpPr/>
          <p:nvPr/>
        </p:nvSpPr>
        <p:spPr>
          <a:xfrm>
            <a:off x="4509120" y="8014405"/>
            <a:ext cx="146310" cy="1579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/>
          </a:p>
        </p:txBody>
      </p:sp>
      <p:sp>
        <p:nvSpPr>
          <p:cNvPr id="89" name="Oval 88"/>
          <p:cNvSpPr/>
          <p:nvPr/>
        </p:nvSpPr>
        <p:spPr>
          <a:xfrm>
            <a:off x="2348880" y="8244408"/>
            <a:ext cx="146310" cy="1579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/>
          </a:p>
        </p:txBody>
      </p:sp>
      <p:cxnSp>
        <p:nvCxnSpPr>
          <p:cNvPr id="108" name="Straight Arrow Connector 107"/>
          <p:cNvCxnSpPr>
            <a:stCxn id="5" idx="2"/>
            <a:endCxn id="6" idx="0"/>
          </p:cNvCxnSpPr>
          <p:nvPr/>
        </p:nvCxnSpPr>
        <p:spPr>
          <a:xfrm rot="16200000" flipH="1">
            <a:off x="2303875" y="2474767"/>
            <a:ext cx="288032" cy="180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Elbow Connector 115"/>
          <p:cNvCxnSpPr>
            <a:stCxn id="12" idx="1"/>
            <a:endCxn id="11" idx="0"/>
          </p:cNvCxnSpPr>
          <p:nvPr/>
        </p:nvCxnSpPr>
        <p:spPr>
          <a:xfrm rot="10800000" flipV="1">
            <a:off x="2855232" y="3599892"/>
            <a:ext cx="645777" cy="468052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Elbow Connector 117"/>
          <p:cNvCxnSpPr>
            <a:stCxn id="17" idx="2"/>
            <a:endCxn id="79" idx="6"/>
          </p:cNvCxnSpPr>
          <p:nvPr/>
        </p:nvCxnSpPr>
        <p:spPr>
          <a:xfrm rot="5400000">
            <a:off x="4920818" y="5170708"/>
            <a:ext cx="655062" cy="132985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Elbow Connector 119"/>
          <p:cNvCxnSpPr>
            <a:stCxn id="11" idx="3"/>
            <a:endCxn id="14" idx="0"/>
          </p:cNvCxnSpPr>
          <p:nvPr/>
        </p:nvCxnSpPr>
        <p:spPr>
          <a:xfrm>
            <a:off x="3793629" y="4375206"/>
            <a:ext cx="103424" cy="484826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Elbow Connector 121"/>
          <p:cNvCxnSpPr>
            <a:stCxn id="11" idx="1"/>
            <a:endCxn id="13" idx="0"/>
          </p:cNvCxnSpPr>
          <p:nvPr/>
        </p:nvCxnSpPr>
        <p:spPr>
          <a:xfrm rot="10800000" flipV="1">
            <a:off x="1736812" y="4375206"/>
            <a:ext cx="180020" cy="484826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Elbow Connector 123"/>
          <p:cNvCxnSpPr>
            <a:stCxn id="13" idx="2"/>
            <a:endCxn id="69" idx="2"/>
          </p:cNvCxnSpPr>
          <p:nvPr/>
        </p:nvCxnSpPr>
        <p:spPr>
          <a:xfrm rot="16200000" flipH="1">
            <a:off x="2116336" y="5138534"/>
            <a:ext cx="285068" cy="1044116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6" name="Elbow Connector 125"/>
          <p:cNvCxnSpPr>
            <a:stCxn id="14" idx="2"/>
            <a:endCxn id="69" idx="6"/>
          </p:cNvCxnSpPr>
          <p:nvPr/>
        </p:nvCxnSpPr>
        <p:spPr>
          <a:xfrm rot="5400000">
            <a:off x="3269612" y="5175685"/>
            <a:ext cx="285068" cy="9698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>
            <a:stCxn id="79" idx="4"/>
            <a:endCxn id="15" idx="0"/>
          </p:cNvCxnSpPr>
          <p:nvPr/>
        </p:nvCxnSpPr>
        <p:spPr>
          <a:xfrm rot="5400000">
            <a:off x="4372668" y="6378616"/>
            <a:ext cx="274053" cy="11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4" name="Elbow Connector 133"/>
          <p:cNvCxnSpPr>
            <a:stCxn id="15" idx="3"/>
            <a:endCxn id="16" idx="0"/>
          </p:cNvCxnSpPr>
          <p:nvPr/>
        </p:nvCxnSpPr>
        <p:spPr>
          <a:xfrm>
            <a:off x="5949280" y="7092280"/>
            <a:ext cx="202524" cy="288032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7" name="Elbow Connector 136"/>
          <p:cNvCxnSpPr>
            <a:stCxn id="16" idx="2"/>
            <a:endCxn id="88" idx="6"/>
          </p:cNvCxnSpPr>
          <p:nvPr/>
        </p:nvCxnSpPr>
        <p:spPr>
          <a:xfrm rot="5400000">
            <a:off x="5299100" y="7240698"/>
            <a:ext cx="209035" cy="149637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0" name="Elbow Connector 139"/>
          <p:cNvCxnSpPr>
            <a:stCxn id="15" idx="1"/>
            <a:endCxn id="88" idx="2"/>
          </p:cNvCxnSpPr>
          <p:nvPr/>
        </p:nvCxnSpPr>
        <p:spPr>
          <a:xfrm rot="10800000" flipH="1" flipV="1">
            <a:off x="3068960" y="7092279"/>
            <a:ext cx="1440160" cy="1001123"/>
          </a:xfrm>
          <a:prstGeom prst="bentConnector3">
            <a:avLst>
              <a:gd name="adj1" fmla="val -15873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2" name="Elbow Connector 141"/>
          <p:cNvCxnSpPr>
            <a:stCxn id="88" idx="4"/>
            <a:endCxn id="89" idx="6"/>
          </p:cNvCxnSpPr>
          <p:nvPr/>
        </p:nvCxnSpPr>
        <p:spPr>
          <a:xfrm rot="5400000">
            <a:off x="3463230" y="7204361"/>
            <a:ext cx="151006" cy="208708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Elbow Connector 143"/>
          <p:cNvCxnSpPr>
            <a:stCxn id="6" idx="1"/>
            <a:endCxn id="89" idx="2"/>
          </p:cNvCxnSpPr>
          <p:nvPr/>
        </p:nvCxnSpPr>
        <p:spPr>
          <a:xfrm rot="10800000" flipH="1" flipV="1">
            <a:off x="908720" y="2987824"/>
            <a:ext cx="1440160" cy="5335582"/>
          </a:xfrm>
          <a:prstGeom prst="bentConnector3">
            <a:avLst>
              <a:gd name="adj1" fmla="val -15873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แผนผังลำดับงาน: สิ้นสุด 32"/>
          <p:cNvSpPr/>
          <p:nvPr/>
        </p:nvSpPr>
        <p:spPr>
          <a:xfrm>
            <a:off x="1988840" y="1331640"/>
            <a:ext cx="864096" cy="288032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เริ่มต้น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แผนผังลำดับงาน: สิ้นสุด 33"/>
          <p:cNvSpPr/>
          <p:nvPr/>
        </p:nvSpPr>
        <p:spPr>
          <a:xfrm>
            <a:off x="1988840" y="8676456"/>
            <a:ext cx="864096" cy="288032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สิ้นสุด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0" name="ลูกศรเชื่อมต่อแบบตรง 39"/>
          <p:cNvCxnSpPr>
            <a:stCxn id="33" idx="2"/>
            <a:endCxn id="5" idx="0"/>
          </p:cNvCxnSpPr>
          <p:nvPr/>
        </p:nvCxnSpPr>
        <p:spPr>
          <a:xfrm rot="16200000" flipH="1">
            <a:off x="2321877" y="1718683"/>
            <a:ext cx="216024" cy="180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รูปร่าง 103"/>
          <p:cNvCxnSpPr>
            <a:stCxn id="6" idx="3"/>
            <a:endCxn id="12" idx="0"/>
          </p:cNvCxnSpPr>
          <p:nvPr/>
        </p:nvCxnSpPr>
        <p:spPr>
          <a:xfrm>
            <a:off x="4005064" y="2987824"/>
            <a:ext cx="566737" cy="288032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รูปร่าง 112"/>
          <p:cNvCxnSpPr>
            <a:stCxn id="12" idx="3"/>
            <a:endCxn id="17" idx="0"/>
          </p:cNvCxnSpPr>
          <p:nvPr/>
        </p:nvCxnSpPr>
        <p:spPr>
          <a:xfrm>
            <a:off x="5642594" y="3599892"/>
            <a:ext cx="270682" cy="126013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9" name="Elbow Connector 117"/>
          <p:cNvCxnSpPr>
            <a:stCxn id="69" idx="4"/>
            <a:endCxn id="79" idx="2"/>
          </p:cNvCxnSpPr>
          <p:nvPr/>
        </p:nvCxnSpPr>
        <p:spPr>
          <a:xfrm rot="16200000" flipH="1">
            <a:off x="3505076" y="5231129"/>
            <a:ext cx="281043" cy="158302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5" name="Straight Arrow Connector 107"/>
          <p:cNvCxnSpPr>
            <a:stCxn id="89" idx="4"/>
            <a:endCxn id="34" idx="0"/>
          </p:cNvCxnSpPr>
          <p:nvPr/>
        </p:nvCxnSpPr>
        <p:spPr>
          <a:xfrm rot="5400000">
            <a:off x="2284436" y="8538856"/>
            <a:ext cx="274053" cy="11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0" name="TextBox 269"/>
          <p:cNvSpPr txBox="1"/>
          <p:nvPr/>
        </p:nvSpPr>
        <p:spPr>
          <a:xfrm>
            <a:off x="5733256" y="3347864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ใช่</a:t>
            </a:r>
          </a:p>
        </p:txBody>
      </p:sp>
      <p:sp>
        <p:nvSpPr>
          <p:cNvPr id="277" name="TextBox 276"/>
          <p:cNvSpPr txBox="1"/>
          <p:nvPr/>
        </p:nvSpPr>
        <p:spPr>
          <a:xfrm>
            <a:off x="2924944" y="3347864"/>
            <a:ext cx="4267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ไม่ใช่</a:t>
            </a:r>
          </a:p>
        </p:txBody>
      </p:sp>
      <p:sp>
        <p:nvSpPr>
          <p:cNvPr id="278" name="TextBox 277"/>
          <p:cNvSpPr txBox="1"/>
          <p:nvPr/>
        </p:nvSpPr>
        <p:spPr>
          <a:xfrm>
            <a:off x="476672" y="2699792"/>
            <a:ext cx="4267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ไม่ใช่</a:t>
            </a:r>
          </a:p>
        </p:txBody>
      </p:sp>
      <p:sp>
        <p:nvSpPr>
          <p:cNvPr id="279" name="TextBox 278"/>
          <p:cNvSpPr txBox="1"/>
          <p:nvPr/>
        </p:nvSpPr>
        <p:spPr>
          <a:xfrm>
            <a:off x="4365104" y="2699792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ใช่</a:t>
            </a:r>
          </a:p>
        </p:txBody>
      </p:sp>
      <p:sp>
        <p:nvSpPr>
          <p:cNvPr id="280" name="TextBox 279"/>
          <p:cNvSpPr txBox="1"/>
          <p:nvPr/>
        </p:nvSpPr>
        <p:spPr>
          <a:xfrm>
            <a:off x="3789040" y="4139952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ใช่</a:t>
            </a:r>
          </a:p>
        </p:txBody>
      </p:sp>
      <p:sp>
        <p:nvSpPr>
          <p:cNvPr id="281" name="TextBox 280"/>
          <p:cNvSpPr txBox="1"/>
          <p:nvPr/>
        </p:nvSpPr>
        <p:spPr>
          <a:xfrm>
            <a:off x="1556792" y="4139952"/>
            <a:ext cx="4267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ไม่ใช่</a:t>
            </a:r>
          </a:p>
        </p:txBody>
      </p:sp>
      <p:sp>
        <p:nvSpPr>
          <p:cNvPr id="282" name="TextBox 281"/>
          <p:cNvSpPr txBox="1"/>
          <p:nvPr/>
        </p:nvSpPr>
        <p:spPr>
          <a:xfrm>
            <a:off x="5949280" y="6804248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ใช่</a:t>
            </a:r>
          </a:p>
        </p:txBody>
      </p:sp>
      <p:sp>
        <p:nvSpPr>
          <p:cNvPr id="283" name="TextBox 282"/>
          <p:cNvSpPr txBox="1"/>
          <p:nvPr/>
        </p:nvSpPr>
        <p:spPr>
          <a:xfrm>
            <a:off x="2708920" y="6804248"/>
            <a:ext cx="4267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ไม่ใช่</a:t>
            </a:r>
          </a:p>
        </p:txBody>
      </p:sp>
    </p:spTree>
    <p:extLst>
      <p:ext uri="{BB962C8B-B14F-4D97-AF65-F5344CB8AC3E}">
        <p14:creationId xmlns:p14="http://schemas.microsoft.com/office/powerpoint/2010/main" val="191503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8640" y="72008"/>
            <a:ext cx="6552728" cy="82144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ขั้นตอนการดูผลการเรียนออนไลน์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88640" y="899592"/>
            <a:ext cx="6552728" cy="331236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ขอรับรหัสเข้าอินเทอร์เน็ต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จาก สำนักทะเบียนและประมวลผล</a:t>
            </a:r>
            <a:br>
              <a:rPr lang="th-TH" sz="28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ซึ่งใช้รหัสนี้เข้า</a:t>
            </a:r>
            <a:r>
              <a:rPr lang="th-TH" sz="2800" u="sng" dirty="0" smtClean="0">
                <a:latin typeface="TH SarabunPSK" pitchFamily="34" charset="-34"/>
                <a:cs typeface="TH SarabunPSK" pitchFamily="34" charset="-34"/>
              </a:rPr>
              <a:t>ระบบประเมินการสอน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 และ </a:t>
            </a:r>
            <a:r>
              <a:rPr lang="th-TH" sz="2800" u="sng" dirty="0" smtClean="0">
                <a:latin typeface="TH SarabunPSK" pitchFamily="34" charset="-34"/>
                <a:cs typeface="TH SarabunPSK" pitchFamily="34" charset="-34"/>
              </a:rPr>
              <a:t>ดูผลการเรียน</a:t>
            </a:r>
          </a:p>
          <a:p>
            <a:pPr marL="514350" indent="-514350">
              <a:buFont typeface="+mj-lt"/>
              <a:buAutoNum type="arabicPeriod"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เข้าระบบประเมินการเรียนการสอนและสิ่งสนับสนุน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ตามช่วงเวลาที่กำหนด แล้วประเมินให้ครบทุกวิชา </a:t>
            </a:r>
            <a:br>
              <a:rPr lang="th-TH" sz="28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ได้ที่ </a:t>
            </a:r>
            <a:r>
              <a:rPr lang="en-US" sz="2800" dirty="0" smtClean="0">
                <a:latin typeface="TH SarabunPSK" pitchFamily="34" charset="-34"/>
                <a:cs typeface="TH SarabunPSK" pitchFamily="34" charset="-34"/>
              </a:rPr>
              <a:t>http://it.nation.ac.th/eval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 marL="514350" indent="-514350">
              <a:buFont typeface="+mj-lt"/>
              <a:buAutoNum type="arabicPeriod"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เข้าระบบดูผลการเรียน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 ตามช่วงเวลาที่ประกาศ</a:t>
            </a:r>
            <a:br>
              <a:rPr lang="th-TH" sz="28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ได้ที่ </a:t>
            </a:r>
            <a:r>
              <a:rPr lang="en-US" sz="2800" dirty="0" smtClean="0">
                <a:latin typeface="TH SarabunPSK" pitchFamily="34" charset="-34"/>
                <a:cs typeface="TH SarabunPSK" pitchFamily="34" charset="-34"/>
              </a:rPr>
              <a:t>http://it.nation.ac.th/grade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 marL="514350" indent="-514350">
              <a:buNone/>
            </a:pPr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88640" y="4283968"/>
            <a:ext cx="6552728" cy="8214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400" dirty="0" smtClean="0">
                <a:latin typeface="TH SarabunPSK" pitchFamily="34" charset="-34"/>
                <a:cs typeface="TH SarabunPSK" pitchFamily="34" charset="-34"/>
              </a:rPr>
              <a:t>ถาม-ตอบ</a:t>
            </a:r>
            <a:endParaRPr lang="th-TH" sz="4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ยึดเนื้อหา 2"/>
          <p:cNvSpPr txBox="1">
            <a:spLocks/>
          </p:cNvSpPr>
          <p:nvPr/>
        </p:nvSpPr>
        <p:spPr>
          <a:xfrm>
            <a:off x="188640" y="5148064"/>
            <a:ext cx="6552728" cy="36724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7500" lnSpcReduction="2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ถ</a:t>
            </a: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าม</a:t>
            </a:r>
            <a:r>
              <a:rPr kumimoji="0" lang="th-TH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 </a:t>
            </a: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ลืมรหัสเข้าอินเทอร์เน็ตของมหาวิทยาลัย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b="1" dirty="0" smtClean="0">
                <a:solidFill>
                  <a:srgbClr val="00B0F0"/>
                </a:solidFill>
                <a:latin typeface="TH SarabunPSK" pitchFamily="34" charset="-34"/>
                <a:cs typeface="TH SarabunPSK" pitchFamily="34" charset="-34"/>
              </a:rPr>
              <a:t>ตอบ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ติดต่อสำนักทะเบียนและประมวลผล ขอรับรหัสใหม่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sz="4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ถ</a:t>
            </a: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าม</a:t>
            </a:r>
            <a:r>
              <a:rPr kumimoji="0" lang="th-TH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 </a:t>
            </a:r>
            <a:r>
              <a:rPr kumimoji="0" lang="th-TH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ยังไม่ได้ประเมินการสอน ในช่วงที่มหาวิทยาลัยเปิดให้ประเมิน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	</a:t>
            </a:r>
            <a:r>
              <a:rPr kumimoji="0" lang="th-TH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จึงดูผลการเรียนไม่ได้ ต้องทำอย่างไร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b="1" baseline="0" dirty="0" smtClean="0">
                <a:solidFill>
                  <a:srgbClr val="00B0F0"/>
                </a:solidFill>
                <a:latin typeface="TH SarabunPSK" pitchFamily="34" charset="-34"/>
                <a:cs typeface="TH SarabunPSK" pitchFamily="34" charset="-34"/>
              </a:rPr>
              <a:t>ตอบ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ติดต่อสำนักทะเบียนฯ แจ้งว่ายังไม่ได้เข้าประเมิน</a:t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แจ้งรหัสนักศึกษาไว้ </a:t>
            </a:r>
            <a:r>
              <a:rPr lang="th-TH" b="1" u="sng" dirty="0" smtClean="0">
                <a:latin typeface="TH SarabunPSK" pitchFamily="34" charset="-34"/>
                <a:cs typeface="TH SarabunPSK" pitchFamily="34" charset="-34"/>
              </a:rPr>
              <a:t>แล้วฝ่ายวิชาการ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จะเปิดให้เข้าประเมิน</a:t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เมื่อประเมินการสอนแล้ว จึงจะดูผลการเรียนออนไลน์ได้</a:t>
            </a:r>
          </a:p>
          <a:p>
            <a:pPr marL="514350" lvl="0" indent="-514350">
              <a:spcBef>
                <a:spcPct val="20000"/>
              </a:spcBef>
              <a:defRPr/>
            </a:pPr>
            <a:r>
              <a:rPr lang="th-TH" sz="5200" b="1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ถ</a:t>
            </a:r>
            <a:r>
              <a:rPr lang="th-TH" b="1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าม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sysClr val="windowText" lastClr="000000"/>
                </a:solidFill>
                <a:latin typeface="TH SarabunPSK" pitchFamily="34" charset="-34"/>
                <a:cs typeface="TH SarabunPSK" pitchFamily="34" charset="-34"/>
              </a:rPr>
              <a:t>ไม่ทราบข้อมูลปฏิทินการศึกษา ของมหาวิทยาลัย ต้องทำอย่างไร</a:t>
            </a:r>
          </a:p>
          <a:p>
            <a:pPr marL="514350" lvl="0" indent="-514350">
              <a:spcBef>
                <a:spcPct val="20000"/>
              </a:spcBef>
              <a:defRPr/>
            </a:pPr>
            <a:r>
              <a:rPr lang="th-TH" b="1" dirty="0" smtClean="0">
                <a:solidFill>
                  <a:srgbClr val="00B0F0"/>
                </a:solidFill>
                <a:latin typeface="TH SarabunPSK" pitchFamily="34" charset="-34"/>
                <a:cs typeface="TH SarabunPSK" pitchFamily="34" charset="-34"/>
              </a:rPr>
              <a:t>ตอบ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สามารถ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download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ปฏิทินได้จาก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http://it.nation.ac.th/std</a:t>
            </a:r>
            <a:endParaRPr kumimoji="0" lang="th-TH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sp>
        <p:nvSpPr>
          <p:cNvPr id="6" name="รูปแบบอิสระ 5"/>
          <p:cNvSpPr/>
          <p:nvPr/>
        </p:nvSpPr>
        <p:spPr>
          <a:xfrm rot="21254188">
            <a:off x="6096147" y="2947029"/>
            <a:ext cx="692697" cy="1412188"/>
          </a:xfrm>
          <a:custGeom>
            <a:avLst/>
            <a:gdLst>
              <a:gd name="connsiteX0" fmla="*/ 0 w 1224136"/>
              <a:gd name="connsiteY0" fmla="*/ 684076 h 1368152"/>
              <a:gd name="connsiteX1" fmla="*/ 155930 w 1224136"/>
              <a:gd name="connsiteY1" fmla="*/ 227938 h 1368152"/>
              <a:gd name="connsiteX2" fmla="*/ 612069 w 1224136"/>
              <a:gd name="connsiteY2" fmla="*/ 1 h 1368152"/>
              <a:gd name="connsiteX3" fmla="*/ 1068207 w 1224136"/>
              <a:gd name="connsiteY3" fmla="*/ 227939 h 1368152"/>
              <a:gd name="connsiteX4" fmla="*/ 1224136 w 1224136"/>
              <a:gd name="connsiteY4" fmla="*/ 684078 h 1368152"/>
              <a:gd name="connsiteX5" fmla="*/ 1068206 w 1224136"/>
              <a:gd name="connsiteY5" fmla="*/ 1140217 h 1368152"/>
              <a:gd name="connsiteX6" fmla="*/ 612067 w 1224136"/>
              <a:gd name="connsiteY6" fmla="*/ 1368154 h 1368152"/>
              <a:gd name="connsiteX7" fmla="*/ 155929 w 1224136"/>
              <a:gd name="connsiteY7" fmla="*/ 1140216 h 1368152"/>
              <a:gd name="connsiteX8" fmla="*/ 0 w 1224136"/>
              <a:gd name="connsiteY8" fmla="*/ 684077 h 1368152"/>
              <a:gd name="connsiteX9" fmla="*/ 0 w 1224136"/>
              <a:gd name="connsiteY9" fmla="*/ 684076 h 1368152"/>
              <a:gd name="connsiteX0" fmla="*/ 0 w 1168620"/>
              <a:gd name="connsiteY0" fmla="*/ 684075 h 1368154"/>
              <a:gd name="connsiteX1" fmla="*/ 155930 w 1168620"/>
              <a:gd name="connsiteY1" fmla="*/ 227937 h 1368154"/>
              <a:gd name="connsiteX2" fmla="*/ 612069 w 1168620"/>
              <a:gd name="connsiteY2" fmla="*/ 0 h 1368154"/>
              <a:gd name="connsiteX3" fmla="*/ 1068207 w 1168620"/>
              <a:gd name="connsiteY3" fmla="*/ 227938 h 1368154"/>
              <a:gd name="connsiteX4" fmla="*/ 692696 w 1168620"/>
              <a:gd name="connsiteY4" fmla="*/ 720079 h 1368154"/>
              <a:gd name="connsiteX5" fmla="*/ 1068206 w 1168620"/>
              <a:gd name="connsiteY5" fmla="*/ 1140216 h 1368154"/>
              <a:gd name="connsiteX6" fmla="*/ 612067 w 1168620"/>
              <a:gd name="connsiteY6" fmla="*/ 1368153 h 1368154"/>
              <a:gd name="connsiteX7" fmla="*/ 155929 w 1168620"/>
              <a:gd name="connsiteY7" fmla="*/ 1140215 h 1368154"/>
              <a:gd name="connsiteX8" fmla="*/ 0 w 1168620"/>
              <a:gd name="connsiteY8" fmla="*/ 684076 h 1368154"/>
              <a:gd name="connsiteX9" fmla="*/ 0 w 1168620"/>
              <a:gd name="connsiteY9" fmla="*/ 684075 h 1368154"/>
              <a:gd name="connsiteX0" fmla="*/ 0 w 1168620"/>
              <a:gd name="connsiteY0" fmla="*/ 686061 h 1370140"/>
              <a:gd name="connsiteX1" fmla="*/ 155930 w 1168620"/>
              <a:gd name="connsiteY1" fmla="*/ 229923 h 1370140"/>
              <a:gd name="connsiteX2" fmla="*/ 612069 w 1168620"/>
              <a:gd name="connsiteY2" fmla="*/ 1986 h 1370140"/>
              <a:gd name="connsiteX3" fmla="*/ 1008112 w 1168620"/>
              <a:gd name="connsiteY3" fmla="*/ 218008 h 1370140"/>
              <a:gd name="connsiteX4" fmla="*/ 692696 w 1168620"/>
              <a:gd name="connsiteY4" fmla="*/ 722065 h 1370140"/>
              <a:gd name="connsiteX5" fmla="*/ 1068206 w 1168620"/>
              <a:gd name="connsiteY5" fmla="*/ 1142202 h 1370140"/>
              <a:gd name="connsiteX6" fmla="*/ 612067 w 1168620"/>
              <a:gd name="connsiteY6" fmla="*/ 1370139 h 1370140"/>
              <a:gd name="connsiteX7" fmla="*/ 155929 w 1168620"/>
              <a:gd name="connsiteY7" fmla="*/ 1142201 h 1370140"/>
              <a:gd name="connsiteX8" fmla="*/ 0 w 1168620"/>
              <a:gd name="connsiteY8" fmla="*/ 686062 h 1370140"/>
              <a:gd name="connsiteX9" fmla="*/ 0 w 1168620"/>
              <a:gd name="connsiteY9" fmla="*/ 686061 h 1370140"/>
              <a:gd name="connsiteX0" fmla="*/ 0 w 1108525"/>
              <a:gd name="connsiteY0" fmla="*/ 686061 h 1372124"/>
              <a:gd name="connsiteX1" fmla="*/ 155930 w 1108525"/>
              <a:gd name="connsiteY1" fmla="*/ 229923 h 1372124"/>
              <a:gd name="connsiteX2" fmla="*/ 612069 w 1108525"/>
              <a:gd name="connsiteY2" fmla="*/ 1986 h 1372124"/>
              <a:gd name="connsiteX3" fmla="*/ 1008112 w 1108525"/>
              <a:gd name="connsiteY3" fmla="*/ 218008 h 1372124"/>
              <a:gd name="connsiteX4" fmla="*/ 692696 w 1108525"/>
              <a:gd name="connsiteY4" fmla="*/ 722065 h 1372124"/>
              <a:gd name="connsiteX5" fmla="*/ 692696 w 1108525"/>
              <a:gd name="connsiteY5" fmla="*/ 1154112 h 1372124"/>
              <a:gd name="connsiteX6" fmla="*/ 612067 w 1108525"/>
              <a:gd name="connsiteY6" fmla="*/ 1370139 h 1372124"/>
              <a:gd name="connsiteX7" fmla="*/ 155929 w 1108525"/>
              <a:gd name="connsiteY7" fmla="*/ 1142201 h 1372124"/>
              <a:gd name="connsiteX8" fmla="*/ 0 w 1108525"/>
              <a:gd name="connsiteY8" fmla="*/ 686062 h 1372124"/>
              <a:gd name="connsiteX9" fmla="*/ 0 w 1108525"/>
              <a:gd name="connsiteY9" fmla="*/ 686061 h 1372124"/>
              <a:gd name="connsiteX0" fmla="*/ 0 w 1108525"/>
              <a:gd name="connsiteY0" fmla="*/ 686061 h 1372124"/>
              <a:gd name="connsiteX1" fmla="*/ 155930 w 1108525"/>
              <a:gd name="connsiteY1" fmla="*/ 229923 h 1372124"/>
              <a:gd name="connsiteX2" fmla="*/ 612069 w 1108525"/>
              <a:gd name="connsiteY2" fmla="*/ 1986 h 1372124"/>
              <a:gd name="connsiteX3" fmla="*/ 1008112 w 1108525"/>
              <a:gd name="connsiteY3" fmla="*/ 218008 h 1372124"/>
              <a:gd name="connsiteX4" fmla="*/ 692697 w 1108525"/>
              <a:gd name="connsiteY4" fmla="*/ 650056 h 1372124"/>
              <a:gd name="connsiteX5" fmla="*/ 692696 w 1108525"/>
              <a:gd name="connsiteY5" fmla="*/ 1154112 h 1372124"/>
              <a:gd name="connsiteX6" fmla="*/ 612067 w 1108525"/>
              <a:gd name="connsiteY6" fmla="*/ 1370139 h 1372124"/>
              <a:gd name="connsiteX7" fmla="*/ 155929 w 1108525"/>
              <a:gd name="connsiteY7" fmla="*/ 1142201 h 1372124"/>
              <a:gd name="connsiteX8" fmla="*/ 0 w 1108525"/>
              <a:gd name="connsiteY8" fmla="*/ 686062 h 1372124"/>
              <a:gd name="connsiteX9" fmla="*/ 0 w 1108525"/>
              <a:gd name="connsiteY9" fmla="*/ 686061 h 1372124"/>
              <a:gd name="connsiteX0" fmla="*/ 0 w 793110"/>
              <a:gd name="connsiteY0" fmla="*/ 686061 h 1372124"/>
              <a:gd name="connsiteX1" fmla="*/ 155930 w 793110"/>
              <a:gd name="connsiteY1" fmla="*/ 229923 h 1372124"/>
              <a:gd name="connsiteX2" fmla="*/ 612069 w 793110"/>
              <a:gd name="connsiteY2" fmla="*/ 1986 h 1372124"/>
              <a:gd name="connsiteX3" fmla="*/ 692697 w 793110"/>
              <a:gd name="connsiteY3" fmla="*/ 218008 h 1372124"/>
              <a:gd name="connsiteX4" fmla="*/ 692697 w 793110"/>
              <a:gd name="connsiteY4" fmla="*/ 650056 h 1372124"/>
              <a:gd name="connsiteX5" fmla="*/ 692696 w 793110"/>
              <a:gd name="connsiteY5" fmla="*/ 1154112 h 1372124"/>
              <a:gd name="connsiteX6" fmla="*/ 612067 w 793110"/>
              <a:gd name="connsiteY6" fmla="*/ 1370139 h 1372124"/>
              <a:gd name="connsiteX7" fmla="*/ 155929 w 793110"/>
              <a:gd name="connsiteY7" fmla="*/ 1142201 h 1372124"/>
              <a:gd name="connsiteX8" fmla="*/ 0 w 793110"/>
              <a:gd name="connsiteY8" fmla="*/ 686062 h 1372124"/>
              <a:gd name="connsiteX9" fmla="*/ 0 w 793110"/>
              <a:gd name="connsiteY9" fmla="*/ 686061 h 1372124"/>
              <a:gd name="connsiteX0" fmla="*/ 0 w 793110"/>
              <a:gd name="connsiteY0" fmla="*/ 686061 h 1404158"/>
              <a:gd name="connsiteX1" fmla="*/ 155930 w 793110"/>
              <a:gd name="connsiteY1" fmla="*/ 229923 h 1404158"/>
              <a:gd name="connsiteX2" fmla="*/ 612069 w 793110"/>
              <a:gd name="connsiteY2" fmla="*/ 1986 h 1404158"/>
              <a:gd name="connsiteX3" fmla="*/ 692697 w 793110"/>
              <a:gd name="connsiteY3" fmla="*/ 218008 h 1404158"/>
              <a:gd name="connsiteX4" fmla="*/ 692697 w 793110"/>
              <a:gd name="connsiteY4" fmla="*/ 650056 h 1404158"/>
              <a:gd name="connsiteX5" fmla="*/ 504057 w 793110"/>
              <a:gd name="connsiteY5" fmla="*/ 938088 h 1404158"/>
              <a:gd name="connsiteX6" fmla="*/ 612067 w 793110"/>
              <a:gd name="connsiteY6" fmla="*/ 1370139 h 1404158"/>
              <a:gd name="connsiteX7" fmla="*/ 155929 w 793110"/>
              <a:gd name="connsiteY7" fmla="*/ 1142201 h 1404158"/>
              <a:gd name="connsiteX8" fmla="*/ 0 w 793110"/>
              <a:gd name="connsiteY8" fmla="*/ 686062 h 1404158"/>
              <a:gd name="connsiteX9" fmla="*/ 0 w 793110"/>
              <a:gd name="connsiteY9" fmla="*/ 686061 h 1404158"/>
              <a:gd name="connsiteX0" fmla="*/ 0 w 793110"/>
              <a:gd name="connsiteY0" fmla="*/ 686061 h 1404158"/>
              <a:gd name="connsiteX1" fmla="*/ 155930 w 793110"/>
              <a:gd name="connsiteY1" fmla="*/ 229923 h 1404158"/>
              <a:gd name="connsiteX2" fmla="*/ 612069 w 793110"/>
              <a:gd name="connsiteY2" fmla="*/ 1986 h 1404158"/>
              <a:gd name="connsiteX3" fmla="*/ 692697 w 793110"/>
              <a:gd name="connsiteY3" fmla="*/ 218008 h 1404158"/>
              <a:gd name="connsiteX4" fmla="*/ 692697 w 793110"/>
              <a:gd name="connsiteY4" fmla="*/ 578048 h 1404158"/>
              <a:gd name="connsiteX5" fmla="*/ 504057 w 793110"/>
              <a:gd name="connsiteY5" fmla="*/ 938088 h 1404158"/>
              <a:gd name="connsiteX6" fmla="*/ 612067 w 793110"/>
              <a:gd name="connsiteY6" fmla="*/ 1370139 h 1404158"/>
              <a:gd name="connsiteX7" fmla="*/ 155929 w 793110"/>
              <a:gd name="connsiteY7" fmla="*/ 1142201 h 1404158"/>
              <a:gd name="connsiteX8" fmla="*/ 0 w 793110"/>
              <a:gd name="connsiteY8" fmla="*/ 686062 h 1404158"/>
              <a:gd name="connsiteX9" fmla="*/ 0 w 793110"/>
              <a:gd name="connsiteY9" fmla="*/ 686061 h 1404158"/>
              <a:gd name="connsiteX0" fmla="*/ 0 w 692697"/>
              <a:gd name="connsiteY0" fmla="*/ 694091 h 1412188"/>
              <a:gd name="connsiteX1" fmla="*/ 155930 w 692697"/>
              <a:gd name="connsiteY1" fmla="*/ 237953 h 1412188"/>
              <a:gd name="connsiteX2" fmla="*/ 612069 w 692697"/>
              <a:gd name="connsiteY2" fmla="*/ 10016 h 1412188"/>
              <a:gd name="connsiteX3" fmla="*/ 504057 w 692697"/>
              <a:gd name="connsiteY3" fmla="*/ 298046 h 1412188"/>
              <a:gd name="connsiteX4" fmla="*/ 692697 w 692697"/>
              <a:gd name="connsiteY4" fmla="*/ 586078 h 1412188"/>
              <a:gd name="connsiteX5" fmla="*/ 504057 w 692697"/>
              <a:gd name="connsiteY5" fmla="*/ 946118 h 1412188"/>
              <a:gd name="connsiteX6" fmla="*/ 612067 w 692697"/>
              <a:gd name="connsiteY6" fmla="*/ 1378169 h 1412188"/>
              <a:gd name="connsiteX7" fmla="*/ 155929 w 692697"/>
              <a:gd name="connsiteY7" fmla="*/ 1150231 h 1412188"/>
              <a:gd name="connsiteX8" fmla="*/ 0 w 692697"/>
              <a:gd name="connsiteY8" fmla="*/ 694092 h 1412188"/>
              <a:gd name="connsiteX9" fmla="*/ 0 w 692697"/>
              <a:gd name="connsiteY9" fmla="*/ 694091 h 141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697" h="1412188">
                <a:moveTo>
                  <a:pt x="0" y="694091"/>
                </a:moveTo>
                <a:cubicBezTo>
                  <a:pt x="0" y="525783"/>
                  <a:pt x="55517" y="363382"/>
                  <a:pt x="155930" y="237953"/>
                </a:cubicBezTo>
                <a:cubicBezTo>
                  <a:pt x="272042" y="92913"/>
                  <a:pt x="554048" y="0"/>
                  <a:pt x="612069" y="10016"/>
                </a:cubicBezTo>
                <a:cubicBezTo>
                  <a:pt x="670090" y="20032"/>
                  <a:pt x="387945" y="153006"/>
                  <a:pt x="504057" y="298046"/>
                </a:cubicBezTo>
                <a:cubicBezTo>
                  <a:pt x="604470" y="423476"/>
                  <a:pt x="692697" y="478066"/>
                  <a:pt x="692697" y="586078"/>
                </a:cubicBezTo>
                <a:cubicBezTo>
                  <a:pt x="692697" y="694090"/>
                  <a:pt x="604471" y="820688"/>
                  <a:pt x="504057" y="946118"/>
                </a:cubicBezTo>
                <a:cubicBezTo>
                  <a:pt x="387945" y="1091158"/>
                  <a:pt x="670088" y="1344150"/>
                  <a:pt x="612067" y="1378169"/>
                </a:cubicBezTo>
                <a:cubicBezTo>
                  <a:pt x="554046" y="1412188"/>
                  <a:pt x="272041" y="1295271"/>
                  <a:pt x="155929" y="1150231"/>
                </a:cubicBezTo>
                <a:cubicBezTo>
                  <a:pt x="55516" y="1024801"/>
                  <a:pt x="0" y="862400"/>
                  <a:pt x="0" y="694092"/>
                </a:cubicBezTo>
                <a:lnTo>
                  <a:pt x="0" y="694091"/>
                </a:lnTo>
                <a:close/>
              </a:path>
            </a:pathLst>
          </a:custGeom>
          <a:solidFill>
            <a:schemeClr val="lt1">
              <a:alpha val="58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รูปแบบอิสระ 6"/>
          <p:cNvSpPr/>
          <p:nvPr/>
        </p:nvSpPr>
        <p:spPr>
          <a:xfrm rot="8910161">
            <a:off x="223142" y="4027564"/>
            <a:ext cx="692697" cy="1049544"/>
          </a:xfrm>
          <a:custGeom>
            <a:avLst/>
            <a:gdLst>
              <a:gd name="connsiteX0" fmla="*/ 0 w 1224136"/>
              <a:gd name="connsiteY0" fmla="*/ 684076 h 1368152"/>
              <a:gd name="connsiteX1" fmla="*/ 155930 w 1224136"/>
              <a:gd name="connsiteY1" fmla="*/ 227938 h 1368152"/>
              <a:gd name="connsiteX2" fmla="*/ 612069 w 1224136"/>
              <a:gd name="connsiteY2" fmla="*/ 1 h 1368152"/>
              <a:gd name="connsiteX3" fmla="*/ 1068207 w 1224136"/>
              <a:gd name="connsiteY3" fmla="*/ 227939 h 1368152"/>
              <a:gd name="connsiteX4" fmla="*/ 1224136 w 1224136"/>
              <a:gd name="connsiteY4" fmla="*/ 684078 h 1368152"/>
              <a:gd name="connsiteX5" fmla="*/ 1068206 w 1224136"/>
              <a:gd name="connsiteY5" fmla="*/ 1140217 h 1368152"/>
              <a:gd name="connsiteX6" fmla="*/ 612067 w 1224136"/>
              <a:gd name="connsiteY6" fmla="*/ 1368154 h 1368152"/>
              <a:gd name="connsiteX7" fmla="*/ 155929 w 1224136"/>
              <a:gd name="connsiteY7" fmla="*/ 1140216 h 1368152"/>
              <a:gd name="connsiteX8" fmla="*/ 0 w 1224136"/>
              <a:gd name="connsiteY8" fmla="*/ 684077 h 1368152"/>
              <a:gd name="connsiteX9" fmla="*/ 0 w 1224136"/>
              <a:gd name="connsiteY9" fmla="*/ 684076 h 1368152"/>
              <a:gd name="connsiteX0" fmla="*/ 0 w 1168620"/>
              <a:gd name="connsiteY0" fmla="*/ 684075 h 1368154"/>
              <a:gd name="connsiteX1" fmla="*/ 155930 w 1168620"/>
              <a:gd name="connsiteY1" fmla="*/ 227937 h 1368154"/>
              <a:gd name="connsiteX2" fmla="*/ 612069 w 1168620"/>
              <a:gd name="connsiteY2" fmla="*/ 0 h 1368154"/>
              <a:gd name="connsiteX3" fmla="*/ 1068207 w 1168620"/>
              <a:gd name="connsiteY3" fmla="*/ 227938 h 1368154"/>
              <a:gd name="connsiteX4" fmla="*/ 692696 w 1168620"/>
              <a:gd name="connsiteY4" fmla="*/ 720079 h 1368154"/>
              <a:gd name="connsiteX5" fmla="*/ 1068206 w 1168620"/>
              <a:gd name="connsiteY5" fmla="*/ 1140216 h 1368154"/>
              <a:gd name="connsiteX6" fmla="*/ 612067 w 1168620"/>
              <a:gd name="connsiteY6" fmla="*/ 1368153 h 1368154"/>
              <a:gd name="connsiteX7" fmla="*/ 155929 w 1168620"/>
              <a:gd name="connsiteY7" fmla="*/ 1140215 h 1368154"/>
              <a:gd name="connsiteX8" fmla="*/ 0 w 1168620"/>
              <a:gd name="connsiteY8" fmla="*/ 684076 h 1368154"/>
              <a:gd name="connsiteX9" fmla="*/ 0 w 1168620"/>
              <a:gd name="connsiteY9" fmla="*/ 684075 h 1368154"/>
              <a:gd name="connsiteX0" fmla="*/ 0 w 1168620"/>
              <a:gd name="connsiteY0" fmla="*/ 686061 h 1370140"/>
              <a:gd name="connsiteX1" fmla="*/ 155930 w 1168620"/>
              <a:gd name="connsiteY1" fmla="*/ 229923 h 1370140"/>
              <a:gd name="connsiteX2" fmla="*/ 612069 w 1168620"/>
              <a:gd name="connsiteY2" fmla="*/ 1986 h 1370140"/>
              <a:gd name="connsiteX3" fmla="*/ 1008112 w 1168620"/>
              <a:gd name="connsiteY3" fmla="*/ 218008 h 1370140"/>
              <a:gd name="connsiteX4" fmla="*/ 692696 w 1168620"/>
              <a:gd name="connsiteY4" fmla="*/ 722065 h 1370140"/>
              <a:gd name="connsiteX5" fmla="*/ 1068206 w 1168620"/>
              <a:gd name="connsiteY5" fmla="*/ 1142202 h 1370140"/>
              <a:gd name="connsiteX6" fmla="*/ 612067 w 1168620"/>
              <a:gd name="connsiteY6" fmla="*/ 1370139 h 1370140"/>
              <a:gd name="connsiteX7" fmla="*/ 155929 w 1168620"/>
              <a:gd name="connsiteY7" fmla="*/ 1142201 h 1370140"/>
              <a:gd name="connsiteX8" fmla="*/ 0 w 1168620"/>
              <a:gd name="connsiteY8" fmla="*/ 686062 h 1370140"/>
              <a:gd name="connsiteX9" fmla="*/ 0 w 1168620"/>
              <a:gd name="connsiteY9" fmla="*/ 686061 h 1370140"/>
              <a:gd name="connsiteX0" fmla="*/ 0 w 1108525"/>
              <a:gd name="connsiteY0" fmla="*/ 686061 h 1372124"/>
              <a:gd name="connsiteX1" fmla="*/ 155930 w 1108525"/>
              <a:gd name="connsiteY1" fmla="*/ 229923 h 1372124"/>
              <a:gd name="connsiteX2" fmla="*/ 612069 w 1108525"/>
              <a:gd name="connsiteY2" fmla="*/ 1986 h 1372124"/>
              <a:gd name="connsiteX3" fmla="*/ 1008112 w 1108525"/>
              <a:gd name="connsiteY3" fmla="*/ 218008 h 1372124"/>
              <a:gd name="connsiteX4" fmla="*/ 692696 w 1108525"/>
              <a:gd name="connsiteY4" fmla="*/ 722065 h 1372124"/>
              <a:gd name="connsiteX5" fmla="*/ 692696 w 1108525"/>
              <a:gd name="connsiteY5" fmla="*/ 1154112 h 1372124"/>
              <a:gd name="connsiteX6" fmla="*/ 612067 w 1108525"/>
              <a:gd name="connsiteY6" fmla="*/ 1370139 h 1372124"/>
              <a:gd name="connsiteX7" fmla="*/ 155929 w 1108525"/>
              <a:gd name="connsiteY7" fmla="*/ 1142201 h 1372124"/>
              <a:gd name="connsiteX8" fmla="*/ 0 w 1108525"/>
              <a:gd name="connsiteY8" fmla="*/ 686062 h 1372124"/>
              <a:gd name="connsiteX9" fmla="*/ 0 w 1108525"/>
              <a:gd name="connsiteY9" fmla="*/ 686061 h 1372124"/>
              <a:gd name="connsiteX0" fmla="*/ 0 w 1108525"/>
              <a:gd name="connsiteY0" fmla="*/ 686061 h 1372124"/>
              <a:gd name="connsiteX1" fmla="*/ 155930 w 1108525"/>
              <a:gd name="connsiteY1" fmla="*/ 229923 h 1372124"/>
              <a:gd name="connsiteX2" fmla="*/ 612069 w 1108525"/>
              <a:gd name="connsiteY2" fmla="*/ 1986 h 1372124"/>
              <a:gd name="connsiteX3" fmla="*/ 1008112 w 1108525"/>
              <a:gd name="connsiteY3" fmla="*/ 218008 h 1372124"/>
              <a:gd name="connsiteX4" fmla="*/ 692697 w 1108525"/>
              <a:gd name="connsiteY4" fmla="*/ 650056 h 1372124"/>
              <a:gd name="connsiteX5" fmla="*/ 692696 w 1108525"/>
              <a:gd name="connsiteY5" fmla="*/ 1154112 h 1372124"/>
              <a:gd name="connsiteX6" fmla="*/ 612067 w 1108525"/>
              <a:gd name="connsiteY6" fmla="*/ 1370139 h 1372124"/>
              <a:gd name="connsiteX7" fmla="*/ 155929 w 1108525"/>
              <a:gd name="connsiteY7" fmla="*/ 1142201 h 1372124"/>
              <a:gd name="connsiteX8" fmla="*/ 0 w 1108525"/>
              <a:gd name="connsiteY8" fmla="*/ 686062 h 1372124"/>
              <a:gd name="connsiteX9" fmla="*/ 0 w 1108525"/>
              <a:gd name="connsiteY9" fmla="*/ 686061 h 1372124"/>
              <a:gd name="connsiteX0" fmla="*/ 0 w 793110"/>
              <a:gd name="connsiteY0" fmla="*/ 686061 h 1372124"/>
              <a:gd name="connsiteX1" fmla="*/ 155930 w 793110"/>
              <a:gd name="connsiteY1" fmla="*/ 229923 h 1372124"/>
              <a:gd name="connsiteX2" fmla="*/ 612069 w 793110"/>
              <a:gd name="connsiteY2" fmla="*/ 1986 h 1372124"/>
              <a:gd name="connsiteX3" fmla="*/ 692697 w 793110"/>
              <a:gd name="connsiteY3" fmla="*/ 218008 h 1372124"/>
              <a:gd name="connsiteX4" fmla="*/ 692697 w 793110"/>
              <a:gd name="connsiteY4" fmla="*/ 650056 h 1372124"/>
              <a:gd name="connsiteX5" fmla="*/ 692696 w 793110"/>
              <a:gd name="connsiteY5" fmla="*/ 1154112 h 1372124"/>
              <a:gd name="connsiteX6" fmla="*/ 612067 w 793110"/>
              <a:gd name="connsiteY6" fmla="*/ 1370139 h 1372124"/>
              <a:gd name="connsiteX7" fmla="*/ 155929 w 793110"/>
              <a:gd name="connsiteY7" fmla="*/ 1142201 h 1372124"/>
              <a:gd name="connsiteX8" fmla="*/ 0 w 793110"/>
              <a:gd name="connsiteY8" fmla="*/ 686062 h 1372124"/>
              <a:gd name="connsiteX9" fmla="*/ 0 w 793110"/>
              <a:gd name="connsiteY9" fmla="*/ 686061 h 1372124"/>
              <a:gd name="connsiteX0" fmla="*/ 0 w 793110"/>
              <a:gd name="connsiteY0" fmla="*/ 686061 h 1404158"/>
              <a:gd name="connsiteX1" fmla="*/ 155930 w 793110"/>
              <a:gd name="connsiteY1" fmla="*/ 229923 h 1404158"/>
              <a:gd name="connsiteX2" fmla="*/ 612069 w 793110"/>
              <a:gd name="connsiteY2" fmla="*/ 1986 h 1404158"/>
              <a:gd name="connsiteX3" fmla="*/ 692697 w 793110"/>
              <a:gd name="connsiteY3" fmla="*/ 218008 h 1404158"/>
              <a:gd name="connsiteX4" fmla="*/ 692697 w 793110"/>
              <a:gd name="connsiteY4" fmla="*/ 650056 h 1404158"/>
              <a:gd name="connsiteX5" fmla="*/ 504057 w 793110"/>
              <a:gd name="connsiteY5" fmla="*/ 938088 h 1404158"/>
              <a:gd name="connsiteX6" fmla="*/ 612067 w 793110"/>
              <a:gd name="connsiteY6" fmla="*/ 1370139 h 1404158"/>
              <a:gd name="connsiteX7" fmla="*/ 155929 w 793110"/>
              <a:gd name="connsiteY7" fmla="*/ 1142201 h 1404158"/>
              <a:gd name="connsiteX8" fmla="*/ 0 w 793110"/>
              <a:gd name="connsiteY8" fmla="*/ 686062 h 1404158"/>
              <a:gd name="connsiteX9" fmla="*/ 0 w 793110"/>
              <a:gd name="connsiteY9" fmla="*/ 686061 h 1404158"/>
              <a:gd name="connsiteX0" fmla="*/ 0 w 793110"/>
              <a:gd name="connsiteY0" fmla="*/ 686061 h 1404158"/>
              <a:gd name="connsiteX1" fmla="*/ 155930 w 793110"/>
              <a:gd name="connsiteY1" fmla="*/ 229923 h 1404158"/>
              <a:gd name="connsiteX2" fmla="*/ 612069 w 793110"/>
              <a:gd name="connsiteY2" fmla="*/ 1986 h 1404158"/>
              <a:gd name="connsiteX3" fmla="*/ 692697 w 793110"/>
              <a:gd name="connsiteY3" fmla="*/ 218008 h 1404158"/>
              <a:gd name="connsiteX4" fmla="*/ 692697 w 793110"/>
              <a:gd name="connsiteY4" fmla="*/ 578048 h 1404158"/>
              <a:gd name="connsiteX5" fmla="*/ 504057 w 793110"/>
              <a:gd name="connsiteY5" fmla="*/ 938088 h 1404158"/>
              <a:gd name="connsiteX6" fmla="*/ 612067 w 793110"/>
              <a:gd name="connsiteY6" fmla="*/ 1370139 h 1404158"/>
              <a:gd name="connsiteX7" fmla="*/ 155929 w 793110"/>
              <a:gd name="connsiteY7" fmla="*/ 1142201 h 1404158"/>
              <a:gd name="connsiteX8" fmla="*/ 0 w 793110"/>
              <a:gd name="connsiteY8" fmla="*/ 686062 h 1404158"/>
              <a:gd name="connsiteX9" fmla="*/ 0 w 793110"/>
              <a:gd name="connsiteY9" fmla="*/ 686061 h 1404158"/>
              <a:gd name="connsiteX0" fmla="*/ 0 w 692697"/>
              <a:gd name="connsiteY0" fmla="*/ 694091 h 1412188"/>
              <a:gd name="connsiteX1" fmla="*/ 155930 w 692697"/>
              <a:gd name="connsiteY1" fmla="*/ 237953 h 1412188"/>
              <a:gd name="connsiteX2" fmla="*/ 612069 w 692697"/>
              <a:gd name="connsiteY2" fmla="*/ 10016 h 1412188"/>
              <a:gd name="connsiteX3" fmla="*/ 504057 w 692697"/>
              <a:gd name="connsiteY3" fmla="*/ 298046 h 1412188"/>
              <a:gd name="connsiteX4" fmla="*/ 692697 w 692697"/>
              <a:gd name="connsiteY4" fmla="*/ 586078 h 1412188"/>
              <a:gd name="connsiteX5" fmla="*/ 504057 w 692697"/>
              <a:gd name="connsiteY5" fmla="*/ 946118 h 1412188"/>
              <a:gd name="connsiteX6" fmla="*/ 612067 w 692697"/>
              <a:gd name="connsiteY6" fmla="*/ 1378169 h 1412188"/>
              <a:gd name="connsiteX7" fmla="*/ 155929 w 692697"/>
              <a:gd name="connsiteY7" fmla="*/ 1150231 h 1412188"/>
              <a:gd name="connsiteX8" fmla="*/ 0 w 692697"/>
              <a:gd name="connsiteY8" fmla="*/ 694092 h 1412188"/>
              <a:gd name="connsiteX9" fmla="*/ 0 w 692697"/>
              <a:gd name="connsiteY9" fmla="*/ 694091 h 141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697" h="1412188">
                <a:moveTo>
                  <a:pt x="0" y="694091"/>
                </a:moveTo>
                <a:cubicBezTo>
                  <a:pt x="0" y="525783"/>
                  <a:pt x="55517" y="363382"/>
                  <a:pt x="155930" y="237953"/>
                </a:cubicBezTo>
                <a:cubicBezTo>
                  <a:pt x="272042" y="92913"/>
                  <a:pt x="554048" y="0"/>
                  <a:pt x="612069" y="10016"/>
                </a:cubicBezTo>
                <a:cubicBezTo>
                  <a:pt x="670090" y="20032"/>
                  <a:pt x="387945" y="153006"/>
                  <a:pt x="504057" y="298046"/>
                </a:cubicBezTo>
                <a:cubicBezTo>
                  <a:pt x="604470" y="423476"/>
                  <a:pt x="692697" y="478066"/>
                  <a:pt x="692697" y="586078"/>
                </a:cubicBezTo>
                <a:cubicBezTo>
                  <a:pt x="692697" y="694090"/>
                  <a:pt x="604471" y="820688"/>
                  <a:pt x="504057" y="946118"/>
                </a:cubicBezTo>
                <a:cubicBezTo>
                  <a:pt x="387945" y="1091158"/>
                  <a:pt x="670088" y="1344150"/>
                  <a:pt x="612067" y="1378169"/>
                </a:cubicBezTo>
                <a:cubicBezTo>
                  <a:pt x="554046" y="1412188"/>
                  <a:pt x="272041" y="1295271"/>
                  <a:pt x="155929" y="1150231"/>
                </a:cubicBezTo>
                <a:cubicBezTo>
                  <a:pt x="55516" y="1024801"/>
                  <a:pt x="0" y="862400"/>
                  <a:pt x="0" y="694092"/>
                </a:cubicBezTo>
                <a:lnTo>
                  <a:pt x="0" y="694091"/>
                </a:lnTo>
                <a:close/>
              </a:path>
            </a:pathLst>
          </a:custGeom>
          <a:solidFill>
            <a:schemeClr val="lt1">
              <a:alpha val="58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รูปแบบอิสระ 7"/>
          <p:cNvSpPr/>
          <p:nvPr/>
        </p:nvSpPr>
        <p:spPr>
          <a:xfrm rot="12263171">
            <a:off x="6042264" y="8288587"/>
            <a:ext cx="692697" cy="745675"/>
          </a:xfrm>
          <a:custGeom>
            <a:avLst/>
            <a:gdLst>
              <a:gd name="connsiteX0" fmla="*/ 0 w 1224136"/>
              <a:gd name="connsiteY0" fmla="*/ 684076 h 1368152"/>
              <a:gd name="connsiteX1" fmla="*/ 155930 w 1224136"/>
              <a:gd name="connsiteY1" fmla="*/ 227938 h 1368152"/>
              <a:gd name="connsiteX2" fmla="*/ 612069 w 1224136"/>
              <a:gd name="connsiteY2" fmla="*/ 1 h 1368152"/>
              <a:gd name="connsiteX3" fmla="*/ 1068207 w 1224136"/>
              <a:gd name="connsiteY3" fmla="*/ 227939 h 1368152"/>
              <a:gd name="connsiteX4" fmla="*/ 1224136 w 1224136"/>
              <a:gd name="connsiteY4" fmla="*/ 684078 h 1368152"/>
              <a:gd name="connsiteX5" fmla="*/ 1068206 w 1224136"/>
              <a:gd name="connsiteY5" fmla="*/ 1140217 h 1368152"/>
              <a:gd name="connsiteX6" fmla="*/ 612067 w 1224136"/>
              <a:gd name="connsiteY6" fmla="*/ 1368154 h 1368152"/>
              <a:gd name="connsiteX7" fmla="*/ 155929 w 1224136"/>
              <a:gd name="connsiteY7" fmla="*/ 1140216 h 1368152"/>
              <a:gd name="connsiteX8" fmla="*/ 0 w 1224136"/>
              <a:gd name="connsiteY8" fmla="*/ 684077 h 1368152"/>
              <a:gd name="connsiteX9" fmla="*/ 0 w 1224136"/>
              <a:gd name="connsiteY9" fmla="*/ 684076 h 1368152"/>
              <a:gd name="connsiteX0" fmla="*/ 0 w 1168620"/>
              <a:gd name="connsiteY0" fmla="*/ 684075 h 1368154"/>
              <a:gd name="connsiteX1" fmla="*/ 155930 w 1168620"/>
              <a:gd name="connsiteY1" fmla="*/ 227937 h 1368154"/>
              <a:gd name="connsiteX2" fmla="*/ 612069 w 1168620"/>
              <a:gd name="connsiteY2" fmla="*/ 0 h 1368154"/>
              <a:gd name="connsiteX3" fmla="*/ 1068207 w 1168620"/>
              <a:gd name="connsiteY3" fmla="*/ 227938 h 1368154"/>
              <a:gd name="connsiteX4" fmla="*/ 692696 w 1168620"/>
              <a:gd name="connsiteY4" fmla="*/ 720079 h 1368154"/>
              <a:gd name="connsiteX5" fmla="*/ 1068206 w 1168620"/>
              <a:gd name="connsiteY5" fmla="*/ 1140216 h 1368154"/>
              <a:gd name="connsiteX6" fmla="*/ 612067 w 1168620"/>
              <a:gd name="connsiteY6" fmla="*/ 1368153 h 1368154"/>
              <a:gd name="connsiteX7" fmla="*/ 155929 w 1168620"/>
              <a:gd name="connsiteY7" fmla="*/ 1140215 h 1368154"/>
              <a:gd name="connsiteX8" fmla="*/ 0 w 1168620"/>
              <a:gd name="connsiteY8" fmla="*/ 684076 h 1368154"/>
              <a:gd name="connsiteX9" fmla="*/ 0 w 1168620"/>
              <a:gd name="connsiteY9" fmla="*/ 684075 h 1368154"/>
              <a:gd name="connsiteX0" fmla="*/ 0 w 1168620"/>
              <a:gd name="connsiteY0" fmla="*/ 686061 h 1370140"/>
              <a:gd name="connsiteX1" fmla="*/ 155930 w 1168620"/>
              <a:gd name="connsiteY1" fmla="*/ 229923 h 1370140"/>
              <a:gd name="connsiteX2" fmla="*/ 612069 w 1168620"/>
              <a:gd name="connsiteY2" fmla="*/ 1986 h 1370140"/>
              <a:gd name="connsiteX3" fmla="*/ 1008112 w 1168620"/>
              <a:gd name="connsiteY3" fmla="*/ 218008 h 1370140"/>
              <a:gd name="connsiteX4" fmla="*/ 692696 w 1168620"/>
              <a:gd name="connsiteY4" fmla="*/ 722065 h 1370140"/>
              <a:gd name="connsiteX5" fmla="*/ 1068206 w 1168620"/>
              <a:gd name="connsiteY5" fmla="*/ 1142202 h 1370140"/>
              <a:gd name="connsiteX6" fmla="*/ 612067 w 1168620"/>
              <a:gd name="connsiteY6" fmla="*/ 1370139 h 1370140"/>
              <a:gd name="connsiteX7" fmla="*/ 155929 w 1168620"/>
              <a:gd name="connsiteY7" fmla="*/ 1142201 h 1370140"/>
              <a:gd name="connsiteX8" fmla="*/ 0 w 1168620"/>
              <a:gd name="connsiteY8" fmla="*/ 686062 h 1370140"/>
              <a:gd name="connsiteX9" fmla="*/ 0 w 1168620"/>
              <a:gd name="connsiteY9" fmla="*/ 686061 h 1370140"/>
              <a:gd name="connsiteX0" fmla="*/ 0 w 1108525"/>
              <a:gd name="connsiteY0" fmla="*/ 686061 h 1372124"/>
              <a:gd name="connsiteX1" fmla="*/ 155930 w 1108525"/>
              <a:gd name="connsiteY1" fmla="*/ 229923 h 1372124"/>
              <a:gd name="connsiteX2" fmla="*/ 612069 w 1108525"/>
              <a:gd name="connsiteY2" fmla="*/ 1986 h 1372124"/>
              <a:gd name="connsiteX3" fmla="*/ 1008112 w 1108525"/>
              <a:gd name="connsiteY3" fmla="*/ 218008 h 1372124"/>
              <a:gd name="connsiteX4" fmla="*/ 692696 w 1108525"/>
              <a:gd name="connsiteY4" fmla="*/ 722065 h 1372124"/>
              <a:gd name="connsiteX5" fmla="*/ 692696 w 1108525"/>
              <a:gd name="connsiteY5" fmla="*/ 1154112 h 1372124"/>
              <a:gd name="connsiteX6" fmla="*/ 612067 w 1108525"/>
              <a:gd name="connsiteY6" fmla="*/ 1370139 h 1372124"/>
              <a:gd name="connsiteX7" fmla="*/ 155929 w 1108525"/>
              <a:gd name="connsiteY7" fmla="*/ 1142201 h 1372124"/>
              <a:gd name="connsiteX8" fmla="*/ 0 w 1108525"/>
              <a:gd name="connsiteY8" fmla="*/ 686062 h 1372124"/>
              <a:gd name="connsiteX9" fmla="*/ 0 w 1108525"/>
              <a:gd name="connsiteY9" fmla="*/ 686061 h 1372124"/>
              <a:gd name="connsiteX0" fmla="*/ 0 w 1108525"/>
              <a:gd name="connsiteY0" fmla="*/ 686061 h 1372124"/>
              <a:gd name="connsiteX1" fmla="*/ 155930 w 1108525"/>
              <a:gd name="connsiteY1" fmla="*/ 229923 h 1372124"/>
              <a:gd name="connsiteX2" fmla="*/ 612069 w 1108525"/>
              <a:gd name="connsiteY2" fmla="*/ 1986 h 1372124"/>
              <a:gd name="connsiteX3" fmla="*/ 1008112 w 1108525"/>
              <a:gd name="connsiteY3" fmla="*/ 218008 h 1372124"/>
              <a:gd name="connsiteX4" fmla="*/ 692697 w 1108525"/>
              <a:gd name="connsiteY4" fmla="*/ 650056 h 1372124"/>
              <a:gd name="connsiteX5" fmla="*/ 692696 w 1108525"/>
              <a:gd name="connsiteY5" fmla="*/ 1154112 h 1372124"/>
              <a:gd name="connsiteX6" fmla="*/ 612067 w 1108525"/>
              <a:gd name="connsiteY6" fmla="*/ 1370139 h 1372124"/>
              <a:gd name="connsiteX7" fmla="*/ 155929 w 1108525"/>
              <a:gd name="connsiteY7" fmla="*/ 1142201 h 1372124"/>
              <a:gd name="connsiteX8" fmla="*/ 0 w 1108525"/>
              <a:gd name="connsiteY8" fmla="*/ 686062 h 1372124"/>
              <a:gd name="connsiteX9" fmla="*/ 0 w 1108525"/>
              <a:gd name="connsiteY9" fmla="*/ 686061 h 1372124"/>
              <a:gd name="connsiteX0" fmla="*/ 0 w 793110"/>
              <a:gd name="connsiteY0" fmla="*/ 686061 h 1372124"/>
              <a:gd name="connsiteX1" fmla="*/ 155930 w 793110"/>
              <a:gd name="connsiteY1" fmla="*/ 229923 h 1372124"/>
              <a:gd name="connsiteX2" fmla="*/ 612069 w 793110"/>
              <a:gd name="connsiteY2" fmla="*/ 1986 h 1372124"/>
              <a:gd name="connsiteX3" fmla="*/ 692697 w 793110"/>
              <a:gd name="connsiteY3" fmla="*/ 218008 h 1372124"/>
              <a:gd name="connsiteX4" fmla="*/ 692697 w 793110"/>
              <a:gd name="connsiteY4" fmla="*/ 650056 h 1372124"/>
              <a:gd name="connsiteX5" fmla="*/ 692696 w 793110"/>
              <a:gd name="connsiteY5" fmla="*/ 1154112 h 1372124"/>
              <a:gd name="connsiteX6" fmla="*/ 612067 w 793110"/>
              <a:gd name="connsiteY6" fmla="*/ 1370139 h 1372124"/>
              <a:gd name="connsiteX7" fmla="*/ 155929 w 793110"/>
              <a:gd name="connsiteY7" fmla="*/ 1142201 h 1372124"/>
              <a:gd name="connsiteX8" fmla="*/ 0 w 793110"/>
              <a:gd name="connsiteY8" fmla="*/ 686062 h 1372124"/>
              <a:gd name="connsiteX9" fmla="*/ 0 w 793110"/>
              <a:gd name="connsiteY9" fmla="*/ 686061 h 1372124"/>
              <a:gd name="connsiteX0" fmla="*/ 0 w 793110"/>
              <a:gd name="connsiteY0" fmla="*/ 686061 h 1404158"/>
              <a:gd name="connsiteX1" fmla="*/ 155930 w 793110"/>
              <a:gd name="connsiteY1" fmla="*/ 229923 h 1404158"/>
              <a:gd name="connsiteX2" fmla="*/ 612069 w 793110"/>
              <a:gd name="connsiteY2" fmla="*/ 1986 h 1404158"/>
              <a:gd name="connsiteX3" fmla="*/ 692697 w 793110"/>
              <a:gd name="connsiteY3" fmla="*/ 218008 h 1404158"/>
              <a:gd name="connsiteX4" fmla="*/ 692697 w 793110"/>
              <a:gd name="connsiteY4" fmla="*/ 650056 h 1404158"/>
              <a:gd name="connsiteX5" fmla="*/ 504057 w 793110"/>
              <a:gd name="connsiteY5" fmla="*/ 938088 h 1404158"/>
              <a:gd name="connsiteX6" fmla="*/ 612067 w 793110"/>
              <a:gd name="connsiteY6" fmla="*/ 1370139 h 1404158"/>
              <a:gd name="connsiteX7" fmla="*/ 155929 w 793110"/>
              <a:gd name="connsiteY7" fmla="*/ 1142201 h 1404158"/>
              <a:gd name="connsiteX8" fmla="*/ 0 w 793110"/>
              <a:gd name="connsiteY8" fmla="*/ 686062 h 1404158"/>
              <a:gd name="connsiteX9" fmla="*/ 0 w 793110"/>
              <a:gd name="connsiteY9" fmla="*/ 686061 h 1404158"/>
              <a:gd name="connsiteX0" fmla="*/ 0 w 793110"/>
              <a:gd name="connsiteY0" fmla="*/ 686061 h 1404158"/>
              <a:gd name="connsiteX1" fmla="*/ 155930 w 793110"/>
              <a:gd name="connsiteY1" fmla="*/ 229923 h 1404158"/>
              <a:gd name="connsiteX2" fmla="*/ 612069 w 793110"/>
              <a:gd name="connsiteY2" fmla="*/ 1986 h 1404158"/>
              <a:gd name="connsiteX3" fmla="*/ 692697 w 793110"/>
              <a:gd name="connsiteY3" fmla="*/ 218008 h 1404158"/>
              <a:gd name="connsiteX4" fmla="*/ 692697 w 793110"/>
              <a:gd name="connsiteY4" fmla="*/ 578048 h 1404158"/>
              <a:gd name="connsiteX5" fmla="*/ 504057 w 793110"/>
              <a:gd name="connsiteY5" fmla="*/ 938088 h 1404158"/>
              <a:gd name="connsiteX6" fmla="*/ 612067 w 793110"/>
              <a:gd name="connsiteY6" fmla="*/ 1370139 h 1404158"/>
              <a:gd name="connsiteX7" fmla="*/ 155929 w 793110"/>
              <a:gd name="connsiteY7" fmla="*/ 1142201 h 1404158"/>
              <a:gd name="connsiteX8" fmla="*/ 0 w 793110"/>
              <a:gd name="connsiteY8" fmla="*/ 686062 h 1404158"/>
              <a:gd name="connsiteX9" fmla="*/ 0 w 793110"/>
              <a:gd name="connsiteY9" fmla="*/ 686061 h 1404158"/>
              <a:gd name="connsiteX0" fmla="*/ 0 w 692697"/>
              <a:gd name="connsiteY0" fmla="*/ 694091 h 1412188"/>
              <a:gd name="connsiteX1" fmla="*/ 155930 w 692697"/>
              <a:gd name="connsiteY1" fmla="*/ 237953 h 1412188"/>
              <a:gd name="connsiteX2" fmla="*/ 612069 w 692697"/>
              <a:gd name="connsiteY2" fmla="*/ 10016 h 1412188"/>
              <a:gd name="connsiteX3" fmla="*/ 504057 w 692697"/>
              <a:gd name="connsiteY3" fmla="*/ 298046 h 1412188"/>
              <a:gd name="connsiteX4" fmla="*/ 692697 w 692697"/>
              <a:gd name="connsiteY4" fmla="*/ 586078 h 1412188"/>
              <a:gd name="connsiteX5" fmla="*/ 504057 w 692697"/>
              <a:gd name="connsiteY5" fmla="*/ 946118 h 1412188"/>
              <a:gd name="connsiteX6" fmla="*/ 612067 w 692697"/>
              <a:gd name="connsiteY6" fmla="*/ 1378169 h 1412188"/>
              <a:gd name="connsiteX7" fmla="*/ 155929 w 692697"/>
              <a:gd name="connsiteY7" fmla="*/ 1150231 h 1412188"/>
              <a:gd name="connsiteX8" fmla="*/ 0 w 692697"/>
              <a:gd name="connsiteY8" fmla="*/ 694092 h 1412188"/>
              <a:gd name="connsiteX9" fmla="*/ 0 w 692697"/>
              <a:gd name="connsiteY9" fmla="*/ 694091 h 141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697" h="1412188">
                <a:moveTo>
                  <a:pt x="0" y="694091"/>
                </a:moveTo>
                <a:cubicBezTo>
                  <a:pt x="0" y="525783"/>
                  <a:pt x="55517" y="363382"/>
                  <a:pt x="155930" y="237953"/>
                </a:cubicBezTo>
                <a:cubicBezTo>
                  <a:pt x="272042" y="92913"/>
                  <a:pt x="554048" y="0"/>
                  <a:pt x="612069" y="10016"/>
                </a:cubicBezTo>
                <a:cubicBezTo>
                  <a:pt x="670090" y="20032"/>
                  <a:pt x="387945" y="153006"/>
                  <a:pt x="504057" y="298046"/>
                </a:cubicBezTo>
                <a:cubicBezTo>
                  <a:pt x="604470" y="423476"/>
                  <a:pt x="692697" y="478066"/>
                  <a:pt x="692697" y="586078"/>
                </a:cubicBezTo>
                <a:cubicBezTo>
                  <a:pt x="692697" y="694090"/>
                  <a:pt x="604471" y="820688"/>
                  <a:pt x="504057" y="946118"/>
                </a:cubicBezTo>
                <a:cubicBezTo>
                  <a:pt x="387945" y="1091158"/>
                  <a:pt x="670088" y="1344150"/>
                  <a:pt x="612067" y="1378169"/>
                </a:cubicBezTo>
                <a:cubicBezTo>
                  <a:pt x="554046" y="1412188"/>
                  <a:pt x="272041" y="1295271"/>
                  <a:pt x="155929" y="1150231"/>
                </a:cubicBezTo>
                <a:cubicBezTo>
                  <a:pt x="55516" y="1024801"/>
                  <a:pt x="0" y="862400"/>
                  <a:pt x="0" y="694092"/>
                </a:cubicBezTo>
                <a:lnTo>
                  <a:pt x="0" y="694091"/>
                </a:lnTo>
                <a:close/>
              </a:path>
            </a:pathLst>
          </a:custGeom>
          <a:solidFill>
            <a:schemeClr val="lt1">
              <a:alpha val="58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รูปแบบอิสระ 8"/>
          <p:cNvSpPr/>
          <p:nvPr/>
        </p:nvSpPr>
        <p:spPr>
          <a:xfrm rot="3099043">
            <a:off x="55100" y="181336"/>
            <a:ext cx="692697" cy="475757"/>
          </a:xfrm>
          <a:custGeom>
            <a:avLst/>
            <a:gdLst>
              <a:gd name="connsiteX0" fmla="*/ 0 w 1224136"/>
              <a:gd name="connsiteY0" fmla="*/ 684076 h 1368152"/>
              <a:gd name="connsiteX1" fmla="*/ 155930 w 1224136"/>
              <a:gd name="connsiteY1" fmla="*/ 227938 h 1368152"/>
              <a:gd name="connsiteX2" fmla="*/ 612069 w 1224136"/>
              <a:gd name="connsiteY2" fmla="*/ 1 h 1368152"/>
              <a:gd name="connsiteX3" fmla="*/ 1068207 w 1224136"/>
              <a:gd name="connsiteY3" fmla="*/ 227939 h 1368152"/>
              <a:gd name="connsiteX4" fmla="*/ 1224136 w 1224136"/>
              <a:gd name="connsiteY4" fmla="*/ 684078 h 1368152"/>
              <a:gd name="connsiteX5" fmla="*/ 1068206 w 1224136"/>
              <a:gd name="connsiteY5" fmla="*/ 1140217 h 1368152"/>
              <a:gd name="connsiteX6" fmla="*/ 612067 w 1224136"/>
              <a:gd name="connsiteY6" fmla="*/ 1368154 h 1368152"/>
              <a:gd name="connsiteX7" fmla="*/ 155929 w 1224136"/>
              <a:gd name="connsiteY7" fmla="*/ 1140216 h 1368152"/>
              <a:gd name="connsiteX8" fmla="*/ 0 w 1224136"/>
              <a:gd name="connsiteY8" fmla="*/ 684077 h 1368152"/>
              <a:gd name="connsiteX9" fmla="*/ 0 w 1224136"/>
              <a:gd name="connsiteY9" fmla="*/ 684076 h 1368152"/>
              <a:gd name="connsiteX0" fmla="*/ 0 w 1168620"/>
              <a:gd name="connsiteY0" fmla="*/ 684075 h 1368154"/>
              <a:gd name="connsiteX1" fmla="*/ 155930 w 1168620"/>
              <a:gd name="connsiteY1" fmla="*/ 227937 h 1368154"/>
              <a:gd name="connsiteX2" fmla="*/ 612069 w 1168620"/>
              <a:gd name="connsiteY2" fmla="*/ 0 h 1368154"/>
              <a:gd name="connsiteX3" fmla="*/ 1068207 w 1168620"/>
              <a:gd name="connsiteY3" fmla="*/ 227938 h 1368154"/>
              <a:gd name="connsiteX4" fmla="*/ 692696 w 1168620"/>
              <a:gd name="connsiteY4" fmla="*/ 720079 h 1368154"/>
              <a:gd name="connsiteX5" fmla="*/ 1068206 w 1168620"/>
              <a:gd name="connsiteY5" fmla="*/ 1140216 h 1368154"/>
              <a:gd name="connsiteX6" fmla="*/ 612067 w 1168620"/>
              <a:gd name="connsiteY6" fmla="*/ 1368153 h 1368154"/>
              <a:gd name="connsiteX7" fmla="*/ 155929 w 1168620"/>
              <a:gd name="connsiteY7" fmla="*/ 1140215 h 1368154"/>
              <a:gd name="connsiteX8" fmla="*/ 0 w 1168620"/>
              <a:gd name="connsiteY8" fmla="*/ 684076 h 1368154"/>
              <a:gd name="connsiteX9" fmla="*/ 0 w 1168620"/>
              <a:gd name="connsiteY9" fmla="*/ 684075 h 1368154"/>
              <a:gd name="connsiteX0" fmla="*/ 0 w 1168620"/>
              <a:gd name="connsiteY0" fmla="*/ 686061 h 1370140"/>
              <a:gd name="connsiteX1" fmla="*/ 155930 w 1168620"/>
              <a:gd name="connsiteY1" fmla="*/ 229923 h 1370140"/>
              <a:gd name="connsiteX2" fmla="*/ 612069 w 1168620"/>
              <a:gd name="connsiteY2" fmla="*/ 1986 h 1370140"/>
              <a:gd name="connsiteX3" fmla="*/ 1008112 w 1168620"/>
              <a:gd name="connsiteY3" fmla="*/ 218008 h 1370140"/>
              <a:gd name="connsiteX4" fmla="*/ 692696 w 1168620"/>
              <a:gd name="connsiteY4" fmla="*/ 722065 h 1370140"/>
              <a:gd name="connsiteX5" fmla="*/ 1068206 w 1168620"/>
              <a:gd name="connsiteY5" fmla="*/ 1142202 h 1370140"/>
              <a:gd name="connsiteX6" fmla="*/ 612067 w 1168620"/>
              <a:gd name="connsiteY6" fmla="*/ 1370139 h 1370140"/>
              <a:gd name="connsiteX7" fmla="*/ 155929 w 1168620"/>
              <a:gd name="connsiteY7" fmla="*/ 1142201 h 1370140"/>
              <a:gd name="connsiteX8" fmla="*/ 0 w 1168620"/>
              <a:gd name="connsiteY8" fmla="*/ 686062 h 1370140"/>
              <a:gd name="connsiteX9" fmla="*/ 0 w 1168620"/>
              <a:gd name="connsiteY9" fmla="*/ 686061 h 1370140"/>
              <a:gd name="connsiteX0" fmla="*/ 0 w 1108525"/>
              <a:gd name="connsiteY0" fmla="*/ 686061 h 1372124"/>
              <a:gd name="connsiteX1" fmla="*/ 155930 w 1108525"/>
              <a:gd name="connsiteY1" fmla="*/ 229923 h 1372124"/>
              <a:gd name="connsiteX2" fmla="*/ 612069 w 1108525"/>
              <a:gd name="connsiteY2" fmla="*/ 1986 h 1372124"/>
              <a:gd name="connsiteX3" fmla="*/ 1008112 w 1108525"/>
              <a:gd name="connsiteY3" fmla="*/ 218008 h 1372124"/>
              <a:gd name="connsiteX4" fmla="*/ 692696 w 1108525"/>
              <a:gd name="connsiteY4" fmla="*/ 722065 h 1372124"/>
              <a:gd name="connsiteX5" fmla="*/ 692696 w 1108525"/>
              <a:gd name="connsiteY5" fmla="*/ 1154112 h 1372124"/>
              <a:gd name="connsiteX6" fmla="*/ 612067 w 1108525"/>
              <a:gd name="connsiteY6" fmla="*/ 1370139 h 1372124"/>
              <a:gd name="connsiteX7" fmla="*/ 155929 w 1108525"/>
              <a:gd name="connsiteY7" fmla="*/ 1142201 h 1372124"/>
              <a:gd name="connsiteX8" fmla="*/ 0 w 1108525"/>
              <a:gd name="connsiteY8" fmla="*/ 686062 h 1372124"/>
              <a:gd name="connsiteX9" fmla="*/ 0 w 1108525"/>
              <a:gd name="connsiteY9" fmla="*/ 686061 h 1372124"/>
              <a:gd name="connsiteX0" fmla="*/ 0 w 1108525"/>
              <a:gd name="connsiteY0" fmla="*/ 686061 h 1372124"/>
              <a:gd name="connsiteX1" fmla="*/ 155930 w 1108525"/>
              <a:gd name="connsiteY1" fmla="*/ 229923 h 1372124"/>
              <a:gd name="connsiteX2" fmla="*/ 612069 w 1108525"/>
              <a:gd name="connsiteY2" fmla="*/ 1986 h 1372124"/>
              <a:gd name="connsiteX3" fmla="*/ 1008112 w 1108525"/>
              <a:gd name="connsiteY3" fmla="*/ 218008 h 1372124"/>
              <a:gd name="connsiteX4" fmla="*/ 692697 w 1108525"/>
              <a:gd name="connsiteY4" fmla="*/ 650056 h 1372124"/>
              <a:gd name="connsiteX5" fmla="*/ 692696 w 1108525"/>
              <a:gd name="connsiteY5" fmla="*/ 1154112 h 1372124"/>
              <a:gd name="connsiteX6" fmla="*/ 612067 w 1108525"/>
              <a:gd name="connsiteY6" fmla="*/ 1370139 h 1372124"/>
              <a:gd name="connsiteX7" fmla="*/ 155929 w 1108525"/>
              <a:gd name="connsiteY7" fmla="*/ 1142201 h 1372124"/>
              <a:gd name="connsiteX8" fmla="*/ 0 w 1108525"/>
              <a:gd name="connsiteY8" fmla="*/ 686062 h 1372124"/>
              <a:gd name="connsiteX9" fmla="*/ 0 w 1108525"/>
              <a:gd name="connsiteY9" fmla="*/ 686061 h 1372124"/>
              <a:gd name="connsiteX0" fmla="*/ 0 w 793110"/>
              <a:gd name="connsiteY0" fmla="*/ 686061 h 1372124"/>
              <a:gd name="connsiteX1" fmla="*/ 155930 w 793110"/>
              <a:gd name="connsiteY1" fmla="*/ 229923 h 1372124"/>
              <a:gd name="connsiteX2" fmla="*/ 612069 w 793110"/>
              <a:gd name="connsiteY2" fmla="*/ 1986 h 1372124"/>
              <a:gd name="connsiteX3" fmla="*/ 692697 w 793110"/>
              <a:gd name="connsiteY3" fmla="*/ 218008 h 1372124"/>
              <a:gd name="connsiteX4" fmla="*/ 692697 w 793110"/>
              <a:gd name="connsiteY4" fmla="*/ 650056 h 1372124"/>
              <a:gd name="connsiteX5" fmla="*/ 692696 w 793110"/>
              <a:gd name="connsiteY5" fmla="*/ 1154112 h 1372124"/>
              <a:gd name="connsiteX6" fmla="*/ 612067 w 793110"/>
              <a:gd name="connsiteY6" fmla="*/ 1370139 h 1372124"/>
              <a:gd name="connsiteX7" fmla="*/ 155929 w 793110"/>
              <a:gd name="connsiteY7" fmla="*/ 1142201 h 1372124"/>
              <a:gd name="connsiteX8" fmla="*/ 0 w 793110"/>
              <a:gd name="connsiteY8" fmla="*/ 686062 h 1372124"/>
              <a:gd name="connsiteX9" fmla="*/ 0 w 793110"/>
              <a:gd name="connsiteY9" fmla="*/ 686061 h 1372124"/>
              <a:gd name="connsiteX0" fmla="*/ 0 w 793110"/>
              <a:gd name="connsiteY0" fmla="*/ 686061 h 1404158"/>
              <a:gd name="connsiteX1" fmla="*/ 155930 w 793110"/>
              <a:gd name="connsiteY1" fmla="*/ 229923 h 1404158"/>
              <a:gd name="connsiteX2" fmla="*/ 612069 w 793110"/>
              <a:gd name="connsiteY2" fmla="*/ 1986 h 1404158"/>
              <a:gd name="connsiteX3" fmla="*/ 692697 w 793110"/>
              <a:gd name="connsiteY3" fmla="*/ 218008 h 1404158"/>
              <a:gd name="connsiteX4" fmla="*/ 692697 w 793110"/>
              <a:gd name="connsiteY4" fmla="*/ 650056 h 1404158"/>
              <a:gd name="connsiteX5" fmla="*/ 504057 w 793110"/>
              <a:gd name="connsiteY5" fmla="*/ 938088 h 1404158"/>
              <a:gd name="connsiteX6" fmla="*/ 612067 w 793110"/>
              <a:gd name="connsiteY6" fmla="*/ 1370139 h 1404158"/>
              <a:gd name="connsiteX7" fmla="*/ 155929 w 793110"/>
              <a:gd name="connsiteY7" fmla="*/ 1142201 h 1404158"/>
              <a:gd name="connsiteX8" fmla="*/ 0 w 793110"/>
              <a:gd name="connsiteY8" fmla="*/ 686062 h 1404158"/>
              <a:gd name="connsiteX9" fmla="*/ 0 w 793110"/>
              <a:gd name="connsiteY9" fmla="*/ 686061 h 1404158"/>
              <a:gd name="connsiteX0" fmla="*/ 0 w 793110"/>
              <a:gd name="connsiteY0" fmla="*/ 686061 h 1404158"/>
              <a:gd name="connsiteX1" fmla="*/ 155930 w 793110"/>
              <a:gd name="connsiteY1" fmla="*/ 229923 h 1404158"/>
              <a:gd name="connsiteX2" fmla="*/ 612069 w 793110"/>
              <a:gd name="connsiteY2" fmla="*/ 1986 h 1404158"/>
              <a:gd name="connsiteX3" fmla="*/ 692697 w 793110"/>
              <a:gd name="connsiteY3" fmla="*/ 218008 h 1404158"/>
              <a:gd name="connsiteX4" fmla="*/ 692697 w 793110"/>
              <a:gd name="connsiteY4" fmla="*/ 578048 h 1404158"/>
              <a:gd name="connsiteX5" fmla="*/ 504057 w 793110"/>
              <a:gd name="connsiteY5" fmla="*/ 938088 h 1404158"/>
              <a:gd name="connsiteX6" fmla="*/ 612067 w 793110"/>
              <a:gd name="connsiteY6" fmla="*/ 1370139 h 1404158"/>
              <a:gd name="connsiteX7" fmla="*/ 155929 w 793110"/>
              <a:gd name="connsiteY7" fmla="*/ 1142201 h 1404158"/>
              <a:gd name="connsiteX8" fmla="*/ 0 w 793110"/>
              <a:gd name="connsiteY8" fmla="*/ 686062 h 1404158"/>
              <a:gd name="connsiteX9" fmla="*/ 0 w 793110"/>
              <a:gd name="connsiteY9" fmla="*/ 686061 h 1404158"/>
              <a:gd name="connsiteX0" fmla="*/ 0 w 692697"/>
              <a:gd name="connsiteY0" fmla="*/ 694091 h 1412188"/>
              <a:gd name="connsiteX1" fmla="*/ 155930 w 692697"/>
              <a:gd name="connsiteY1" fmla="*/ 237953 h 1412188"/>
              <a:gd name="connsiteX2" fmla="*/ 612069 w 692697"/>
              <a:gd name="connsiteY2" fmla="*/ 10016 h 1412188"/>
              <a:gd name="connsiteX3" fmla="*/ 504057 w 692697"/>
              <a:gd name="connsiteY3" fmla="*/ 298046 h 1412188"/>
              <a:gd name="connsiteX4" fmla="*/ 692697 w 692697"/>
              <a:gd name="connsiteY4" fmla="*/ 586078 h 1412188"/>
              <a:gd name="connsiteX5" fmla="*/ 504057 w 692697"/>
              <a:gd name="connsiteY5" fmla="*/ 946118 h 1412188"/>
              <a:gd name="connsiteX6" fmla="*/ 612067 w 692697"/>
              <a:gd name="connsiteY6" fmla="*/ 1378169 h 1412188"/>
              <a:gd name="connsiteX7" fmla="*/ 155929 w 692697"/>
              <a:gd name="connsiteY7" fmla="*/ 1150231 h 1412188"/>
              <a:gd name="connsiteX8" fmla="*/ 0 w 692697"/>
              <a:gd name="connsiteY8" fmla="*/ 694092 h 1412188"/>
              <a:gd name="connsiteX9" fmla="*/ 0 w 692697"/>
              <a:gd name="connsiteY9" fmla="*/ 694091 h 141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2697" h="1412188">
                <a:moveTo>
                  <a:pt x="0" y="694091"/>
                </a:moveTo>
                <a:cubicBezTo>
                  <a:pt x="0" y="525783"/>
                  <a:pt x="55517" y="363382"/>
                  <a:pt x="155930" y="237953"/>
                </a:cubicBezTo>
                <a:cubicBezTo>
                  <a:pt x="272042" y="92913"/>
                  <a:pt x="554048" y="0"/>
                  <a:pt x="612069" y="10016"/>
                </a:cubicBezTo>
                <a:cubicBezTo>
                  <a:pt x="670090" y="20032"/>
                  <a:pt x="387945" y="153006"/>
                  <a:pt x="504057" y="298046"/>
                </a:cubicBezTo>
                <a:cubicBezTo>
                  <a:pt x="604470" y="423476"/>
                  <a:pt x="692697" y="478066"/>
                  <a:pt x="692697" y="586078"/>
                </a:cubicBezTo>
                <a:cubicBezTo>
                  <a:pt x="692697" y="694090"/>
                  <a:pt x="604471" y="820688"/>
                  <a:pt x="504057" y="946118"/>
                </a:cubicBezTo>
                <a:cubicBezTo>
                  <a:pt x="387945" y="1091158"/>
                  <a:pt x="670088" y="1344150"/>
                  <a:pt x="612067" y="1378169"/>
                </a:cubicBezTo>
                <a:cubicBezTo>
                  <a:pt x="554046" y="1412188"/>
                  <a:pt x="272041" y="1295271"/>
                  <a:pt x="155929" y="1150231"/>
                </a:cubicBezTo>
                <a:cubicBezTo>
                  <a:pt x="55516" y="1024801"/>
                  <a:pt x="0" y="862400"/>
                  <a:pt x="0" y="694092"/>
                </a:cubicBezTo>
                <a:lnTo>
                  <a:pt x="0" y="694091"/>
                </a:lnTo>
                <a:close/>
              </a:path>
            </a:pathLst>
          </a:custGeom>
          <a:solidFill>
            <a:schemeClr val="lt1">
              <a:alpha val="58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858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ผังงานการตรวจสอบ</a:t>
            </a:r>
          </a:p>
          <a:p>
            <a:pPr algn="ctr"/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ก่อนดูผลการเรียนออนไลน์</a:t>
            </a:r>
          </a:p>
          <a:p>
            <a:pPr algn="ctr"/>
            <a:r>
              <a:rPr lang="th-TH" sz="2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นักศึกษาต้องประเมินการสอนฯ ของอาจารย์ จึงจะดูผลการเรียนได้</a:t>
            </a:r>
          </a:p>
          <a:p>
            <a:pPr algn="ctr"/>
            <a:r>
              <a:rPr lang="en-US" sz="1600" dirty="0" smtClean="0">
                <a:hlinkClick r:id="rId2"/>
              </a:rPr>
              <a:t>http://it.nation.ac.th/eval</a:t>
            </a:r>
            <a:r>
              <a:rPr lang="en-US" sz="1600" dirty="0" smtClean="0"/>
              <a:t>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1600" dirty="0" smtClean="0">
                <a:hlinkClick r:id="rId3"/>
              </a:rPr>
              <a:t> </a:t>
            </a:r>
            <a:r>
              <a:rPr lang="en-US" sz="1600" dirty="0" smtClean="0">
                <a:hlinkClick r:id="rId3"/>
              </a:rPr>
              <a:t>http://it.nation.ac.th/grade</a:t>
            </a:r>
            <a:endParaRPr lang="en-US" sz="1600" dirty="0" smtClean="0"/>
          </a:p>
          <a:p>
            <a:pPr algn="ctr"/>
            <a:endParaRPr lang="th-TH" sz="1600" b="1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sz="2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02426" y="2123728"/>
            <a:ext cx="2916324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ขอรับรหัสผู้ใช้ และรหัสผ่าน เข้าอินเทอร์เน็ต</a:t>
            </a:r>
            <a:b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จากสำนักทะเบียนและประมวลผล</a:t>
            </a:r>
            <a:endParaRPr lang="th-TH" sz="1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Diamond 5"/>
          <p:cNvSpPr/>
          <p:nvPr/>
        </p:nvSpPr>
        <p:spPr>
          <a:xfrm>
            <a:off x="1772816" y="2915816"/>
            <a:ext cx="4176464" cy="7200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ตรวจสอบว่า เข้าประเมินการสอนแล้ว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2656" y="3491880"/>
            <a:ext cx="2016224" cy="86409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แจ้งความจำนง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ขอเข้าประเมิน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การสอน และสิ่งสนับสนุน 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หลังกำหนด ได้ที่สำนักทะเบียนฯ</a:t>
            </a:r>
            <a:endParaRPr lang="th-TH" sz="1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88840" y="7020272"/>
            <a:ext cx="3600400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ดูผลการเรียนออนไลน์ที่</a:t>
            </a:r>
          </a:p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http://it.nation.ac.th/grade</a:t>
            </a:r>
            <a:endParaRPr lang="th-TH" sz="1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3717032" y="6588224"/>
            <a:ext cx="146310" cy="1579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/>
          </a:p>
        </p:txBody>
      </p:sp>
      <p:cxnSp>
        <p:nvCxnSpPr>
          <p:cNvPr id="108" name="Straight Arrow Connector 107"/>
          <p:cNvCxnSpPr>
            <a:stCxn id="5" idx="2"/>
            <a:endCxn id="6" idx="0"/>
          </p:cNvCxnSpPr>
          <p:nvPr/>
        </p:nvCxnSpPr>
        <p:spPr>
          <a:xfrm rot="16200000" flipH="1">
            <a:off x="3716802" y="2771570"/>
            <a:ext cx="288032" cy="4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0" name="Elbow Connector 139"/>
          <p:cNvCxnSpPr>
            <a:stCxn id="58" idx="2"/>
            <a:endCxn id="88" idx="2"/>
          </p:cNvCxnSpPr>
          <p:nvPr/>
        </p:nvCxnSpPr>
        <p:spPr>
          <a:xfrm rot="16200000" flipH="1">
            <a:off x="2453397" y="5403587"/>
            <a:ext cx="151006" cy="237626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2" name="Elbow Connector 141"/>
          <p:cNvCxnSpPr>
            <a:stCxn id="88" idx="4"/>
            <a:endCxn id="16" idx="0"/>
          </p:cNvCxnSpPr>
          <p:nvPr/>
        </p:nvCxnSpPr>
        <p:spPr>
          <a:xfrm rot="5400000">
            <a:off x="3652588" y="6882672"/>
            <a:ext cx="274053" cy="1147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Elbow Connector 143"/>
          <p:cNvCxnSpPr>
            <a:stCxn id="6" idx="1"/>
            <a:endCxn id="14" idx="0"/>
          </p:cNvCxnSpPr>
          <p:nvPr/>
        </p:nvCxnSpPr>
        <p:spPr>
          <a:xfrm rot="10800000" flipV="1">
            <a:off x="1340768" y="3275856"/>
            <a:ext cx="432048" cy="21602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แผนผังลำดับงาน: สิ้นสุด 32"/>
          <p:cNvSpPr/>
          <p:nvPr/>
        </p:nvSpPr>
        <p:spPr>
          <a:xfrm>
            <a:off x="3410538" y="1619672"/>
            <a:ext cx="864096" cy="288032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เริ่มต้น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แผนผังลำดับงาน: สิ้นสุด 33"/>
          <p:cNvSpPr/>
          <p:nvPr/>
        </p:nvSpPr>
        <p:spPr>
          <a:xfrm>
            <a:off x="3356992" y="7812360"/>
            <a:ext cx="864096" cy="288032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สิ้นสุด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0" name="ลูกศรเชื่อมต่อแบบตรง 39"/>
          <p:cNvCxnSpPr>
            <a:stCxn id="33" idx="2"/>
            <a:endCxn id="5" idx="0"/>
          </p:cNvCxnSpPr>
          <p:nvPr/>
        </p:nvCxnSpPr>
        <p:spPr>
          <a:xfrm rot="16200000" flipH="1">
            <a:off x="3743575" y="2006715"/>
            <a:ext cx="216024" cy="180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5" name="Straight Arrow Connector 107"/>
          <p:cNvCxnSpPr>
            <a:stCxn id="16" idx="2"/>
            <a:endCxn id="34" idx="0"/>
          </p:cNvCxnSpPr>
          <p:nvPr/>
        </p:nvCxnSpPr>
        <p:spPr>
          <a:xfrm rot="5400000">
            <a:off x="3681028" y="7704348"/>
            <a:ext cx="2160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8" name="TextBox 277"/>
          <p:cNvSpPr txBox="1"/>
          <p:nvPr/>
        </p:nvSpPr>
        <p:spPr>
          <a:xfrm>
            <a:off x="1268760" y="2987824"/>
            <a:ext cx="4267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ไม่ใช่</a:t>
            </a:r>
          </a:p>
        </p:txBody>
      </p:sp>
      <p:sp>
        <p:nvSpPr>
          <p:cNvPr id="279" name="TextBox 278"/>
          <p:cNvSpPr txBox="1"/>
          <p:nvPr/>
        </p:nvSpPr>
        <p:spPr>
          <a:xfrm>
            <a:off x="6165304" y="2987824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ใช่</a:t>
            </a:r>
          </a:p>
        </p:txBody>
      </p:sp>
      <p:sp>
        <p:nvSpPr>
          <p:cNvPr id="53" name="Rectangle 13"/>
          <p:cNvSpPr/>
          <p:nvPr/>
        </p:nvSpPr>
        <p:spPr>
          <a:xfrm>
            <a:off x="332656" y="4572000"/>
            <a:ext cx="2016224" cy="8640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งานวิชาการรับเรื่อง แล้วเปิดระบบฯ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ให้นักศึกษาเข้าประเมิน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เป็นรายบุคคล 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กรณีพ้นกำหนด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endParaRPr lang="th-TH" sz="1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54" name="Straight Arrow Connector 107"/>
          <p:cNvCxnSpPr>
            <a:stCxn id="14" idx="2"/>
            <a:endCxn id="53" idx="0"/>
          </p:cNvCxnSpPr>
          <p:nvPr/>
        </p:nvCxnSpPr>
        <p:spPr>
          <a:xfrm rot="5400000">
            <a:off x="1232756" y="4463988"/>
            <a:ext cx="2160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Rectangle 13"/>
          <p:cNvSpPr/>
          <p:nvPr/>
        </p:nvSpPr>
        <p:spPr>
          <a:xfrm>
            <a:off x="332656" y="5652120"/>
            <a:ext cx="2016224" cy="8640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นักศึกษาเข้าระบบฯ</a:t>
            </a:r>
          </a:p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http://it.nation.ac.th/eval</a:t>
            </a:r>
            <a:endParaRPr lang="th-TH" sz="1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แล้วประเมินการสอนให้เรียบร้อย</a:t>
            </a:r>
            <a:endParaRPr lang="th-TH" sz="1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59" name="Straight Arrow Connector 107"/>
          <p:cNvCxnSpPr>
            <a:stCxn id="53" idx="2"/>
            <a:endCxn id="58" idx="0"/>
          </p:cNvCxnSpPr>
          <p:nvPr/>
        </p:nvCxnSpPr>
        <p:spPr>
          <a:xfrm rot="5400000">
            <a:off x="1232756" y="5544108"/>
            <a:ext cx="2160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รูปร่าง 105"/>
          <p:cNvCxnSpPr>
            <a:stCxn id="6" idx="3"/>
            <a:endCxn id="88" idx="6"/>
          </p:cNvCxnSpPr>
          <p:nvPr/>
        </p:nvCxnSpPr>
        <p:spPr>
          <a:xfrm flipH="1">
            <a:off x="3863342" y="3275856"/>
            <a:ext cx="2085938" cy="3391366"/>
          </a:xfrm>
          <a:prstGeom prst="bentConnector3">
            <a:avLst>
              <a:gd name="adj1" fmla="val -10959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503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65004"/>
            <a:ext cx="328612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628908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เกณฑ์การวัดประเมินผลการเรียน (การตัดเกรด)</a:t>
            </a:r>
            <a:endParaRPr lang="en-US" sz="2400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2856" y="1672516"/>
            <a:ext cx="2592288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อ้างอิงกิจกรรมตาม 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Curriculum mapping</a:t>
            </a:r>
            <a:endParaRPr lang="th-TH" sz="1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Diamond 5"/>
          <p:cNvSpPr/>
          <p:nvPr/>
        </p:nvSpPr>
        <p:spPr>
          <a:xfrm>
            <a:off x="4365104" y="2896652"/>
            <a:ext cx="1512168" cy="576064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นักศึกษา </a:t>
            </a:r>
            <a:endParaRPr lang="en-US" sz="1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&lt;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60 คน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01208" y="3904764"/>
            <a:ext cx="1296144" cy="11521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วิธีที่ 1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เกณฑ์ประเมินให้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ระดับ 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A </a:t>
            </a:r>
            <a:endParaRPr lang="th-TH" sz="1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เป็น 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90 – 100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คะแนน</a:t>
            </a:r>
            <a:endParaRPr lang="th-TH" sz="11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08" name="Straight Arrow Connector 107"/>
          <p:cNvCxnSpPr>
            <a:stCxn id="5" idx="2"/>
            <a:endCxn id="86" idx="0"/>
          </p:cNvCxnSpPr>
          <p:nvPr/>
        </p:nvCxnSpPr>
        <p:spPr>
          <a:xfrm rot="16200000" flipH="1">
            <a:off x="3325603" y="2063944"/>
            <a:ext cx="216024" cy="92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Elbow Connector 143"/>
          <p:cNvCxnSpPr>
            <a:stCxn id="6" idx="1"/>
            <a:endCxn id="83" idx="0"/>
          </p:cNvCxnSpPr>
          <p:nvPr/>
        </p:nvCxnSpPr>
        <p:spPr>
          <a:xfrm rot="10800000" flipV="1">
            <a:off x="4221088" y="3184684"/>
            <a:ext cx="144016" cy="72008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แผนผังลำดับงาน: สิ้นสุด 32"/>
          <p:cNvSpPr/>
          <p:nvPr/>
        </p:nvSpPr>
        <p:spPr>
          <a:xfrm>
            <a:off x="2924944" y="1168460"/>
            <a:ext cx="1008112" cy="288032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เริ่มต้น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0" name="ลูกศรเชื่อมต่อแบบตรง 39"/>
          <p:cNvCxnSpPr>
            <a:stCxn id="33" idx="2"/>
            <a:endCxn id="5" idx="0"/>
          </p:cNvCxnSpPr>
          <p:nvPr/>
        </p:nvCxnSpPr>
        <p:spPr>
          <a:xfrm rot="5400000">
            <a:off x="3320988" y="1564504"/>
            <a:ext cx="2160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8" name="TextBox 277"/>
          <p:cNvSpPr txBox="1"/>
          <p:nvPr/>
        </p:nvSpPr>
        <p:spPr>
          <a:xfrm>
            <a:off x="4077072" y="2896652"/>
            <a:ext cx="4267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ไม่ใช่</a:t>
            </a:r>
          </a:p>
        </p:txBody>
      </p:sp>
      <p:sp>
        <p:nvSpPr>
          <p:cNvPr id="279" name="TextBox 278"/>
          <p:cNvSpPr txBox="1"/>
          <p:nvPr/>
        </p:nvSpPr>
        <p:spPr>
          <a:xfrm>
            <a:off x="5858810" y="2876907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ใช่</a:t>
            </a:r>
          </a:p>
        </p:txBody>
      </p:sp>
      <p:cxnSp>
        <p:nvCxnSpPr>
          <p:cNvPr id="106" name="รูปร่าง 105"/>
          <p:cNvCxnSpPr>
            <a:stCxn id="6" idx="3"/>
            <a:endCxn id="14" idx="0"/>
          </p:cNvCxnSpPr>
          <p:nvPr/>
        </p:nvCxnSpPr>
        <p:spPr>
          <a:xfrm>
            <a:off x="5877272" y="3184684"/>
            <a:ext cx="72008" cy="72008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3" name="Rectangle 13"/>
          <p:cNvSpPr/>
          <p:nvPr/>
        </p:nvSpPr>
        <p:spPr>
          <a:xfrm>
            <a:off x="3573016" y="3904764"/>
            <a:ext cx="1296144" cy="115212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วิธีที่ 2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เกณฑ์ประเมินให้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อิงกลุ่มแบบ 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A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คือ 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X – 2 * S.D</a:t>
            </a:r>
            <a:endParaRPr lang="th-TH" sz="11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6" name="Diamond 5"/>
          <p:cNvSpPr/>
          <p:nvPr/>
        </p:nvSpPr>
        <p:spPr>
          <a:xfrm>
            <a:off x="2132856" y="2176572"/>
            <a:ext cx="2610750" cy="7200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เนื้อหา</a:t>
            </a:r>
            <a:r>
              <a:rPr lang="th-TH" sz="1400" b="1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ตอบอัต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ลักษณ์ 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&gt;=70%</a:t>
            </a:r>
          </a:p>
        </p:txBody>
      </p:sp>
      <p:cxnSp>
        <p:nvCxnSpPr>
          <p:cNvPr id="153" name="รูปร่าง 152"/>
          <p:cNvCxnSpPr>
            <a:stCxn id="86" idx="3"/>
            <a:endCxn id="6" idx="0"/>
          </p:cNvCxnSpPr>
          <p:nvPr/>
        </p:nvCxnSpPr>
        <p:spPr>
          <a:xfrm>
            <a:off x="4743606" y="2536612"/>
            <a:ext cx="377582" cy="36004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7" name="Diamond 5"/>
          <p:cNvSpPr/>
          <p:nvPr/>
        </p:nvSpPr>
        <p:spPr>
          <a:xfrm>
            <a:off x="1052736" y="2896652"/>
            <a:ext cx="1512168" cy="576064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นักศึกษา </a:t>
            </a:r>
            <a:endParaRPr lang="en-US" sz="1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&lt;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30 คน</a:t>
            </a:r>
          </a:p>
        </p:txBody>
      </p:sp>
      <p:sp>
        <p:nvSpPr>
          <p:cNvPr id="158" name="Rectangle 13"/>
          <p:cNvSpPr/>
          <p:nvPr/>
        </p:nvSpPr>
        <p:spPr>
          <a:xfrm>
            <a:off x="1988840" y="3904764"/>
            <a:ext cx="1296144" cy="11521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วิธีที่ 3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เกณฑ์ประเมินให้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ระดับ 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A </a:t>
            </a:r>
            <a:endParaRPr lang="th-TH" sz="14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เป็น 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80 – 100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คะแนน</a:t>
            </a:r>
            <a:endParaRPr lang="th-TH" sz="11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59" name="Elbow Connector 143"/>
          <p:cNvCxnSpPr>
            <a:stCxn id="157" idx="1"/>
            <a:endCxn id="163" idx="0"/>
          </p:cNvCxnSpPr>
          <p:nvPr/>
        </p:nvCxnSpPr>
        <p:spPr>
          <a:xfrm rot="10800000" flipV="1">
            <a:off x="908720" y="3184684"/>
            <a:ext cx="144016" cy="72008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764704" y="2896652"/>
            <a:ext cx="4267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ไม่ใช่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546442" y="2876907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ใช่</a:t>
            </a:r>
          </a:p>
        </p:txBody>
      </p:sp>
      <p:cxnSp>
        <p:nvCxnSpPr>
          <p:cNvPr id="162" name="รูปร่าง 161"/>
          <p:cNvCxnSpPr>
            <a:stCxn id="157" idx="3"/>
            <a:endCxn id="158" idx="0"/>
          </p:cNvCxnSpPr>
          <p:nvPr/>
        </p:nvCxnSpPr>
        <p:spPr>
          <a:xfrm>
            <a:off x="2564904" y="3184684"/>
            <a:ext cx="72008" cy="72008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3" name="Rectangle 13"/>
          <p:cNvSpPr/>
          <p:nvPr/>
        </p:nvSpPr>
        <p:spPr>
          <a:xfrm>
            <a:off x="260648" y="3904764"/>
            <a:ext cx="1296144" cy="11521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วิธีที่ 4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เกณฑ์ประเมินให้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อิงกลุ่มแบบ 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A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คือ 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X -1.5 * S.D</a:t>
            </a:r>
            <a:endParaRPr lang="th-TH" sz="11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64" name="รูปร่าง 163"/>
          <p:cNvCxnSpPr>
            <a:stCxn id="86" idx="1"/>
            <a:endCxn id="157" idx="0"/>
          </p:cNvCxnSpPr>
          <p:nvPr/>
        </p:nvCxnSpPr>
        <p:spPr>
          <a:xfrm rot="10800000" flipV="1">
            <a:off x="1808820" y="2536612"/>
            <a:ext cx="324036" cy="36004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1" name="สี่เหลี่ยมผืนผ้า 170"/>
          <p:cNvSpPr/>
          <p:nvPr/>
        </p:nvSpPr>
        <p:spPr>
          <a:xfrm>
            <a:off x="0" y="7865204"/>
            <a:ext cx="6858000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http://www.scribd.com/doc/110505674/</a:t>
            </a:r>
            <a:endParaRPr lang="th-TH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4922706" y="2248580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ใช่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1700808" y="2248580"/>
            <a:ext cx="4267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ไม่ใช่</a:t>
            </a:r>
          </a:p>
        </p:txBody>
      </p:sp>
      <p:sp>
        <p:nvSpPr>
          <p:cNvPr id="175" name="Oval 87"/>
          <p:cNvSpPr/>
          <p:nvPr/>
        </p:nvSpPr>
        <p:spPr>
          <a:xfrm>
            <a:off x="3356992" y="5632956"/>
            <a:ext cx="146310" cy="1579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/>
          </a:p>
        </p:txBody>
      </p:sp>
      <p:cxnSp>
        <p:nvCxnSpPr>
          <p:cNvPr id="176" name="Elbow Connector 141"/>
          <p:cNvCxnSpPr>
            <a:stCxn id="175" idx="4"/>
            <a:endCxn id="177" idx="0"/>
          </p:cNvCxnSpPr>
          <p:nvPr/>
        </p:nvCxnSpPr>
        <p:spPr>
          <a:xfrm rot="5400000">
            <a:off x="3292548" y="5927404"/>
            <a:ext cx="274053" cy="1147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7" name="แผนผังลำดับงาน: สิ้นสุด 176"/>
          <p:cNvSpPr/>
          <p:nvPr/>
        </p:nvSpPr>
        <p:spPr>
          <a:xfrm>
            <a:off x="2996952" y="6065004"/>
            <a:ext cx="864096" cy="288032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สิ้นสุด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80" name="รูปร่าง 179"/>
          <p:cNvCxnSpPr>
            <a:stCxn id="186" idx="4"/>
            <a:endCxn id="175" idx="2"/>
          </p:cNvCxnSpPr>
          <p:nvPr/>
        </p:nvCxnSpPr>
        <p:spPr>
          <a:xfrm rot="16200000" flipH="1">
            <a:off x="2460960" y="4815921"/>
            <a:ext cx="209035" cy="158302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3" name="รูปร่าง 182"/>
          <p:cNvCxnSpPr>
            <a:stCxn id="163" idx="2"/>
            <a:endCxn id="186" idx="2"/>
          </p:cNvCxnSpPr>
          <p:nvPr/>
        </p:nvCxnSpPr>
        <p:spPr>
          <a:xfrm rot="16200000" flipH="1">
            <a:off x="1121249" y="4844363"/>
            <a:ext cx="367030" cy="79208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6" name="Oval 87"/>
          <p:cNvSpPr/>
          <p:nvPr/>
        </p:nvSpPr>
        <p:spPr>
          <a:xfrm>
            <a:off x="1700808" y="5344924"/>
            <a:ext cx="146310" cy="1579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/>
          </a:p>
        </p:txBody>
      </p:sp>
      <p:cxnSp>
        <p:nvCxnSpPr>
          <p:cNvPr id="190" name="รูปร่าง 189"/>
          <p:cNvCxnSpPr>
            <a:stCxn id="158" idx="2"/>
            <a:endCxn id="186" idx="6"/>
          </p:cNvCxnSpPr>
          <p:nvPr/>
        </p:nvCxnSpPr>
        <p:spPr>
          <a:xfrm rot="5400000">
            <a:off x="2058500" y="4845510"/>
            <a:ext cx="367030" cy="78979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5" name="รูปร่าง 194"/>
          <p:cNvCxnSpPr>
            <a:stCxn id="197" idx="4"/>
            <a:endCxn id="175" idx="6"/>
          </p:cNvCxnSpPr>
          <p:nvPr/>
        </p:nvCxnSpPr>
        <p:spPr>
          <a:xfrm rot="5400000">
            <a:off x="4189153" y="4817069"/>
            <a:ext cx="209035" cy="158073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6" name="รูปร่าง 195"/>
          <p:cNvCxnSpPr>
            <a:stCxn id="83" idx="2"/>
            <a:endCxn id="197" idx="2"/>
          </p:cNvCxnSpPr>
          <p:nvPr/>
        </p:nvCxnSpPr>
        <p:spPr>
          <a:xfrm rot="16200000" flipH="1">
            <a:off x="4432470" y="4845510"/>
            <a:ext cx="367030" cy="78979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7" name="Oval 87"/>
          <p:cNvSpPr/>
          <p:nvPr/>
        </p:nvSpPr>
        <p:spPr>
          <a:xfrm>
            <a:off x="5010882" y="5344924"/>
            <a:ext cx="146310" cy="1579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/>
          </a:p>
        </p:txBody>
      </p:sp>
      <p:cxnSp>
        <p:nvCxnSpPr>
          <p:cNvPr id="198" name="รูปร่าง 197"/>
          <p:cNvCxnSpPr>
            <a:stCxn id="14" idx="2"/>
            <a:endCxn id="197" idx="6"/>
          </p:cNvCxnSpPr>
          <p:nvPr/>
        </p:nvCxnSpPr>
        <p:spPr>
          <a:xfrm rot="5400000">
            <a:off x="5369721" y="4844363"/>
            <a:ext cx="367030" cy="79208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503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858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ผังงานการไหลของเอกสารในการ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Peer visit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ผ่านระบบ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e-document</a:t>
            </a:r>
          </a:p>
          <a:p>
            <a:pPr algn="ctr"/>
            <a:r>
              <a:rPr 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การประกันคุณภาพตามเกณฑ์ </a:t>
            </a:r>
            <a:r>
              <a:rPr lang="th-TH" sz="3200" b="1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สกอ.</a:t>
            </a:r>
            <a:r>
              <a:rPr 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และ สมศ.</a:t>
            </a:r>
          </a:p>
          <a:p>
            <a:pPr algn="ctr"/>
            <a:r>
              <a:rPr lang="en-US" sz="1600" dirty="0" smtClean="0"/>
              <a:t>http://it.nation.ac.th/intranet </a:t>
            </a:r>
            <a:endParaRPr lang="th-TH" sz="1600" b="1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sz="2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0688" y="1835696"/>
            <a:ext cx="3312368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มีห้อง </a:t>
            </a:r>
            <a:r>
              <a:rPr lang="en-US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e-document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เป็นของตนเอง และ </a:t>
            </a:r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ดำเนินการ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หลังดำเนินการ จัดทำเอกสารแล้วอัพโหลดเอกสาร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เชื่อมโยงกับเกณฑ์ </a:t>
            </a:r>
            <a:r>
              <a:rPr lang="th-TH" sz="1400" b="1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สกอ.</a:t>
            </a:r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สมศ. และภาระงาน</a:t>
            </a:r>
            <a:endParaRPr lang="th-TH" sz="14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08" name="Straight Arrow Connector 107"/>
          <p:cNvCxnSpPr>
            <a:stCxn id="5" idx="2"/>
            <a:endCxn id="47" idx="0"/>
          </p:cNvCxnSpPr>
          <p:nvPr/>
        </p:nvCxnSpPr>
        <p:spPr>
          <a:xfrm rot="5400000">
            <a:off x="2168860" y="2663788"/>
            <a:ext cx="2160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แผนผังลำดับงาน: สิ้นสุด 32"/>
          <p:cNvSpPr/>
          <p:nvPr/>
        </p:nvSpPr>
        <p:spPr>
          <a:xfrm>
            <a:off x="1844824" y="1259632"/>
            <a:ext cx="864096" cy="288032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เริ่มต้น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แผนผังลำดับงาน: สิ้นสุด 33"/>
          <p:cNvSpPr/>
          <p:nvPr/>
        </p:nvSpPr>
        <p:spPr>
          <a:xfrm>
            <a:off x="1844824" y="8244408"/>
            <a:ext cx="864096" cy="288032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สิ้นสุด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0" name="ลูกศรเชื่อมต่อแบบตรง 39"/>
          <p:cNvCxnSpPr>
            <a:stCxn id="33" idx="2"/>
            <a:endCxn id="5" idx="0"/>
          </p:cNvCxnSpPr>
          <p:nvPr/>
        </p:nvCxnSpPr>
        <p:spPr>
          <a:xfrm rot="5400000">
            <a:off x="2132856" y="1691680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5" name="Straight Arrow Connector 107"/>
          <p:cNvCxnSpPr>
            <a:stCxn id="78" idx="2"/>
            <a:endCxn id="34" idx="0"/>
          </p:cNvCxnSpPr>
          <p:nvPr/>
        </p:nvCxnSpPr>
        <p:spPr>
          <a:xfrm rot="5400000">
            <a:off x="2168860" y="8136396"/>
            <a:ext cx="2160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 4"/>
          <p:cNvSpPr/>
          <p:nvPr/>
        </p:nvSpPr>
        <p:spPr>
          <a:xfrm>
            <a:off x="620688" y="3491880"/>
            <a:ext cx="3312368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จัดทำ </a:t>
            </a:r>
            <a:r>
              <a:rPr lang="en-US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ร่าง</a:t>
            </a:r>
            <a:r>
              <a:rPr lang="en-US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รายงานการประเมินตนเอง ระดับคณะ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ที่ </a:t>
            </a:r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เชื่อมโยง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หลักฐานที่ผ่านการคัดกรอง จากผู้รวบรวม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โดย </a:t>
            </a:r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เอกสารทั้งหมดเชื่อมโยงแบบออนไลน์</a:t>
            </a:r>
            <a:endParaRPr lang="th-TH" sz="14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7" name="Rectangle 4"/>
          <p:cNvSpPr/>
          <p:nvPr/>
        </p:nvSpPr>
        <p:spPr>
          <a:xfrm>
            <a:off x="620688" y="2771800"/>
            <a:ext cx="3312368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มีข้อตกลง </a:t>
            </a:r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ระบบ และกลไก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ในคณะวิชา และหน่วยงาน</a:t>
            </a:r>
          </a:p>
          <a:p>
            <a:pPr algn="ctr"/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ทำการคัดกรอง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หลักฐานของทุกคน</a:t>
            </a:r>
            <a:endParaRPr lang="th-TH" sz="14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9" name="Rectangle 4"/>
          <p:cNvSpPr/>
          <p:nvPr/>
        </p:nvSpPr>
        <p:spPr>
          <a:xfrm>
            <a:off x="620688" y="4427984"/>
            <a:ext cx="3312368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วิพากษ์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รายงานการประเมินตนเองระดับคณะ </a:t>
            </a:r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ร่วมกัน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แล้ว แก้ไขเอกสาร </a:t>
            </a:r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แล้วอัพโหลดให้งานประกันฯ</a:t>
            </a:r>
            <a:endParaRPr lang="th-TH" sz="14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5" name="Rectangle 4"/>
          <p:cNvSpPr/>
          <p:nvPr/>
        </p:nvSpPr>
        <p:spPr>
          <a:xfrm>
            <a:off x="620688" y="5148064"/>
            <a:ext cx="3312368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มหาวิทยาลัย ได้เอกสารจากคณะวิชา มาจัดทำ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เล่มรายงานการประเมินตนเองระดับมหาวิทยาลัย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โดย </a:t>
            </a:r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เอกสารทั้งหมดเชื่อมโยงแบบออนไลน์</a:t>
            </a:r>
            <a:endParaRPr lang="th-TH" sz="14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2" name="Rectangle 4"/>
          <p:cNvSpPr/>
          <p:nvPr/>
        </p:nvSpPr>
        <p:spPr>
          <a:xfrm>
            <a:off x="620688" y="6084168"/>
            <a:ext cx="3312368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วิพากษ์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รายงานการประเมินตนเองระดับมหาวิทยาลัย </a:t>
            </a:r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ร่วมกัน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แล้ว แก้ไขเอกสาร </a:t>
            </a:r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แล้วอัพโหลดโดยงานประกันฯ</a:t>
            </a:r>
          </a:p>
        </p:txBody>
      </p:sp>
      <p:sp>
        <p:nvSpPr>
          <p:cNvPr id="77" name="Rectangle 4"/>
          <p:cNvSpPr/>
          <p:nvPr/>
        </p:nvSpPr>
        <p:spPr>
          <a:xfrm>
            <a:off x="620688" y="6804248"/>
            <a:ext cx="3312368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กรรมการ </a:t>
            </a:r>
            <a:r>
              <a:rPr lang="en-US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peer visit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ดาวน์โหลดฟอร์ม และรายงานในทุกระดับ</a:t>
            </a:r>
          </a:p>
          <a:p>
            <a:pPr algn="ctr"/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เข้าตรวจสอบเอกสาร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และจัดทำรายงาน เพื่อการพัฒนา</a:t>
            </a:r>
          </a:p>
        </p:txBody>
      </p:sp>
      <p:sp>
        <p:nvSpPr>
          <p:cNvPr id="78" name="Rectangle 4"/>
          <p:cNvSpPr/>
          <p:nvPr/>
        </p:nvSpPr>
        <p:spPr>
          <a:xfrm>
            <a:off x="620688" y="7524328"/>
            <a:ext cx="3312368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คณะ</a:t>
            </a:r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นำข้อเสนอแนะ มาประชุมร่วมกับผู้จัดทำ</a:t>
            </a:r>
          </a:p>
          <a:p>
            <a:pPr algn="ctr"/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มหาวิทยาลัย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นำข้อเสนอแนะ มาประชุมร่วมกับผู้จัดทำ</a:t>
            </a:r>
          </a:p>
        </p:txBody>
      </p:sp>
      <p:cxnSp>
        <p:nvCxnSpPr>
          <p:cNvPr id="81" name="Straight Arrow Connector 107"/>
          <p:cNvCxnSpPr>
            <a:stCxn id="47" idx="2"/>
            <a:endCxn id="45" idx="0"/>
          </p:cNvCxnSpPr>
          <p:nvPr/>
        </p:nvCxnSpPr>
        <p:spPr>
          <a:xfrm rot="5400000">
            <a:off x="2168860" y="3383868"/>
            <a:ext cx="2160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Arrow Connector 107"/>
          <p:cNvCxnSpPr>
            <a:stCxn id="45" idx="2"/>
            <a:endCxn id="59" idx="0"/>
          </p:cNvCxnSpPr>
          <p:nvPr/>
        </p:nvCxnSpPr>
        <p:spPr>
          <a:xfrm rot="5400000">
            <a:off x="2168860" y="4319972"/>
            <a:ext cx="2160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107"/>
          <p:cNvCxnSpPr>
            <a:stCxn id="59" idx="2"/>
            <a:endCxn id="65" idx="0"/>
          </p:cNvCxnSpPr>
          <p:nvPr/>
        </p:nvCxnSpPr>
        <p:spPr>
          <a:xfrm rot="5400000">
            <a:off x="2168860" y="5040052"/>
            <a:ext cx="2160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107"/>
          <p:cNvCxnSpPr>
            <a:stCxn id="65" idx="2"/>
            <a:endCxn id="72" idx="0"/>
          </p:cNvCxnSpPr>
          <p:nvPr/>
        </p:nvCxnSpPr>
        <p:spPr>
          <a:xfrm rot="5400000">
            <a:off x="2168860" y="5976156"/>
            <a:ext cx="2160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107"/>
          <p:cNvCxnSpPr>
            <a:stCxn id="72" idx="2"/>
            <a:endCxn id="77" idx="0"/>
          </p:cNvCxnSpPr>
          <p:nvPr/>
        </p:nvCxnSpPr>
        <p:spPr>
          <a:xfrm rot="5400000">
            <a:off x="2168860" y="6696236"/>
            <a:ext cx="2160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107"/>
          <p:cNvCxnSpPr>
            <a:stCxn id="77" idx="2"/>
            <a:endCxn id="78" idx="0"/>
          </p:cNvCxnSpPr>
          <p:nvPr/>
        </p:nvCxnSpPr>
        <p:spPr>
          <a:xfrm rot="5400000">
            <a:off x="2168860" y="7416316"/>
            <a:ext cx="21602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4121696" y="1835696"/>
            <a:ext cx="2736304" cy="33855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600" dirty="0" smtClean="0"/>
              <a:t>กลไกของอาจารย์ เจ้าหน้าที่ และหน่วยงาน</a:t>
            </a:r>
            <a:endParaRPr lang="th-TH" sz="1600" dirty="0"/>
          </a:p>
        </p:txBody>
      </p:sp>
      <p:grpSp>
        <p:nvGrpSpPr>
          <p:cNvPr id="131" name="กลุ่ม 130"/>
          <p:cNvGrpSpPr/>
          <p:nvPr/>
        </p:nvGrpSpPr>
        <p:grpSpPr>
          <a:xfrm>
            <a:off x="3789040" y="1835696"/>
            <a:ext cx="504056" cy="360040"/>
            <a:chOff x="4221088" y="1619672"/>
            <a:chExt cx="1595616" cy="1288160"/>
          </a:xfrm>
        </p:grpSpPr>
        <p:sp>
          <p:nvSpPr>
            <p:cNvPr id="128" name="ลูกศรโค้งขวา 127"/>
            <p:cNvSpPr/>
            <p:nvPr/>
          </p:nvSpPr>
          <p:spPr>
            <a:xfrm>
              <a:off x="4221088" y="1691680"/>
              <a:ext cx="731520" cy="1216152"/>
            </a:xfrm>
            <a:prstGeom prst="curved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29" name="ลูกศรโค้งขึ้น 128"/>
            <p:cNvSpPr/>
            <p:nvPr/>
          </p:nvSpPr>
          <p:spPr>
            <a:xfrm rot="16200000">
              <a:off x="4842868" y="1861988"/>
              <a:ext cx="1216152" cy="731520"/>
            </a:xfrm>
            <a:prstGeom prst="curved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sp>
        <p:nvSpPr>
          <p:cNvPr id="132" name="TextBox 131"/>
          <p:cNvSpPr txBox="1"/>
          <p:nvPr/>
        </p:nvSpPr>
        <p:spPr>
          <a:xfrm>
            <a:off x="4121696" y="2771800"/>
            <a:ext cx="2736304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600" dirty="0" smtClean="0"/>
              <a:t>กลไกของคณะวิชา และหน่วยงาน</a:t>
            </a:r>
            <a:endParaRPr lang="th-TH" sz="1600" dirty="0"/>
          </a:p>
        </p:txBody>
      </p:sp>
      <p:grpSp>
        <p:nvGrpSpPr>
          <p:cNvPr id="133" name="กลุ่ม 132"/>
          <p:cNvGrpSpPr/>
          <p:nvPr/>
        </p:nvGrpSpPr>
        <p:grpSpPr>
          <a:xfrm>
            <a:off x="3789040" y="2771800"/>
            <a:ext cx="504056" cy="360040"/>
            <a:chOff x="4221088" y="1619672"/>
            <a:chExt cx="1595616" cy="1288160"/>
          </a:xfrm>
        </p:grpSpPr>
        <p:sp>
          <p:nvSpPr>
            <p:cNvPr id="135" name="ลูกศรโค้งขวา 134"/>
            <p:cNvSpPr/>
            <p:nvPr/>
          </p:nvSpPr>
          <p:spPr>
            <a:xfrm>
              <a:off x="4221088" y="1691680"/>
              <a:ext cx="731520" cy="1216152"/>
            </a:xfrm>
            <a:prstGeom prst="curved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36" name="ลูกศรโค้งขึ้น 135"/>
            <p:cNvSpPr/>
            <p:nvPr/>
          </p:nvSpPr>
          <p:spPr>
            <a:xfrm rot="16200000">
              <a:off x="4842868" y="1861988"/>
              <a:ext cx="1216152" cy="731520"/>
            </a:xfrm>
            <a:prstGeom prst="curved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sp>
        <p:nvSpPr>
          <p:cNvPr id="138" name="TextBox 137"/>
          <p:cNvSpPr txBox="1"/>
          <p:nvPr/>
        </p:nvSpPr>
        <p:spPr>
          <a:xfrm>
            <a:off x="4121696" y="3491880"/>
            <a:ext cx="2736304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600" dirty="0" smtClean="0"/>
              <a:t>กลไกของคณะวิชา</a:t>
            </a:r>
            <a:endParaRPr lang="th-TH" sz="1600" dirty="0"/>
          </a:p>
        </p:txBody>
      </p:sp>
      <p:grpSp>
        <p:nvGrpSpPr>
          <p:cNvPr id="139" name="กลุ่ม 138"/>
          <p:cNvGrpSpPr/>
          <p:nvPr/>
        </p:nvGrpSpPr>
        <p:grpSpPr>
          <a:xfrm>
            <a:off x="3789040" y="3491880"/>
            <a:ext cx="504056" cy="360040"/>
            <a:chOff x="4221088" y="1619672"/>
            <a:chExt cx="1595616" cy="1288160"/>
          </a:xfrm>
        </p:grpSpPr>
        <p:sp>
          <p:nvSpPr>
            <p:cNvPr id="141" name="ลูกศรโค้งขวา 140"/>
            <p:cNvSpPr/>
            <p:nvPr/>
          </p:nvSpPr>
          <p:spPr>
            <a:xfrm>
              <a:off x="4221088" y="1691680"/>
              <a:ext cx="731520" cy="1216152"/>
            </a:xfrm>
            <a:prstGeom prst="curved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43" name="ลูกศรโค้งขึ้น 142"/>
            <p:cNvSpPr/>
            <p:nvPr/>
          </p:nvSpPr>
          <p:spPr>
            <a:xfrm rot="16200000">
              <a:off x="4842868" y="1861988"/>
              <a:ext cx="1216152" cy="731520"/>
            </a:xfrm>
            <a:prstGeom prst="curved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sp>
        <p:nvSpPr>
          <p:cNvPr id="145" name="TextBox 144"/>
          <p:cNvSpPr txBox="1"/>
          <p:nvPr/>
        </p:nvSpPr>
        <p:spPr>
          <a:xfrm>
            <a:off x="4121696" y="4427984"/>
            <a:ext cx="2736304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600" dirty="0" smtClean="0"/>
              <a:t>กลไกของคณะวิชา</a:t>
            </a:r>
            <a:endParaRPr lang="th-TH" sz="1600" dirty="0"/>
          </a:p>
        </p:txBody>
      </p:sp>
      <p:grpSp>
        <p:nvGrpSpPr>
          <p:cNvPr id="146" name="กลุ่ม 145"/>
          <p:cNvGrpSpPr/>
          <p:nvPr/>
        </p:nvGrpSpPr>
        <p:grpSpPr>
          <a:xfrm>
            <a:off x="3789040" y="4427984"/>
            <a:ext cx="504056" cy="360040"/>
            <a:chOff x="4221088" y="1619672"/>
            <a:chExt cx="1595616" cy="1288160"/>
          </a:xfrm>
        </p:grpSpPr>
        <p:sp>
          <p:nvSpPr>
            <p:cNvPr id="147" name="ลูกศรโค้งขวา 146"/>
            <p:cNvSpPr/>
            <p:nvPr/>
          </p:nvSpPr>
          <p:spPr>
            <a:xfrm>
              <a:off x="4221088" y="1691680"/>
              <a:ext cx="731520" cy="1216152"/>
            </a:xfrm>
            <a:prstGeom prst="curved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48" name="ลูกศรโค้งขึ้น 147"/>
            <p:cNvSpPr/>
            <p:nvPr/>
          </p:nvSpPr>
          <p:spPr>
            <a:xfrm rot="16200000">
              <a:off x="4842868" y="1861988"/>
              <a:ext cx="1216152" cy="731520"/>
            </a:xfrm>
            <a:prstGeom prst="curved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sp>
        <p:nvSpPr>
          <p:cNvPr id="149" name="TextBox 148"/>
          <p:cNvSpPr txBox="1"/>
          <p:nvPr/>
        </p:nvSpPr>
        <p:spPr>
          <a:xfrm>
            <a:off x="4121696" y="5148064"/>
            <a:ext cx="2736304" cy="33855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600" dirty="0" smtClean="0"/>
              <a:t>กลไกของมหาวิทยาลัย</a:t>
            </a:r>
            <a:endParaRPr lang="th-TH" sz="1600" dirty="0"/>
          </a:p>
        </p:txBody>
      </p:sp>
      <p:grpSp>
        <p:nvGrpSpPr>
          <p:cNvPr id="150" name="กลุ่ม 149"/>
          <p:cNvGrpSpPr/>
          <p:nvPr/>
        </p:nvGrpSpPr>
        <p:grpSpPr>
          <a:xfrm>
            <a:off x="3789040" y="5148064"/>
            <a:ext cx="504056" cy="360040"/>
            <a:chOff x="4221088" y="1619672"/>
            <a:chExt cx="1595616" cy="1288160"/>
          </a:xfrm>
        </p:grpSpPr>
        <p:sp>
          <p:nvSpPr>
            <p:cNvPr id="151" name="ลูกศรโค้งขวา 150"/>
            <p:cNvSpPr/>
            <p:nvPr/>
          </p:nvSpPr>
          <p:spPr>
            <a:xfrm>
              <a:off x="4221088" y="1691680"/>
              <a:ext cx="731520" cy="1216152"/>
            </a:xfrm>
            <a:prstGeom prst="curved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52" name="ลูกศรโค้งขึ้น 151"/>
            <p:cNvSpPr/>
            <p:nvPr/>
          </p:nvSpPr>
          <p:spPr>
            <a:xfrm rot="16200000">
              <a:off x="4842868" y="1861988"/>
              <a:ext cx="1216152" cy="731520"/>
            </a:xfrm>
            <a:prstGeom prst="curved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sp>
        <p:nvSpPr>
          <p:cNvPr id="153" name="TextBox 152"/>
          <p:cNvSpPr txBox="1"/>
          <p:nvPr/>
        </p:nvSpPr>
        <p:spPr>
          <a:xfrm>
            <a:off x="4121696" y="6084168"/>
            <a:ext cx="2736304" cy="33855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600" dirty="0" smtClean="0"/>
              <a:t>กลไกของมหาวิทยาลัย</a:t>
            </a:r>
            <a:endParaRPr lang="th-TH" sz="1600" dirty="0"/>
          </a:p>
        </p:txBody>
      </p:sp>
      <p:grpSp>
        <p:nvGrpSpPr>
          <p:cNvPr id="154" name="กลุ่ม 153"/>
          <p:cNvGrpSpPr/>
          <p:nvPr/>
        </p:nvGrpSpPr>
        <p:grpSpPr>
          <a:xfrm>
            <a:off x="3789040" y="6084168"/>
            <a:ext cx="504056" cy="360040"/>
            <a:chOff x="4221088" y="1619672"/>
            <a:chExt cx="1595616" cy="1288160"/>
          </a:xfrm>
        </p:grpSpPr>
        <p:sp>
          <p:nvSpPr>
            <p:cNvPr id="155" name="ลูกศรโค้งขวา 154"/>
            <p:cNvSpPr/>
            <p:nvPr/>
          </p:nvSpPr>
          <p:spPr>
            <a:xfrm>
              <a:off x="4221088" y="1691680"/>
              <a:ext cx="731520" cy="1216152"/>
            </a:xfrm>
            <a:prstGeom prst="curved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56" name="ลูกศรโค้งขึ้น 155"/>
            <p:cNvSpPr/>
            <p:nvPr/>
          </p:nvSpPr>
          <p:spPr>
            <a:xfrm rot="16200000">
              <a:off x="4842868" y="1861988"/>
              <a:ext cx="1216152" cy="731520"/>
            </a:xfrm>
            <a:prstGeom prst="curved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sp>
        <p:nvSpPr>
          <p:cNvPr id="157" name="TextBox 156"/>
          <p:cNvSpPr txBox="1"/>
          <p:nvPr/>
        </p:nvSpPr>
        <p:spPr>
          <a:xfrm>
            <a:off x="4121696" y="6804248"/>
            <a:ext cx="2736304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600" dirty="0" smtClean="0"/>
              <a:t>กลไกของคณะวิชา และมหาวิทยาลัย</a:t>
            </a:r>
            <a:endParaRPr lang="th-TH" sz="1600" dirty="0"/>
          </a:p>
        </p:txBody>
      </p:sp>
      <p:grpSp>
        <p:nvGrpSpPr>
          <p:cNvPr id="158" name="กลุ่ม 157"/>
          <p:cNvGrpSpPr/>
          <p:nvPr/>
        </p:nvGrpSpPr>
        <p:grpSpPr>
          <a:xfrm>
            <a:off x="3861048" y="6732240"/>
            <a:ext cx="504056" cy="360040"/>
            <a:chOff x="4221088" y="1619672"/>
            <a:chExt cx="1595616" cy="1288160"/>
          </a:xfrm>
        </p:grpSpPr>
        <p:sp>
          <p:nvSpPr>
            <p:cNvPr id="159" name="ลูกศรโค้งขวา 158"/>
            <p:cNvSpPr/>
            <p:nvPr/>
          </p:nvSpPr>
          <p:spPr>
            <a:xfrm>
              <a:off x="4221088" y="1691680"/>
              <a:ext cx="731520" cy="1216152"/>
            </a:xfrm>
            <a:prstGeom prst="curved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60" name="ลูกศรโค้งขึ้น 159"/>
            <p:cNvSpPr/>
            <p:nvPr/>
          </p:nvSpPr>
          <p:spPr>
            <a:xfrm rot="16200000">
              <a:off x="4842868" y="1861988"/>
              <a:ext cx="1216152" cy="731520"/>
            </a:xfrm>
            <a:prstGeom prst="curved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sp>
        <p:nvSpPr>
          <p:cNvPr id="161" name="TextBox 160"/>
          <p:cNvSpPr txBox="1"/>
          <p:nvPr/>
        </p:nvSpPr>
        <p:spPr>
          <a:xfrm>
            <a:off x="4121696" y="7524328"/>
            <a:ext cx="2736304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600" dirty="0" smtClean="0"/>
              <a:t>กลไกของคณะวิชา และมหาวิทยาลัย</a:t>
            </a:r>
            <a:endParaRPr lang="th-TH" sz="1600" dirty="0"/>
          </a:p>
        </p:txBody>
      </p:sp>
      <p:grpSp>
        <p:nvGrpSpPr>
          <p:cNvPr id="162" name="กลุ่ม 161"/>
          <p:cNvGrpSpPr/>
          <p:nvPr/>
        </p:nvGrpSpPr>
        <p:grpSpPr>
          <a:xfrm>
            <a:off x="3861048" y="7452320"/>
            <a:ext cx="504056" cy="360040"/>
            <a:chOff x="4221088" y="1619672"/>
            <a:chExt cx="1595616" cy="1288160"/>
          </a:xfrm>
        </p:grpSpPr>
        <p:sp>
          <p:nvSpPr>
            <p:cNvPr id="163" name="ลูกศรโค้งขวา 162"/>
            <p:cNvSpPr/>
            <p:nvPr/>
          </p:nvSpPr>
          <p:spPr>
            <a:xfrm>
              <a:off x="4221088" y="1691680"/>
              <a:ext cx="731520" cy="1216152"/>
            </a:xfrm>
            <a:prstGeom prst="curved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64" name="ลูกศรโค้งขึ้น 163"/>
            <p:cNvSpPr/>
            <p:nvPr/>
          </p:nvSpPr>
          <p:spPr>
            <a:xfrm rot="16200000">
              <a:off x="4842868" y="1861988"/>
              <a:ext cx="1216152" cy="731520"/>
            </a:xfrm>
            <a:prstGeom prst="curved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165" name="กลุ่ม 164"/>
          <p:cNvGrpSpPr/>
          <p:nvPr/>
        </p:nvGrpSpPr>
        <p:grpSpPr>
          <a:xfrm>
            <a:off x="4005064" y="7668344"/>
            <a:ext cx="504056" cy="360040"/>
            <a:chOff x="4221088" y="1619672"/>
            <a:chExt cx="1595616" cy="1288160"/>
          </a:xfrm>
        </p:grpSpPr>
        <p:sp>
          <p:nvSpPr>
            <p:cNvPr id="166" name="ลูกศรโค้งขวา 165"/>
            <p:cNvSpPr/>
            <p:nvPr/>
          </p:nvSpPr>
          <p:spPr>
            <a:xfrm>
              <a:off x="4221088" y="1691680"/>
              <a:ext cx="731520" cy="1216152"/>
            </a:xfrm>
            <a:prstGeom prst="curved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67" name="ลูกศรโค้งขึ้น 166"/>
            <p:cNvSpPr/>
            <p:nvPr/>
          </p:nvSpPr>
          <p:spPr>
            <a:xfrm rot="16200000">
              <a:off x="4842868" y="1861988"/>
              <a:ext cx="1216152" cy="731520"/>
            </a:xfrm>
            <a:prstGeom prst="curved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170" name="กลุ่ม 169"/>
          <p:cNvGrpSpPr/>
          <p:nvPr/>
        </p:nvGrpSpPr>
        <p:grpSpPr>
          <a:xfrm>
            <a:off x="4005064" y="6948264"/>
            <a:ext cx="504056" cy="360040"/>
            <a:chOff x="4221088" y="1619672"/>
            <a:chExt cx="1595616" cy="1288160"/>
          </a:xfrm>
        </p:grpSpPr>
        <p:sp>
          <p:nvSpPr>
            <p:cNvPr id="171" name="ลูกศรโค้งขวา 170"/>
            <p:cNvSpPr/>
            <p:nvPr/>
          </p:nvSpPr>
          <p:spPr>
            <a:xfrm>
              <a:off x="4221088" y="1691680"/>
              <a:ext cx="731520" cy="1216152"/>
            </a:xfrm>
            <a:prstGeom prst="curved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72" name="ลูกศรโค้งขึ้น 171"/>
            <p:cNvSpPr/>
            <p:nvPr/>
          </p:nvSpPr>
          <p:spPr>
            <a:xfrm rot="16200000">
              <a:off x="4842868" y="1861988"/>
              <a:ext cx="1216152" cy="731520"/>
            </a:xfrm>
            <a:prstGeom prst="curved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  <p:grpSp>
        <p:nvGrpSpPr>
          <p:cNvPr id="173" name="กลุ่ม 172"/>
          <p:cNvGrpSpPr/>
          <p:nvPr/>
        </p:nvGrpSpPr>
        <p:grpSpPr>
          <a:xfrm>
            <a:off x="4005064" y="2915816"/>
            <a:ext cx="504056" cy="360040"/>
            <a:chOff x="4221088" y="1619672"/>
            <a:chExt cx="1595616" cy="1288160"/>
          </a:xfrm>
        </p:grpSpPr>
        <p:sp>
          <p:nvSpPr>
            <p:cNvPr id="174" name="ลูกศรโค้งขวา 173"/>
            <p:cNvSpPr/>
            <p:nvPr/>
          </p:nvSpPr>
          <p:spPr>
            <a:xfrm>
              <a:off x="4221088" y="1691680"/>
              <a:ext cx="731520" cy="1216152"/>
            </a:xfrm>
            <a:prstGeom prst="curved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75" name="ลูกศรโค้งขึ้น 174"/>
            <p:cNvSpPr/>
            <p:nvPr/>
          </p:nvSpPr>
          <p:spPr>
            <a:xfrm rot="16200000">
              <a:off x="4842868" y="1861988"/>
              <a:ext cx="1216152" cy="731520"/>
            </a:xfrm>
            <a:prstGeom prst="curved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503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83330"/>
            <a:ext cx="6858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ผังงานการไหลของผลการเรียน</a:t>
            </a:r>
          </a:p>
          <a:p>
            <a:pPr algn="ctr"/>
            <a:r>
              <a:rPr 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ระบบรายงานผลการเรียนออนไลน์</a:t>
            </a:r>
          </a:p>
          <a:p>
            <a:pPr algn="ctr"/>
            <a:r>
              <a:rPr lang="en-US" sz="1600" dirty="0" smtClean="0"/>
              <a:t>http://it.nation.ac.th/grade</a:t>
            </a:r>
            <a:endParaRPr lang="th-TH" sz="1600" b="1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sz="2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4704" y="2915816"/>
            <a:ext cx="5184576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 อาจารย์</a:t>
            </a:r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สรุปคะแนน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ของนักศึกษาในรายวิชา พร้อมตัดเกรด ตามเกณฑ์ของมหาวิทยาลัย</a:t>
            </a:r>
          </a:p>
        </p:txBody>
      </p:sp>
      <p:sp>
        <p:nvSpPr>
          <p:cNvPr id="33" name="แผนผังลำดับงาน: สิ้นสุด 32"/>
          <p:cNvSpPr/>
          <p:nvPr/>
        </p:nvSpPr>
        <p:spPr>
          <a:xfrm>
            <a:off x="2852936" y="2339752"/>
            <a:ext cx="1008112" cy="288032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เริ่มต้น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4" name="แผนผังลำดับงาน: สิ้นสุด 33"/>
          <p:cNvSpPr/>
          <p:nvPr/>
        </p:nvSpPr>
        <p:spPr>
          <a:xfrm>
            <a:off x="2852936" y="7668344"/>
            <a:ext cx="1008112" cy="288032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สิ้นสุด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0" name="ลูกศรเชื่อมต่อแบบตรง 39"/>
          <p:cNvCxnSpPr>
            <a:stCxn id="33" idx="2"/>
            <a:endCxn id="5" idx="0"/>
          </p:cNvCxnSpPr>
          <p:nvPr/>
        </p:nvCxnSpPr>
        <p:spPr>
          <a:xfrm rot="5400000">
            <a:off x="3212976" y="2771800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5" name="Straight Arrow Connector 107"/>
          <p:cNvCxnSpPr>
            <a:stCxn id="61" idx="2"/>
            <a:endCxn id="34" idx="0"/>
          </p:cNvCxnSpPr>
          <p:nvPr/>
        </p:nvCxnSpPr>
        <p:spPr>
          <a:xfrm rot="5400000">
            <a:off x="3212976" y="7524328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Rectangle 4"/>
          <p:cNvSpPr/>
          <p:nvPr/>
        </p:nvSpPr>
        <p:spPr>
          <a:xfrm>
            <a:off x="2132856" y="3563888"/>
            <a:ext cx="3816424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 คณะกรรมการวิชาการประจำคณะ ประชุมเพื่อพิจารณากลั่นกรอง</a:t>
            </a:r>
          </a:p>
        </p:txBody>
      </p:sp>
      <p:sp>
        <p:nvSpPr>
          <p:cNvPr id="58" name="Rectangle 4"/>
          <p:cNvSpPr/>
          <p:nvPr/>
        </p:nvSpPr>
        <p:spPr>
          <a:xfrm>
            <a:off x="764704" y="5364088"/>
            <a:ext cx="5184576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3. คณะวิชา</a:t>
            </a:r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รวบรวมส่ง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ให้สำนักทะเบียนและประมวลผล เป็นผู้ทำหน้าที่ประกาศผล</a:t>
            </a:r>
          </a:p>
        </p:txBody>
      </p:sp>
      <p:sp>
        <p:nvSpPr>
          <p:cNvPr id="59" name="Rectangle 4"/>
          <p:cNvSpPr/>
          <p:nvPr/>
        </p:nvSpPr>
        <p:spPr>
          <a:xfrm>
            <a:off x="764704" y="5940152"/>
            <a:ext cx="5184576" cy="2880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4. กรอกข้อมูลในระบบฯ </a:t>
            </a:r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ประมวลผลหาเกรดเฉลี่ย และเกรดเฉลี่ยสะสม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และรายงานต่าง ๆ</a:t>
            </a:r>
          </a:p>
        </p:txBody>
      </p:sp>
      <p:sp>
        <p:nvSpPr>
          <p:cNvPr id="60" name="Rectangle 4"/>
          <p:cNvSpPr/>
          <p:nvPr/>
        </p:nvSpPr>
        <p:spPr>
          <a:xfrm>
            <a:off x="764704" y="6516216"/>
            <a:ext cx="5184576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5. งานเทคโนโลยีสารสนเทศ</a:t>
            </a:r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ได้รับและส่งผลการเรียนที่ผ่านการประมวลผล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ไปยังเครื่องบริการออนไลน์</a:t>
            </a:r>
          </a:p>
        </p:txBody>
      </p:sp>
      <p:sp>
        <p:nvSpPr>
          <p:cNvPr id="61" name="Rectangle 4"/>
          <p:cNvSpPr/>
          <p:nvPr/>
        </p:nvSpPr>
        <p:spPr>
          <a:xfrm>
            <a:off x="764704" y="7092280"/>
            <a:ext cx="518457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6. นักศึกษา 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1400" b="1" dirty="0" smtClean="0">
                <a:solidFill>
                  <a:schemeClr val="bg1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ที่เข้าประเมินการสอนฯแล้ว</a:t>
            </a:r>
            <a:r>
              <a:rPr lang="en-US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4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เข้าดูผลการเรียน </a:t>
            </a: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ในระบบรายงานผลการเรียนออนไลน์</a:t>
            </a:r>
          </a:p>
        </p:txBody>
      </p:sp>
      <p:sp>
        <p:nvSpPr>
          <p:cNvPr id="62" name="Diamond 5"/>
          <p:cNvSpPr/>
          <p:nvPr/>
        </p:nvSpPr>
        <p:spPr>
          <a:xfrm>
            <a:off x="1844824" y="4067944"/>
            <a:ext cx="3024336" cy="1008112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ตรวจสอบ</a:t>
            </a:r>
            <a:b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1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ผลการเรียนแต่ละวิชา</a:t>
            </a:r>
          </a:p>
        </p:txBody>
      </p:sp>
      <p:cxnSp>
        <p:nvCxnSpPr>
          <p:cNvPr id="63" name="รูปร่าง 62"/>
          <p:cNvCxnSpPr>
            <a:stCxn id="62" idx="2"/>
            <a:endCxn id="58" idx="0"/>
          </p:cNvCxnSpPr>
          <p:nvPr/>
        </p:nvCxnSpPr>
        <p:spPr>
          <a:xfrm rot="5400000">
            <a:off x="3212976" y="5220072"/>
            <a:ext cx="28803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ลูกศรเชื่อมต่อแบบตรง 66"/>
          <p:cNvCxnSpPr>
            <a:endCxn id="62" idx="0"/>
          </p:cNvCxnSpPr>
          <p:nvPr/>
        </p:nvCxnSpPr>
        <p:spPr>
          <a:xfrm rot="5400000">
            <a:off x="3249774" y="3959932"/>
            <a:ext cx="215230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รูปร่าง 69"/>
          <p:cNvCxnSpPr>
            <a:stCxn id="62" idx="1"/>
          </p:cNvCxnSpPr>
          <p:nvPr/>
        </p:nvCxnSpPr>
        <p:spPr>
          <a:xfrm rot="10800000">
            <a:off x="1628800" y="3203848"/>
            <a:ext cx="216024" cy="1368152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2960730" y="5004048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ผ่าน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628800" y="4211960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แก้ไข</a:t>
            </a:r>
          </a:p>
        </p:txBody>
      </p:sp>
      <p:cxnSp>
        <p:nvCxnSpPr>
          <p:cNvPr id="86" name="ลูกศรเชื่อมต่อแบบตรง 85"/>
          <p:cNvCxnSpPr/>
          <p:nvPr/>
        </p:nvCxnSpPr>
        <p:spPr>
          <a:xfrm rot="5400000">
            <a:off x="3177766" y="3383074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รูปร่าง 62"/>
          <p:cNvCxnSpPr/>
          <p:nvPr/>
        </p:nvCxnSpPr>
        <p:spPr>
          <a:xfrm rot="5400000">
            <a:off x="3213770" y="5795342"/>
            <a:ext cx="28803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รูปร่าง 62"/>
          <p:cNvCxnSpPr/>
          <p:nvPr/>
        </p:nvCxnSpPr>
        <p:spPr>
          <a:xfrm rot="5400000">
            <a:off x="3213770" y="6371406"/>
            <a:ext cx="28803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รูปร่าง 62"/>
          <p:cNvCxnSpPr/>
          <p:nvPr/>
        </p:nvCxnSpPr>
        <p:spPr>
          <a:xfrm rot="5400000">
            <a:off x="3213770" y="6947470"/>
            <a:ext cx="28803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503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40" y="1475656"/>
            <a:ext cx="6480720" cy="846576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ระบบคอมพิวเตอร์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8640" y="2483768"/>
            <a:ext cx="1872208" cy="10081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ข้อมูลนำเข้า</a:t>
            </a:r>
            <a:endParaRPr lang="en-US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(input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2492896" y="2483768"/>
            <a:ext cx="1872208" cy="10081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ประมวลผล</a:t>
            </a:r>
            <a:endParaRPr lang="en-US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(process)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97152" y="2483768"/>
            <a:ext cx="1872208" cy="10081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ผลลัพธ์</a:t>
            </a:r>
            <a:endParaRPr lang="en-US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(output)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8" name="Straight Arrow Connector 7"/>
          <p:cNvCxnSpPr>
            <a:stCxn id="4" idx="3"/>
            <a:endCxn id="5" idx="1"/>
          </p:cNvCxnSpPr>
          <p:nvPr/>
        </p:nvCxnSpPr>
        <p:spPr>
          <a:xfrm>
            <a:off x="2060848" y="2987824"/>
            <a:ext cx="432048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5" idx="3"/>
            <a:endCxn id="6" idx="1"/>
          </p:cNvCxnSpPr>
          <p:nvPr/>
        </p:nvCxnSpPr>
        <p:spPr>
          <a:xfrm>
            <a:off x="4365104" y="2987824"/>
            <a:ext cx="432048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592796" y="3851920"/>
            <a:ext cx="3672408" cy="10801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ข้อมูลป้อนกลับ</a:t>
            </a:r>
            <a:endParaRPr lang="en-US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(feedback </a:t>
            </a:r>
            <a:r>
              <a:rPr lang="th-TH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หรือ </a:t>
            </a:r>
            <a:r>
              <a:rPr lang="en-US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outcome)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5" name="Elbow Connector 14"/>
          <p:cNvCxnSpPr>
            <a:stCxn id="6" idx="2"/>
            <a:endCxn id="12" idx="3"/>
          </p:cNvCxnSpPr>
          <p:nvPr/>
        </p:nvCxnSpPr>
        <p:spPr>
          <a:xfrm rot="5400000">
            <a:off x="5049180" y="3707904"/>
            <a:ext cx="900100" cy="468052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12" idx="1"/>
            <a:endCxn id="4" idx="2"/>
          </p:cNvCxnSpPr>
          <p:nvPr/>
        </p:nvCxnSpPr>
        <p:spPr>
          <a:xfrm rot="10800000">
            <a:off x="1124744" y="3491880"/>
            <a:ext cx="468052" cy="900100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0"/>
            <a:endCxn id="5" idx="2"/>
          </p:cNvCxnSpPr>
          <p:nvPr/>
        </p:nvCxnSpPr>
        <p:spPr>
          <a:xfrm flipV="1">
            <a:off x="3429000" y="3491880"/>
            <a:ext cx="0" cy="36004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0649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728</Words>
  <Application>Microsoft Office PowerPoint</Application>
  <PresentationFormat>On-screen Show (4:3)</PresentationFormat>
  <Paragraphs>151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ขั้นตอนการดูผลการเรียนออนไลน์</vt:lpstr>
      <vt:lpstr>PowerPoint Presentation</vt:lpstr>
      <vt:lpstr>PowerPoint Presentation</vt:lpstr>
      <vt:lpstr>PowerPoint Presentation</vt:lpstr>
      <vt:lpstr>PowerPoint Presentation</vt:lpstr>
      <vt:lpstr>ระบบคอมพิวเตอร์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PAH</dc:creator>
  <cp:lastModifiedBy>desktop</cp:lastModifiedBy>
  <cp:revision>34</cp:revision>
  <dcterms:created xsi:type="dcterms:W3CDTF">2012-10-11T01:58:59Z</dcterms:created>
  <dcterms:modified xsi:type="dcterms:W3CDTF">2015-01-03T10:25:15Z</dcterms:modified>
</cp:coreProperties>
</file>