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handoutMasterIdLst>
    <p:handoutMasterId r:id="rId75"/>
  </p:handoutMasterIdLst>
  <p:sldIdLst>
    <p:sldId id="256" r:id="rId2"/>
    <p:sldId id="32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327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32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4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9" r:id="rId73"/>
  </p:sldIdLst>
  <p:sldSz cx="12192000" cy="6858000"/>
  <p:notesSz cx="7099300" cy="10234613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50" autoAdjust="0"/>
    <p:restoredTop sz="83183" autoAdjust="0"/>
  </p:normalViewPr>
  <p:slideViewPr>
    <p:cSldViewPr snapToGrid="0">
      <p:cViewPr varScale="1">
        <p:scale>
          <a:sx n="60" d="100"/>
          <a:sy n="60" d="100"/>
        </p:scale>
        <p:origin x="-912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6929B05-B1A1-4395-B49B-F82C7E849F93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9B0336F-59EE-4DA7-B5A2-DBA20D1E0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41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2BDD4E82-F325-4D90-B550-6E717D5243E7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305F08E-95A3-4235-952E-B11BF84FF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71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www.thaiall.com</a:t>
            </a:r>
            <a:r>
              <a:rPr lang="en-US" dirty="0"/>
              <a:t>/</a:t>
            </a:r>
            <a:r>
              <a:rPr lang="en-US" dirty="0" err="1"/>
              <a:t>facebook</a:t>
            </a:r>
            <a:r>
              <a:rPr lang="en-US" dirty="0"/>
              <a:t>/</a:t>
            </a:r>
            <a:r>
              <a:rPr lang="en-US" dirty="0" err="1"/>
              <a:t>classgroup.htm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www.thaiall.com</a:t>
            </a:r>
            <a:r>
              <a:rPr lang="en-US" dirty="0"/>
              <a:t>/</a:t>
            </a:r>
            <a:r>
              <a:rPr lang="en-US" dirty="0" err="1"/>
              <a:t>classstart</a:t>
            </a:r>
            <a:r>
              <a:rPr lang="en-US" dirty="0" smtClean="0"/>
              <a:t>/</a:t>
            </a:r>
          </a:p>
          <a:p>
            <a:r>
              <a:rPr lang="en-US" dirty="0" smtClean="0"/>
              <a:t>https://</a:t>
            </a:r>
            <a:r>
              <a:rPr lang="en-US" dirty="0" err="1" smtClean="0"/>
              <a:t>docs.google.com</a:t>
            </a:r>
            <a:r>
              <a:rPr lang="en-US" dirty="0" smtClean="0"/>
              <a:t>/presentation/d/</a:t>
            </a:r>
            <a:r>
              <a:rPr lang="en-US" dirty="0" err="1" smtClean="0"/>
              <a:t>1UzNsyw7LCMXp-vFH1WGUk-FCeSKbijkl</a:t>
            </a:r>
            <a:r>
              <a:rPr lang="en-US" dirty="0" smtClean="0"/>
              <a:t>/</a:t>
            </a:r>
            <a:r>
              <a:rPr lang="en-US" dirty="0" err="1" smtClean="0"/>
              <a:t>edit?usp</a:t>
            </a:r>
            <a:r>
              <a:rPr lang="en-US" dirty="0" smtClean="0"/>
              <a:t>=</a:t>
            </a:r>
            <a:r>
              <a:rPr lang="en-US" dirty="0" err="1" smtClean="0"/>
              <a:t>sharing&amp;ouid</a:t>
            </a:r>
            <a:r>
              <a:rPr lang="en-US" dirty="0" smtClean="0"/>
              <a:t>=</a:t>
            </a:r>
            <a:r>
              <a:rPr lang="en-US" dirty="0" err="1" smtClean="0"/>
              <a:t>104567804820940218434&amp;rtpof</a:t>
            </a:r>
            <a:r>
              <a:rPr lang="en-US" dirty="0" smtClean="0"/>
              <a:t>=</a:t>
            </a:r>
            <a:r>
              <a:rPr lang="en-US" dirty="0" err="1" smtClean="0"/>
              <a:t>true&amp;sd</a:t>
            </a:r>
            <a:r>
              <a:rPr lang="en-US" dirty="0" smtClean="0"/>
              <a:t>=true</a:t>
            </a:r>
            <a:endParaRPr lang="en-US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5F08E-95A3-4235-952E-B11BF84FF3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19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https://www.thaiall.com/office/check_class_from_fb_comment.xlsx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5F08E-95A3-4235-952E-B11BF84FF3DE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446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F1425597-8A7B-49BB-98D1-747AA35152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xmlns="" id="{DEC96A89-17F0-4C34-8849-39E3F7182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F6A21312-49D8-4981-8708-ABD1E18D8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847E-4D78-4610-B235-4ACC5516DC71}" type="datetime1">
              <a:rPr lang="en-US" smtClean="0"/>
              <a:t>10/25/2022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D2C5D864-8559-4B83-95BC-6757DF339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ABBBF3A2-0BB7-4459-A9F4-172EAC1C8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00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21A32473-F4D9-4F14-AC05-506F68C8C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09549417-C913-4EC9-8D00-252C73840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F7749DA5-3721-4456-81F0-F9E091CA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2C3D-9CA4-4FAA-8B15-1FC90665C8FF}" type="datetime1">
              <a:rPr lang="en-US" smtClean="0"/>
              <a:t>10/25/2022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0DFDD286-9190-40B5-885C-7FB336C78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A6E8E262-0A27-4149-85C0-852AB71D7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80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C40AB41F-D75D-4945-B03E-C829F18B8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xmlns="" id="{6F994031-A408-4701-BCD8-26CBC6EF8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D8EE30ED-CA91-4EB7-91E6-9C51FEB55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9D183-B227-4796-AE42-3DEE3A0EE3BB}" type="datetime1">
              <a:rPr lang="en-US" smtClean="0"/>
              <a:t>10/25/2022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19484A39-6FBE-429B-979C-1E7A8C032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85C5916C-9343-4DAB-9601-D19090B79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01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470FBB13-16CD-4245-9C17-751FACA42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1EFB06F2-6590-400B-B1B2-DF8616C4D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xmlns="" id="{4860D446-A8A5-4976-9154-B494720FE4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xmlns="" id="{28A8EE7E-A5D7-45D1-AA1F-146709D21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1144-C03D-4EA0-B296-67334B622509}" type="datetime1">
              <a:rPr lang="en-US" smtClean="0"/>
              <a:t>10/25/2022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xmlns="" id="{C8A6736E-595E-4D23-8CBE-EB38D5EE8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xmlns="" id="{3ABE488F-2F9A-4AB0-9AF8-6003D61E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419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75D21F1A-653E-4A54-8C4F-CB821B94F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xmlns="" id="{0AA85BDB-5FFE-4C9C-A03F-BD4CD4333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xmlns="" id="{7BEEC18D-29F0-437A-BA46-E2BD49021E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xmlns="" id="{7F69DABE-23C2-4ABD-96E7-6633367B02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xmlns="" id="{48790F13-13F6-41B4-A7EB-54DEA04FCB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xmlns="" id="{5654D6B3-95E5-4113-8EA7-5FDA88359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0168-9034-465B-8784-09C9A4AEF51B}" type="datetime1">
              <a:rPr lang="en-US" smtClean="0"/>
              <a:t>10/25/2022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xmlns="" id="{646413E9-59AC-4D49-9A97-2F0F6672C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xmlns="" id="{B4682D6B-E0EE-4B0C-AC4C-E54DC7A33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2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88D857C5-09A9-4613-A015-3755044E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xmlns="" id="{AAFC3D7A-2D67-4523-BA2B-A77F0B32A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1AFA4-A5AC-41B0-9BD0-323D80592D2F}" type="datetime1">
              <a:rPr lang="en-US" smtClean="0"/>
              <a:t>10/25/2022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xmlns="" id="{385EA371-4DC3-427E-9E6B-6AB61303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xmlns="" id="{CE6A7B04-D1B0-4090-80B6-B3751A58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4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xmlns="" id="{DAC0B312-4763-4B66-852B-FC4A40E4E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1279-2092-4A31-B046-5F7F23585D0E}" type="datetime1">
              <a:rPr lang="en-US" smtClean="0"/>
              <a:t>10/25/2022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xmlns="" id="{85C8E825-92AF-482D-935B-2F9F9FEFE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57A5796C-79FB-4144-9FCB-9C1A7874A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4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34C7D19E-F77C-4757-9169-2FE58149E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8630CA35-D826-43AA-9619-3724F8512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xmlns="" id="{9A78A432-53B2-418D-BDEF-9F473694B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xmlns="" id="{39DDB486-447F-4529-9E95-665B9728F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8571D-88D1-40DC-8EB6-F422612E888E}" type="datetime1">
              <a:rPr lang="en-US" smtClean="0"/>
              <a:t>10/25/2022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xmlns="" id="{8711FEB3-D2A6-456D-8B2F-E38395DEB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xmlns="" id="{96160BFD-D528-4F16-AF9C-A0FA149FA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143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AF40AF49-7E8D-4C09-B834-7C21BF109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xmlns="" id="{B09879BB-E405-4A9C-8B31-036E61F8F9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xmlns="" id="{A0A4DCF2-AE50-48A6-86D6-6CF1F1EE6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xmlns="" id="{91D65474-8EDB-4492-8593-1A8829D56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FA31-B0A4-4A90-BA26-9002C33DCB55}" type="datetime1">
              <a:rPr lang="en-US" smtClean="0"/>
              <a:t>10/25/2022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xmlns="" id="{25B76FA6-1BD4-4792-8183-13108FECF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xmlns="" id="{F3362B95-CC93-4EB0-A9FD-98C285201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312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5F10E819-DD98-401B-B11E-6F3E2E350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xmlns="" id="{11E8D0EF-7E72-4DA3-92FE-AE1FC4128F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2F5EC113-14E8-40DE-A2E1-590338BB4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DD6F-DD71-47EB-87BF-5FC9EFB9BD9B}" type="datetime1">
              <a:rPr lang="en-US" smtClean="0"/>
              <a:t>10/25/2022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E2D54317-E940-4E7C-8A63-7ECFFCC6E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0A39534E-C23C-428B-8564-9439B208C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94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xmlns="" id="{EB4B7072-5755-4A10-8621-C4CF9D16D9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xmlns="" id="{40878FB0-61FA-4832-9460-EDA647E18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54E02EB2-391C-4752-83BB-9755511B1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03E4-6D17-4010-B1CE-303D57AC5B9D}" type="datetime1">
              <a:rPr lang="en-US" smtClean="0"/>
              <a:t>10/25/2022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B6CC3209-03F5-4C51-92D2-4AA5F22E1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8B8CB9B9-A937-47E6-AEAA-05D070253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1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ลูกศร: รูปห้าเหลี่ยม 6">
            <a:extLst>
              <a:ext uri="{FF2B5EF4-FFF2-40B4-BE49-F238E27FC236}">
                <a16:creationId xmlns:a16="http://schemas.microsoft.com/office/drawing/2014/main" xmlns="" id="{7B0A1848-57F5-4252-A8CD-EB9B41390553}"/>
              </a:ext>
            </a:extLst>
          </p:cNvPr>
          <p:cNvSpPr/>
          <p:nvPr userDrawn="1"/>
        </p:nvSpPr>
        <p:spPr>
          <a:xfrm rot="10800000">
            <a:off x="11538283" y="6356350"/>
            <a:ext cx="653715" cy="501650"/>
          </a:xfrm>
          <a:prstGeom prst="homePlat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xmlns="" id="{4982E5D5-F78D-49F1-A3CD-D54BEFC88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xmlns="" id="{CC0E2DEA-3099-4BE6-85F7-C11F8F1C3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02763F67-1BFE-4CE1-8100-1E9C1CE3C7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defRPr>
            </a:lvl1pPr>
          </a:lstStyle>
          <a:p>
            <a:fld id="{A7CEF110-F940-4E48-8A6D-8BB699EDC7CB}" type="datetime1">
              <a:rPr lang="en-US" smtClean="0"/>
              <a:t>10/25/2022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41E8F274-C4F0-44BE-AC5F-38744FF6FB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5DFAA34B-2D27-41ED-AAE4-82BAE4836D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65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defRPr>
            </a:lvl1pPr>
          </a:lstStyle>
          <a:p>
            <a:fld id="{8D8B537C-64A5-42AE-BB41-B9DFC000F63B}" type="slidenum">
              <a:rPr lang="en-US" smtClean="0"/>
              <a:pPr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5255398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hulabhorn Likit Text" panose="00000500000000000000" pitchFamily="2" charset="-34"/>
          <a:ea typeface="+mj-ea"/>
          <a:cs typeface="Chulabhorn Likit Text" panose="00000500000000000000" pitchFamily="2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Chulabhorn Likit Text" panose="00000500000000000000" pitchFamily="2" charset="-34"/>
          <a:ea typeface="+mn-ea"/>
          <a:cs typeface="Chulabhorn Likit Text" panose="00000500000000000000" pitchFamily="2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Chulabhorn Likit Text" panose="00000500000000000000" pitchFamily="2" charset="-34"/>
          <a:ea typeface="+mn-ea"/>
          <a:cs typeface="Chulabhorn Likit Text" panose="00000500000000000000" pitchFamily="2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Chulabhorn Likit Text" panose="00000500000000000000" pitchFamily="2" charset="-34"/>
          <a:ea typeface="+mn-ea"/>
          <a:cs typeface="Chulabhorn Likit Text" panose="00000500000000000000" pitchFamily="2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Chulabhorn Likit Text" panose="00000500000000000000" pitchFamily="2" charset="-34"/>
          <a:ea typeface="+mn-ea"/>
          <a:cs typeface="Chulabhorn Likit Text" panose="00000500000000000000" pitchFamily="2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Chulabhorn Likit Text" panose="00000500000000000000" pitchFamily="2" charset="-34"/>
          <a:ea typeface="+mn-ea"/>
          <a:cs typeface="Chulabhorn Likit Text" panose="00000500000000000000" pitchFamily="2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aiall.com/facebook/classgroup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thaiall.com/java/get_id_from_fbcomment.htm" TargetMode="External"/><Relationship Id="rId4" Type="http://schemas.openxmlformats.org/officeDocument/2006/relationships/hyperlink" Target="https://www.thaiall.com/office/check_class_from_fb_comment.xlsx" TargetMode="Externa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F33A2290-65E6-4243-9D78-7B97020D4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105" y="268224"/>
            <a:ext cx="7412736" cy="3828288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th-TH" sz="4400">
                <a:solidFill>
                  <a:srgbClr val="0070C0"/>
                </a:solidFill>
              </a:rPr>
              <a:t/>
            </a:r>
            <a:br>
              <a:rPr lang="th-TH" sz="4400">
                <a:solidFill>
                  <a:srgbClr val="0070C0"/>
                </a:solidFill>
              </a:rPr>
            </a:br>
            <a:r>
              <a:rPr lang="en-US" sz="4400"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Class</a:t>
            </a:r>
            <a:r>
              <a:rPr lang="en-US" sz="4400">
                <a:solidFill>
                  <a:srgbClr val="0070C0"/>
                </a:solidFill>
              </a:rPr>
              <a:t/>
            </a:r>
            <a:br>
              <a:rPr lang="en-US" sz="4400">
                <a:solidFill>
                  <a:srgbClr val="0070C0"/>
                </a:solidFill>
              </a:rPr>
            </a:br>
            <a:r>
              <a:rPr lang="th-TH" sz="4400">
                <a:solidFill>
                  <a:srgbClr val="0070C0"/>
                </a:solidFill>
              </a:rPr>
              <a:t>การสร้างกลุ่ม + การตั้งเรื่อง</a:t>
            </a:r>
            <a:br>
              <a:rPr lang="th-TH" sz="4400">
                <a:solidFill>
                  <a:srgbClr val="0070C0"/>
                </a:solidFill>
              </a:rPr>
            </a:br>
            <a:r>
              <a:rPr lang="th-TH" sz="4400">
                <a:solidFill>
                  <a:srgbClr val="0070C0"/>
                </a:solidFill>
              </a:rPr>
              <a:t>และ การแชทในกลุ่ม </a:t>
            </a:r>
            <a:br>
              <a:rPr lang="th-TH" sz="4400">
                <a:solidFill>
                  <a:srgbClr val="0070C0"/>
                </a:solidFill>
              </a:rPr>
            </a:br>
            <a:r>
              <a:rPr lang="th-TH" sz="4400">
                <a:solidFill>
                  <a:schemeClr val="tx2">
                    <a:lumMod val="90000"/>
                  </a:schemeClr>
                </a:solidFill>
              </a:rPr>
              <a:t>บน</a:t>
            </a:r>
            <a:r>
              <a:rPr lang="th-TH" sz="4400">
                <a:solidFill>
                  <a:srgbClr val="0070C0"/>
                </a:solidFill>
              </a:rPr>
              <a:t> </a:t>
            </a:r>
            <a:r>
              <a:rPr lang="th-TH" sz="4400"/>
              <a:t>เฟซบุ๊ก</a:t>
            </a:r>
            <a:endParaRPr lang="en-US" sz="4400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xmlns="" id="{D636199C-25C5-427D-BED5-B8B09C204F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998720"/>
            <a:ext cx="8294687" cy="1859280"/>
          </a:xfrm>
        </p:spPr>
        <p:txBody>
          <a:bodyPr>
            <a:normAutofit/>
          </a:bodyPr>
          <a:lstStyle/>
          <a:p>
            <a:r>
              <a:rPr lang="th-TH" sz="1600" dirty="0"/>
              <a:t>โดย บุรินทร์ รุจจนพันธุ์</a:t>
            </a:r>
            <a:endParaRPr lang="en-US" sz="1600" dirty="0"/>
          </a:p>
          <a:p>
            <a:r>
              <a:rPr lang="th-TH" sz="1600" dirty="0"/>
              <a:t>วีระพันธ์ แก้วรัตน์</a:t>
            </a:r>
          </a:p>
          <a:p>
            <a:r>
              <a:rPr lang="th-TH" sz="1600" dirty="0"/>
              <a:t>ธวัชชัย แสนชมภู</a:t>
            </a:r>
            <a:endParaRPr lang="en-US" sz="1600" dirty="0"/>
          </a:p>
          <a:p>
            <a:r>
              <a:rPr lang="th-TH" sz="1600" dirty="0"/>
              <a:t>ปรับปรุง </a:t>
            </a:r>
            <a:r>
              <a:rPr lang="th-TH" sz="1600" dirty="0" smtClean="0"/>
              <a:t>2</a:t>
            </a:r>
            <a:r>
              <a:rPr lang="en-US" sz="1600" dirty="0" smtClean="0"/>
              <a:t>5</a:t>
            </a:r>
            <a:r>
              <a:rPr lang="th-TH" sz="1600" dirty="0" smtClean="0"/>
              <a:t> </a:t>
            </a:r>
            <a:r>
              <a:rPr lang="th-TH" sz="1600" dirty="0"/>
              <a:t>ตุลาคม 2565</a:t>
            </a:r>
            <a:endParaRPr lang="en-US" sz="1600" dirty="0"/>
          </a:p>
          <a:p>
            <a:r>
              <a:rPr lang="en-US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</a:t>
            </a:r>
            <a:r>
              <a:rPr lang="en-US" sz="1600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www.thaiall.com</a:t>
            </a:r>
            <a:r>
              <a:rPr lang="en-US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</a:t>
            </a:r>
            <a:r>
              <a:rPr lang="en-US" sz="1600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facebook</a:t>
            </a:r>
            <a:r>
              <a:rPr lang="en-US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</a:t>
            </a:r>
            <a:r>
              <a:rPr lang="en-US" sz="1600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classgroup.htm</a:t>
            </a:r>
            <a:r>
              <a:rPr lang="en-US" sz="1600" dirty="0"/>
              <a:t> </a:t>
            </a:r>
          </a:p>
        </p:txBody>
      </p:sp>
      <p:pic>
        <p:nvPicPr>
          <p:cNvPr id="1026" name="Picture 2" descr="May be an image of one or more people and text that says &quot;ขอบคุณ 13:02 สวัสีดค่ะ ทิพย์ น่ะค่ะ 13:24 อานแล้ว 13:30 สวัสดีครับ ยินดีที่ได้รู้จักค่ะ 13:49 อ่านแล้ว 13:51 ยินดีครับ คุณอยู่ที่ไหนค่ะ 13:53 อ่านแล้ว ที่ทำงาน 13:57 พี่ทำงานอะไรค่ะ 14:05 อ่านแล้ว รับจ้าง 14:06 รับเหมาก่อสร้างแบบนี้เหรอ 14:07 อ่านแล้ว 14:27 แล้วทำอะไรค่ะ เปล่าครับ 14:28 14:29 รับจ้างในแวดวงการศึกษา&quot;">
            <a:extLst>
              <a:ext uri="{FF2B5EF4-FFF2-40B4-BE49-F238E27FC236}">
                <a16:creationId xmlns:a16="http://schemas.microsoft.com/office/drawing/2014/main" xmlns="" id="{80F52D04-C1DE-411F-B8E1-17EE6CF4A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687" y="0"/>
            <a:ext cx="3897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8D35B7C1-DB8E-4FD6-B1C1-18D876FB3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97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7C534A9B-5A45-4079-9245-8E0146890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93" y="1"/>
            <a:ext cx="11061107" cy="1316735"/>
          </a:xfrm>
        </p:spPr>
        <p:txBody>
          <a:bodyPr/>
          <a:lstStyle/>
          <a:p>
            <a:r>
              <a:rPr lang="en-US"/>
              <a:t>1. </a:t>
            </a:r>
            <a:r>
              <a:rPr lang="th-TH"/>
              <a:t>การสร้างกลุ่ม</a:t>
            </a:r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6B584C64-C5F7-4843-9584-E93F1BF1C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2</a:t>
            </a:fld>
            <a:endParaRPr lang="en-US"/>
          </a:p>
        </p:txBody>
      </p:sp>
      <p:pic>
        <p:nvPicPr>
          <p:cNvPr id="1026" name="Picture 2" descr="May be an image of one or more people, indoor and text that says &quot;TEC1001&quot;">
            <a:extLst>
              <a:ext uri="{FF2B5EF4-FFF2-40B4-BE49-F238E27FC236}">
                <a16:creationId xmlns:a16="http://schemas.microsoft.com/office/drawing/2014/main" xmlns="" id="{818B26B6-3C34-4FF7-8E81-8DF482B866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94" y="1219199"/>
            <a:ext cx="11606614" cy="518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018CEC4A-8E8B-4D6F-AE7B-22135DB4CF16}"/>
              </a:ext>
            </a:extLst>
          </p:cNvPr>
          <p:cNvSpPr/>
          <p:nvPr/>
        </p:nvSpPr>
        <p:spPr>
          <a:xfrm>
            <a:off x="7620000" y="798092"/>
            <a:ext cx="4006554" cy="8422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ความเป็นเจ้าของ</a:t>
            </a:r>
            <a:endParaRPr lang="en-US" b="1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9033" y="6454905"/>
            <a:ext cx="116139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https://</a:t>
            </a:r>
            <a:r>
              <a:rPr lang="en-US" sz="1200" dirty="0" err="1">
                <a:solidFill>
                  <a:schemeClr val="bg1"/>
                </a:solidFill>
              </a:rPr>
              <a:t>docs.google.com</a:t>
            </a:r>
            <a:r>
              <a:rPr lang="en-US" sz="1200" dirty="0">
                <a:solidFill>
                  <a:schemeClr val="bg1"/>
                </a:solidFill>
              </a:rPr>
              <a:t>/presentation/d/</a:t>
            </a:r>
            <a:r>
              <a:rPr lang="en-US" sz="1200" dirty="0" err="1">
                <a:solidFill>
                  <a:schemeClr val="bg1"/>
                </a:solidFill>
              </a:rPr>
              <a:t>1UzNsyw7LCMXp-vFH1WGUk-FCeSKbijkl</a:t>
            </a:r>
            <a:r>
              <a:rPr lang="en-US" sz="1200" dirty="0">
                <a:solidFill>
                  <a:schemeClr val="bg1"/>
                </a:solidFill>
              </a:rPr>
              <a:t>/</a:t>
            </a:r>
            <a:r>
              <a:rPr lang="en-US" sz="1200" dirty="0" err="1">
                <a:solidFill>
                  <a:schemeClr val="bg1"/>
                </a:solidFill>
              </a:rPr>
              <a:t>edit?usp</a:t>
            </a:r>
            <a:r>
              <a:rPr lang="en-US" sz="1200" dirty="0">
                <a:solidFill>
                  <a:schemeClr val="bg1"/>
                </a:solidFill>
              </a:rPr>
              <a:t>=</a:t>
            </a:r>
            <a:r>
              <a:rPr lang="en-US" sz="1200" dirty="0" err="1">
                <a:solidFill>
                  <a:schemeClr val="bg1"/>
                </a:solidFill>
              </a:rPr>
              <a:t>sharing&amp;ouid</a:t>
            </a:r>
            <a:r>
              <a:rPr lang="en-US" sz="1200" dirty="0">
                <a:solidFill>
                  <a:schemeClr val="bg1"/>
                </a:solidFill>
              </a:rPr>
              <a:t>=</a:t>
            </a:r>
            <a:r>
              <a:rPr lang="en-US" sz="1200" dirty="0" err="1">
                <a:solidFill>
                  <a:schemeClr val="bg1"/>
                </a:solidFill>
              </a:rPr>
              <a:t>104567804820940218434&amp;rtpof</a:t>
            </a:r>
            <a:r>
              <a:rPr lang="en-US" sz="1200" dirty="0">
                <a:solidFill>
                  <a:schemeClr val="bg1"/>
                </a:solidFill>
              </a:rPr>
              <a:t>=</a:t>
            </a:r>
            <a:r>
              <a:rPr lang="en-US" sz="1200" dirty="0" err="1">
                <a:solidFill>
                  <a:schemeClr val="bg1"/>
                </a:solidFill>
              </a:rPr>
              <a:t>true&amp;sd</a:t>
            </a:r>
            <a:r>
              <a:rPr lang="en-US" sz="1200" dirty="0">
                <a:solidFill>
                  <a:schemeClr val="bg1"/>
                </a:solidFill>
              </a:rPr>
              <a:t>=true</a:t>
            </a:r>
          </a:p>
        </p:txBody>
      </p:sp>
    </p:spTree>
    <p:extLst>
      <p:ext uri="{BB962C8B-B14F-4D97-AF65-F5344CB8AC3E}">
        <p14:creationId xmlns:p14="http://schemas.microsoft.com/office/powerpoint/2010/main" val="2948362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1_01">
            <a:extLst>
              <a:ext uri="{FF2B5EF4-FFF2-40B4-BE49-F238E27FC236}">
                <a16:creationId xmlns:a16="http://schemas.microsoft.com/office/drawing/2014/main" xmlns="" id="{8347BDC4-895D-4196-9506-BA04B53CA7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60" y="0"/>
            <a:ext cx="8572500" cy="6858000"/>
          </a:xfrm>
          <a:prstGeom prst="rect">
            <a:avLst/>
          </a:prstGeom>
        </p:spPr>
      </p:pic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1828811" y="4465241"/>
            <a:ext cx="6243638" cy="2035572"/>
          </a:xfrm>
          <a:prstGeom prst="borderCallout1">
            <a:avLst>
              <a:gd name="adj1" fmla="val -12424"/>
              <a:gd name="adj2" fmla="val 93845"/>
              <a:gd name="adj3" fmla="val -79231"/>
              <a:gd name="adj4" fmla="val 147760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ในเฟซบุ๊ก มีได้หลายแฟนเพจ</a:t>
            </a:r>
            <a:b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</a:b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และมีบทบาทต่างกันไป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ในแต่ละแฟนเพจ</a:t>
            </a:r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400A0614-7DCC-43E3-BE71-246FFF67E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3</a:t>
            </a:fld>
            <a:endParaRPr lang="en-US"/>
          </a:p>
        </p:txBody>
      </p:sp>
      <p:sp>
        <p:nvSpPr>
          <p:cNvPr id="7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4900622" y="374253"/>
            <a:ext cx="5624513" cy="2035572"/>
          </a:xfrm>
          <a:prstGeom prst="borderCallout1">
            <a:avLst>
              <a:gd name="adj1" fmla="val 65486"/>
              <a:gd name="adj2" fmla="val -3934"/>
              <a:gd name="adj3" fmla="val 86415"/>
              <a:gd name="adj4" fmla="val -19866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เราเป็น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admin 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ของกลุ่ม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ได้หลายกลุ่ม 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ตามบทบาทหน้าที่ที่ต่างกันไป</a:t>
            </a:r>
          </a:p>
        </p:txBody>
      </p:sp>
      <p:sp>
        <p:nvSpPr>
          <p:cNvPr id="2" name="สี่เหลี่ยมผืนผ้า: มุมมน 1">
            <a:extLst>
              <a:ext uri="{FF2B5EF4-FFF2-40B4-BE49-F238E27FC236}">
                <a16:creationId xmlns:a16="http://schemas.microsoft.com/office/drawing/2014/main" xmlns="" id="{254384FC-CF1C-40D3-9A11-83EAEFEE4609}"/>
              </a:ext>
            </a:extLst>
          </p:cNvPr>
          <p:cNvSpPr/>
          <p:nvPr/>
        </p:nvSpPr>
        <p:spPr>
          <a:xfrm>
            <a:off x="168442" y="134426"/>
            <a:ext cx="2644777" cy="39736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เฟซบุ๊ก</a:t>
            </a:r>
          </a:p>
          <a:p>
            <a:pPr marL="285750" indent="-285750">
              <a:buFontTx/>
              <a:buChar char="-"/>
            </a:pPr>
            <a:r>
              <a:rPr lang="th-TH" sz="28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โปรไฟล์</a:t>
            </a:r>
          </a:p>
          <a:p>
            <a:pPr marL="285750" indent="-285750">
              <a:buFontTx/>
              <a:buChar char="-"/>
            </a:pPr>
            <a:r>
              <a:rPr lang="th-TH" sz="28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แฟนเพจ</a:t>
            </a:r>
          </a:p>
          <a:p>
            <a:pPr marL="285750" indent="-285750">
              <a:buFontTx/>
              <a:buChar char="-"/>
            </a:pPr>
            <a:r>
              <a:rPr lang="th-TH" sz="28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กลุ่ม</a:t>
            </a:r>
            <a:endParaRPr lang="en-US" sz="2800" b="1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89049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1_02">
            <a:extLst>
              <a:ext uri="{FF2B5EF4-FFF2-40B4-BE49-F238E27FC236}">
                <a16:creationId xmlns:a16="http://schemas.microsoft.com/office/drawing/2014/main" xmlns="" id="{DD4E48B3-AE87-4048-A8AE-BD88804720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350" y="0"/>
            <a:ext cx="8572500" cy="6858000"/>
          </a:xfrm>
          <a:prstGeom prst="rect">
            <a:avLst/>
          </a:prstGeom>
        </p:spPr>
      </p:pic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xmlns="" id="{236DC54C-9727-4F29-8481-2DCD37BD6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4</a:t>
            </a:fld>
            <a:endParaRPr lang="en-US"/>
          </a:p>
        </p:txBody>
      </p:sp>
      <p:sp>
        <p:nvSpPr>
          <p:cNvPr id="4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6795587" y="3806480"/>
            <a:ext cx="4452938" cy="2035572"/>
          </a:xfrm>
          <a:prstGeom prst="borderCallout1">
            <a:avLst>
              <a:gd name="adj1" fmla="val 16354"/>
              <a:gd name="adj2" fmla="val -3680"/>
              <a:gd name="adj3" fmla="val -75020"/>
              <a:gd name="adj4" fmla="val -44252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Create New Group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เพื่อสร้างกลุ่มเพื่อน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กลุ่มวิชา หรือ กลุ่มงาน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244E8881-7898-4F14-A853-B8F0BAE01EA3}"/>
              </a:ext>
            </a:extLst>
          </p:cNvPr>
          <p:cNvSpPr/>
          <p:nvPr/>
        </p:nvSpPr>
        <p:spPr>
          <a:xfrm>
            <a:off x="168442" y="134426"/>
            <a:ext cx="2644777" cy="63621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สังคม</a:t>
            </a:r>
          </a:p>
          <a:p>
            <a:pPr algn="ctr"/>
            <a:r>
              <a:rPr lang="th-TH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ชั้นเรียน</a:t>
            </a:r>
          </a:p>
          <a:p>
            <a:pPr algn="ctr"/>
            <a:endParaRPr lang="th-TH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ผ่าน</a:t>
            </a:r>
          </a:p>
          <a:p>
            <a:pPr algn="ctr"/>
            <a:r>
              <a:rPr lang="th-TH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สื่อสังคม</a:t>
            </a:r>
          </a:p>
          <a:p>
            <a:pPr algn="ctr"/>
            <a:endParaRPr lang="th-TH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ที่เรียกว่า</a:t>
            </a:r>
          </a:p>
          <a:p>
            <a:pPr algn="ctr"/>
            <a:r>
              <a:rPr lang="th-TH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กลุ่ม</a:t>
            </a:r>
            <a:endParaRPr lang="en-US" sz="2000" b="1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40868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1_03">
            <a:extLst>
              <a:ext uri="{FF2B5EF4-FFF2-40B4-BE49-F238E27FC236}">
                <a16:creationId xmlns:a16="http://schemas.microsoft.com/office/drawing/2014/main" xmlns="" id="{9C94362F-B54E-4073-AE3B-CB1E10AF1B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130" y="0"/>
            <a:ext cx="8572500" cy="6858000"/>
          </a:xfrm>
          <a:prstGeom prst="rect">
            <a:avLst/>
          </a:prstGeom>
        </p:spPr>
      </p:pic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xmlns="" id="{2549AD7F-8775-48AF-B06F-C82670509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5</a:t>
            </a:fld>
            <a:endParaRPr lang="en-US"/>
          </a:p>
        </p:txBody>
      </p:sp>
      <p:sp>
        <p:nvSpPr>
          <p:cNvPr id="4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6405312" y="4360466"/>
            <a:ext cx="5624513" cy="2035572"/>
          </a:xfrm>
          <a:prstGeom prst="borderCallout1">
            <a:avLst>
              <a:gd name="adj1" fmla="val 16354"/>
              <a:gd name="adj2" fmla="val -3680"/>
              <a:gd name="adj3" fmla="val -71732"/>
              <a:gd name="adj4" fmla="val -37086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ถ้ากลุ่มที่ใช้งานทั่วไป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เริ่มต้นก็สร้างแบบ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Public 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ได้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กลุ่มวิชา หรือกลุ่มเรียนรู้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2A4312E6-CBC8-4BA5-9B7D-3B9DF5D0E8F2}"/>
              </a:ext>
            </a:extLst>
          </p:cNvPr>
          <p:cNvSpPr/>
          <p:nvPr/>
        </p:nvSpPr>
        <p:spPr>
          <a:xfrm>
            <a:off x="168442" y="134426"/>
            <a:ext cx="2644777" cy="63621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Public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กับ</a:t>
            </a:r>
            <a:endParaRPr lang="en-US" sz="2000" b="1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en-US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Private</a:t>
            </a:r>
          </a:p>
          <a:p>
            <a:pPr algn="ctr"/>
            <a:endParaRPr lang="th-TH" sz="2000" b="1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สองตัวเลือกนี้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เลือกได้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ตามความเหมาะสม</a:t>
            </a:r>
          </a:p>
          <a:p>
            <a:pPr algn="ctr"/>
            <a:endParaRPr lang="th-TH" sz="2000" b="1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ในระยะแรก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ผมนะเปิดเป็น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สาธารณะ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จนนักเรียน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เข้ากลุ่มจนครบ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ก็จะกำหนด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เป็นส่วนตัว</a:t>
            </a:r>
            <a:endParaRPr lang="en-US" sz="2000" b="1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03789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1_04">
            <a:extLst>
              <a:ext uri="{FF2B5EF4-FFF2-40B4-BE49-F238E27FC236}">
                <a16:creationId xmlns:a16="http://schemas.microsoft.com/office/drawing/2014/main" xmlns="" id="{4A3E3630-5085-4A07-BC41-AFDFFF82AD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477" y="0"/>
            <a:ext cx="8572500" cy="6858000"/>
          </a:xfrm>
          <a:prstGeom prst="rect">
            <a:avLst/>
          </a:prstGeom>
        </p:spPr>
      </p:pic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xmlns="" id="{FB0190BA-E736-4472-A38E-AAF3BF8DC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6</a:t>
            </a:fld>
            <a:endParaRPr lang="en-US"/>
          </a:p>
        </p:txBody>
      </p:sp>
      <p:sp>
        <p:nvSpPr>
          <p:cNvPr id="4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1732668" y="4569248"/>
            <a:ext cx="5624513" cy="2035572"/>
          </a:xfrm>
          <a:prstGeom prst="borderCallout1">
            <a:avLst>
              <a:gd name="adj1" fmla="val 26452"/>
              <a:gd name="adj2" fmla="val 103083"/>
              <a:gd name="adj3" fmla="val 26052"/>
              <a:gd name="adj4" fmla="val 130260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มีคำแนะนำให้ดำเนินการ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เชิญสมาชิก เพิ่มภาพปก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เพิ่มรายละเอียด และสร้างโพสต์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135EAC96-C56A-4909-82CB-B7E6717A61C6}"/>
              </a:ext>
            </a:extLst>
          </p:cNvPr>
          <p:cNvSpPr/>
          <p:nvPr/>
        </p:nvSpPr>
        <p:spPr>
          <a:xfrm>
            <a:off x="194677" y="520360"/>
            <a:ext cx="2644777" cy="35367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บริการในกลุ่ม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มีมากมาย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แต่มีการตั้งค่า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ที่แนะนำมา 4 ค่า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ว่าการสร้างกลุ่มนั้น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ควรทำ 4 เรื่องนี้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เป็นสิ่งแรก ๆ</a:t>
            </a:r>
            <a:endParaRPr lang="en-US" sz="2000" b="1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27855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1_05">
            <a:extLst>
              <a:ext uri="{FF2B5EF4-FFF2-40B4-BE49-F238E27FC236}">
                <a16:creationId xmlns:a16="http://schemas.microsoft.com/office/drawing/2014/main" xmlns="" id="{CFB89A42-C5BF-4A9B-B2DC-7A47248E9F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572500" cy="6858000"/>
          </a:xfrm>
          <a:prstGeom prst="rect">
            <a:avLst/>
          </a:prstGeom>
        </p:spPr>
      </p:pic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xmlns="" id="{8688B65A-2B0D-4C5E-8452-623A0AD57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7</a:t>
            </a:fld>
            <a:endParaRPr lang="en-US"/>
          </a:p>
        </p:txBody>
      </p:sp>
      <p:sp>
        <p:nvSpPr>
          <p:cNvPr id="4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6463649" y="2971800"/>
            <a:ext cx="4978383" cy="3707313"/>
          </a:xfrm>
          <a:prstGeom prst="borderCallout1">
            <a:avLst>
              <a:gd name="adj1" fmla="val 5741"/>
              <a:gd name="adj2" fmla="val -3508"/>
              <a:gd name="adj3" fmla="val 9611"/>
              <a:gd name="adj4" fmla="val -24717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ตัวอย่างภาพที่มีความหมาย</a:t>
            </a:r>
          </a:p>
          <a:p>
            <a:pPr algn="ctr"/>
            <a:r>
              <a:rPr lang="th-TH" sz="20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ว่า คุณครูใช้ </a:t>
            </a:r>
            <a:r>
              <a:rPr lang="en-US" sz="200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Kahoot</a:t>
            </a:r>
            <a:r>
              <a:rPr lang="en-US" sz="20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</a:t>
            </a:r>
            <a:endParaRPr lang="th-TH" sz="200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0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พบว่า อ.วีระพันธ์ แก้วรัตน์</a:t>
            </a:r>
          </a:p>
          <a:p>
            <a:pPr algn="ctr"/>
            <a:r>
              <a:rPr lang="th-TH" sz="20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แชร์ภาพนี้ในเฟซบุ๊ค</a:t>
            </a:r>
          </a:p>
          <a:p>
            <a:pPr algn="ctr"/>
            <a:r>
              <a:rPr lang="th-TH" sz="20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เป็นภาพที่ดูสดใสมีความสุข</a:t>
            </a:r>
            <a:endParaRPr lang="th-TH" sz="20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0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ที่นำไปแบ่งปันเป็นตัวอย่าง</a:t>
            </a:r>
          </a:p>
          <a:p>
            <a:pPr algn="ctr"/>
            <a:r>
              <a:rPr lang="th-TH" sz="20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ของ </a:t>
            </a:r>
            <a:r>
              <a:rPr lang="en-US" sz="20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“</a:t>
            </a:r>
            <a:r>
              <a:rPr lang="th-TH" sz="20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ห้องเรียนที่ใช้เทคโนโลยี</a:t>
            </a:r>
            <a:r>
              <a:rPr lang="en-US" sz="20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”</a:t>
            </a:r>
            <a:endParaRPr lang="th-TH" sz="200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B96B7479-0C5B-40CB-91E8-AF30DDE460EA}"/>
              </a:ext>
            </a:extLst>
          </p:cNvPr>
          <p:cNvSpPr/>
          <p:nvPr/>
        </p:nvSpPr>
        <p:spPr>
          <a:xfrm>
            <a:off x="9070203" y="367804"/>
            <a:ext cx="2644777" cy="21588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ห้องเรียน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ที่ใช้เทคโนโลยี</a:t>
            </a:r>
          </a:p>
          <a:p>
            <a:pPr algn="ctr"/>
            <a:r>
              <a:rPr lang="en-US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Kahoot.it</a:t>
            </a:r>
          </a:p>
          <a:p>
            <a:pPr algn="ctr"/>
            <a:endParaRPr lang="en-US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ภาพ</a:t>
            </a:r>
            <a:r>
              <a:rPr lang="en-US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: </a:t>
            </a:r>
            <a:r>
              <a:rPr lang="th-TH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โรงเรียนไหล่หิน</a:t>
            </a:r>
            <a:endParaRPr lang="en-US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68719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1_06">
            <a:extLst>
              <a:ext uri="{FF2B5EF4-FFF2-40B4-BE49-F238E27FC236}">
                <a16:creationId xmlns:a16="http://schemas.microsoft.com/office/drawing/2014/main" xmlns="" id="{40057807-D984-469E-94B7-5A86401427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xmlns="" id="{2B42A28F-6868-434A-861E-7F0B21CA0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8</a:t>
            </a:fld>
            <a:endParaRPr lang="en-US"/>
          </a:p>
        </p:txBody>
      </p:sp>
      <p:sp>
        <p:nvSpPr>
          <p:cNvPr id="4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142875" y="2340398"/>
            <a:ext cx="6129337" cy="2035572"/>
          </a:xfrm>
          <a:prstGeom prst="borderCallout1">
            <a:avLst>
              <a:gd name="adj1" fmla="val 95238"/>
              <a:gd name="adj2" fmla="val 105877"/>
              <a:gd name="adj3" fmla="val 123615"/>
              <a:gd name="adj4" fmla="val 129298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เลือก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Upload 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ภาพที่มีความหมาย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มาเป็นภาพปก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</a:t>
            </a:r>
            <a:endParaRPr lang="en-US" sz="32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ภาพคุณครูกำลัง</a:t>
            </a:r>
            <a:r>
              <a:rPr lang="th-TH" sz="32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ใช้ </a:t>
            </a:r>
            <a:r>
              <a:rPr lang="en-US" sz="32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Kahoot</a:t>
            </a:r>
            <a:endParaRPr lang="th-TH" sz="32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98725D72-4400-4934-9070-3F14B03685A5}"/>
              </a:ext>
            </a:extLst>
          </p:cNvPr>
          <p:cNvSpPr/>
          <p:nvPr/>
        </p:nvSpPr>
        <p:spPr>
          <a:xfrm>
            <a:off x="8420498" y="1089446"/>
            <a:ext cx="3310291" cy="21588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ที่มาของภาพปก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เลือกได้จากหลายแหล่ง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ภาพที่เราถ่ายเอง</a:t>
            </a:r>
          </a:p>
          <a:p>
            <a:pPr algn="ctr"/>
            <a:r>
              <a:rPr lang="th-TH" sz="20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คือ ภาพที่ดีที่สุด</a:t>
            </a:r>
            <a:endParaRPr lang="en-US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09109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1_07">
            <a:extLst>
              <a:ext uri="{FF2B5EF4-FFF2-40B4-BE49-F238E27FC236}">
                <a16:creationId xmlns:a16="http://schemas.microsoft.com/office/drawing/2014/main" xmlns="" id="{7383FCAD-F4C5-4D98-B946-63F9C11487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11" y="0"/>
            <a:ext cx="8572500" cy="6858000"/>
          </a:xfrm>
          <a:prstGeom prst="rect">
            <a:avLst/>
          </a:prstGeom>
        </p:spPr>
      </p:pic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xmlns="" id="{AFE26CA6-FED9-4454-92FB-E586D2E1C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9</a:t>
            </a:fld>
            <a:endParaRPr lang="en-US"/>
          </a:p>
        </p:txBody>
      </p:sp>
      <p:sp>
        <p:nvSpPr>
          <p:cNvPr id="4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233611" y="3511973"/>
            <a:ext cx="4591049" cy="2035572"/>
          </a:xfrm>
          <a:prstGeom prst="borderCallout1">
            <a:avLst>
              <a:gd name="adj1" fmla="val -11449"/>
              <a:gd name="adj2" fmla="val 101448"/>
              <a:gd name="adj3" fmla="val -92974"/>
              <a:gd name="adj4" fmla="val 165871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>
                <a:lumMod val="85000"/>
              </a:schemeClr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ได้ภาพปกที่สวยงาม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ถูกใจเราแล้ว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AC2FD5FB-F1AB-49D7-857C-E7BF4EE2EF93}"/>
              </a:ext>
            </a:extLst>
          </p:cNvPr>
          <p:cNvSpPr/>
          <p:nvPr/>
        </p:nvSpPr>
        <p:spPr>
          <a:xfrm>
            <a:off x="6904519" y="3450344"/>
            <a:ext cx="4429228" cy="304620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การเลือกภาพปก</a:t>
            </a:r>
          </a:p>
          <a:p>
            <a:pPr algn="ctr"/>
            <a:r>
              <a:rPr lang="th-TH" sz="28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บางทีก็ใช้เวลานานมาก</a:t>
            </a:r>
          </a:p>
          <a:p>
            <a:pPr algn="ctr"/>
            <a:r>
              <a:rPr lang="th-TH" sz="28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การสะสมภาพไว้มาก ๆ</a:t>
            </a:r>
          </a:p>
          <a:p>
            <a:pPr algn="ctr"/>
            <a:r>
              <a:rPr lang="th-TH" sz="28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จะช่วยลดระยะเวลา</a:t>
            </a:r>
          </a:p>
          <a:p>
            <a:pPr algn="ctr"/>
            <a:r>
              <a:rPr lang="th-TH" sz="2800" b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การหาภาพที่เหมาะสม</a:t>
            </a:r>
            <a:endParaRPr lang="en-US" sz="240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33643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1_08">
            <a:extLst>
              <a:ext uri="{FF2B5EF4-FFF2-40B4-BE49-F238E27FC236}">
                <a16:creationId xmlns:a16="http://schemas.microsoft.com/office/drawing/2014/main" xmlns="" id="{06E9D02D-0BF9-4A73-8FF6-E54EA7C9B0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xmlns="" id="{4248403F-2A54-48D5-B513-B10F809B6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10</a:t>
            </a:fld>
            <a:endParaRPr lang="en-US"/>
          </a:p>
        </p:txBody>
      </p:sp>
      <p:sp>
        <p:nvSpPr>
          <p:cNvPr id="4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142875" y="2340398"/>
            <a:ext cx="6129337" cy="2035572"/>
          </a:xfrm>
          <a:prstGeom prst="borderCallout1">
            <a:avLst>
              <a:gd name="adj1" fmla="val 105766"/>
              <a:gd name="adj2" fmla="val 85597"/>
              <a:gd name="adj3" fmla="val 125721"/>
              <a:gd name="adj4" fmla="val 85941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การเพิ่ม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description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ทำให้ทราบวัตถุประสงค์ของกลุ่ม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ทำให้สมาชิกมีความเข้าใจตรงกัน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C1F4E1EA-DE14-4114-915E-CBF1E9B389D6}"/>
              </a:ext>
            </a:extLst>
          </p:cNvPr>
          <p:cNvSpPr/>
          <p:nvPr/>
        </p:nvSpPr>
        <p:spPr>
          <a:xfrm>
            <a:off x="6904519" y="3450344"/>
            <a:ext cx="4429228" cy="304620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คำอธิบายกลุ่ม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ต้องชัด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มีวิธีอธิบายในหลายมุมมอง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การใช้คำอธิบายรายวิชา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เป็นเนื้อหาที่ควรมีอยู่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ในส่วนนี้</a:t>
            </a:r>
            <a:endParaRPr lang="en-US" sz="240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46432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1_09">
            <a:extLst>
              <a:ext uri="{FF2B5EF4-FFF2-40B4-BE49-F238E27FC236}">
                <a16:creationId xmlns:a16="http://schemas.microsoft.com/office/drawing/2014/main" xmlns="" id="{26546B58-A84F-4F52-9620-3306F82054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979" y="481263"/>
            <a:ext cx="7334041" cy="5867233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26A34006-6DF5-4899-8031-618D05F7C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11</a:t>
            </a:fld>
            <a:endParaRPr lang="en-US"/>
          </a:p>
        </p:txBody>
      </p:sp>
      <p:sp>
        <p:nvSpPr>
          <p:cNvPr id="7" name="สี่เหลี่ยมผืนผ้า: มุมมน 6">
            <a:extLst>
              <a:ext uri="{FF2B5EF4-FFF2-40B4-BE49-F238E27FC236}">
                <a16:creationId xmlns:a16="http://schemas.microsoft.com/office/drawing/2014/main" xmlns="" id="{08EFAF95-AF10-4D49-90A9-738762F418C8}"/>
              </a:ext>
            </a:extLst>
          </p:cNvPr>
          <p:cNvSpPr/>
          <p:nvPr/>
        </p:nvSpPr>
        <p:spPr>
          <a:xfrm>
            <a:off x="1696453" y="108283"/>
            <a:ext cx="8927431" cy="66053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8503B8D-5BA0-4D8F-A805-D2B00026B3D4}"/>
              </a:ext>
            </a:extLst>
          </p:cNvPr>
          <p:cNvSpPr/>
          <p:nvPr/>
        </p:nvSpPr>
        <p:spPr>
          <a:xfrm>
            <a:off x="7433908" y="2997245"/>
            <a:ext cx="4429228" cy="304620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u="sng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ภาพตัวอย่าง</a:t>
            </a:r>
            <a:endParaRPr lang="en-US" sz="2400" u="sng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สื่อการสอนแบบบูรณาการ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ที่ไม่ได้อ้างอิง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จากหนังสือเพียงเล่มเดียว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มีแหล่งอ้างอิงมากมาย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ที่เชื่อมโยงมาใช้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เป็นสื่อการเรียนรู้ได้</a:t>
            </a:r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142875" y="2340398"/>
            <a:ext cx="3643313" cy="2035572"/>
          </a:xfrm>
          <a:prstGeom prst="borderCallout1">
            <a:avLst>
              <a:gd name="adj1" fmla="val -6537"/>
              <a:gd name="adj2" fmla="val 88734"/>
              <a:gd name="adj3" fmla="val -79934"/>
              <a:gd name="adj4" fmla="val 123424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ที่มาของแต่ละโพสต์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มักมีภาพประกอบ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classstart.org</a:t>
            </a:r>
            <a:endParaRPr lang="th-TH" sz="32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0919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1_10">
            <a:extLst>
              <a:ext uri="{FF2B5EF4-FFF2-40B4-BE49-F238E27FC236}">
                <a16:creationId xmlns:a16="http://schemas.microsoft.com/office/drawing/2014/main" xmlns="" id="{526351CD-3CEC-44E3-8B1F-AD3BE17E340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08782E6A-B900-4D8C-8711-FA9B0F171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12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142875" y="2340398"/>
            <a:ext cx="3643313" cy="2035572"/>
          </a:xfrm>
          <a:prstGeom prst="borderCallout1">
            <a:avLst>
              <a:gd name="adj1" fmla="val 72075"/>
              <a:gd name="adj2" fmla="val 104420"/>
              <a:gd name="adj3" fmla="val 87117"/>
              <a:gd name="adj4" fmla="val 123589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สร้างโพสต์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ที่มีภาพประกอบ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4BB00688-00E1-4E41-B080-501F3CEA7445}"/>
              </a:ext>
            </a:extLst>
          </p:cNvPr>
          <p:cNvSpPr/>
          <p:nvPr/>
        </p:nvSpPr>
        <p:spPr>
          <a:xfrm>
            <a:off x="8097252" y="2997245"/>
            <a:ext cx="3765883" cy="304620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มีภาพเครื่องมือที่ใช้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ในการจัดการเรียนการสอน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ที่นำมาแบ่งปัน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ในกลุ่มบนเฟซบุ๊กได้</a:t>
            </a:r>
          </a:p>
        </p:txBody>
      </p:sp>
      <p:sp>
        <p:nvSpPr>
          <p:cNvPr id="2" name="สี่เหลี่ยมผืนผ้า: มุมมน 1">
            <a:extLst>
              <a:ext uri="{FF2B5EF4-FFF2-40B4-BE49-F238E27FC236}">
                <a16:creationId xmlns:a16="http://schemas.microsoft.com/office/drawing/2014/main" xmlns="" id="{5D10599D-5A16-469C-95C4-678CCE19B293}"/>
              </a:ext>
            </a:extLst>
          </p:cNvPr>
          <p:cNvSpPr/>
          <p:nvPr/>
        </p:nvSpPr>
        <p:spPr>
          <a:xfrm>
            <a:off x="4752474" y="3429000"/>
            <a:ext cx="2598821" cy="18167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683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1_11">
            <a:extLst>
              <a:ext uri="{FF2B5EF4-FFF2-40B4-BE49-F238E27FC236}">
                <a16:creationId xmlns:a16="http://schemas.microsoft.com/office/drawing/2014/main" xmlns="" id="{EA790E73-C5F7-4D0A-BE37-09A7EEC365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078E20DE-5602-4B3C-A8D3-BEE54A44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13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128588" y="3740573"/>
            <a:ext cx="3829050" cy="2035572"/>
          </a:xfrm>
          <a:prstGeom prst="borderCallout1">
            <a:avLst>
              <a:gd name="adj1" fmla="val 72075"/>
              <a:gd name="adj2" fmla="val 104420"/>
              <a:gd name="adj3" fmla="val 5698"/>
              <a:gd name="adj4" fmla="val 180028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ตัวเลือกให้ดำเนินการ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ต่อโพสต์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มีให้เลือกมากมาย</a:t>
            </a:r>
          </a:p>
        </p:txBody>
      </p:sp>
      <p:sp>
        <p:nvSpPr>
          <p:cNvPr id="2" name="วงรี 1">
            <a:extLst>
              <a:ext uri="{FF2B5EF4-FFF2-40B4-BE49-F238E27FC236}">
                <a16:creationId xmlns:a16="http://schemas.microsoft.com/office/drawing/2014/main" xmlns="" id="{030D29C5-F352-4C31-B5A5-EF44384185F8}"/>
              </a:ext>
            </a:extLst>
          </p:cNvPr>
          <p:cNvSpPr/>
          <p:nvPr/>
        </p:nvSpPr>
        <p:spPr>
          <a:xfrm>
            <a:off x="6990347" y="3513221"/>
            <a:ext cx="457200" cy="433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2A463900-0408-402E-8B37-2ED17C2D80E1}"/>
              </a:ext>
            </a:extLst>
          </p:cNvPr>
          <p:cNvSpPr/>
          <p:nvPr/>
        </p:nvSpPr>
        <p:spPr>
          <a:xfrm>
            <a:off x="8083718" y="3235255"/>
            <a:ext cx="3765883" cy="304620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ตัวเลือก</a:t>
            </a:r>
            <a:endParaRPr lang="en-US" sz="240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ให้ดำเนินการ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กับ </a:t>
            </a:r>
            <a:r>
              <a:rPr lang="en-US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Post</a:t>
            </a:r>
            <a:endParaRPr lang="th-TH" sz="240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32207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1_12">
            <a:extLst>
              <a:ext uri="{FF2B5EF4-FFF2-40B4-BE49-F238E27FC236}">
                <a16:creationId xmlns:a16="http://schemas.microsoft.com/office/drawing/2014/main" xmlns="" id="{6F3F9570-0858-4A6A-8E24-C8C187B12E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AB8C2DDF-3F22-43D3-A111-46BD65037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14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128588" y="3740573"/>
            <a:ext cx="3829050" cy="2035572"/>
          </a:xfrm>
          <a:prstGeom prst="borderCallout1">
            <a:avLst>
              <a:gd name="adj1" fmla="val 15924"/>
              <a:gd name="adj2" fmla="val 105539"/>
              <a:gd name="adj3" fmla="val -58876"/>
              <a:gd name="adj4" fmla="val 178535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กรณีมีหลายโพสต์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เลือก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pin 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โพสต์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เพื่อประกาศได้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837B6A5D-7B8B-4E05-BFE4-B7072A930D1B}"/>
              </a:ext>
            </a:extLst>
          </p:cNvPr>
          <p:cNvSpPr/>
          <p:nvPr/>
        </p:nvSpPr>
        <p:spPr>
          <a:xfrm>
            <a:off x="7130717" y="4475099"/>
            <a:ext cx="3765883" cy="21311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ตัวเลือก</a:t>
            </a:r>
            <a:endParaRPr lang="en-US" sz="240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ให้ดำเนินการ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กับ</a:t>
            </a:r>
            <a:r>
              <a:rPr lang="en-US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Post </a:t>
            </a:r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ที่ได้ปักหมุดไว้</a:t>
            </a:r>
          </a:p>
        </p:txBody>
      </p:sp>
    </p:spTree>
    <p:extLst>
      <p:ext uri="{BB962C8B-B14F-4D97-AF65-F5344CB8AC3E}">
        <p14:creationId xmlns:p14="http://schemas.microsoft.com/office/powerpoint/2010/main" val="3688618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1_13">
            <a:extLst>
              <a:ext uri="{FF2B5EF4-FFF2-40B4-BE49-F238E27FC236}">
                <a16:creationId xmlns:a16="http://schemas.microsoft.com/office/drawing/2014/main" xmlns="" id="{5BBA86E0-55AB-465E-9EDA-5C6946EA97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025EAAE9-5B94-40A9-A378-787A7FEB3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15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128588" y="3740573"/>
            <a:ext cx="3829050" cy="2035572"/>
          </a:xfrm>
          <a:prstGeom prst="borderCallout1">
            <a:avLst>
              <a:gd name="adj1" fmla="val 35577"/>
              <a:gd name="adj2" fmla="val 103300"/>
              <a:gd name="adj3" fmla="val 2189"/>
              <a:gd name="adj4" fmla="val 123684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เริ่มต้นสร้างโพสต์กัน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สิ่งที่จะพิมพ์เข้าไป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สำคัญมาก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28026F56-B2C3-4F53-AC61-4698405A5764}"/>
              </a:ext>
            </a:extLst>
          </p:cNvPr>
          <p:cNvSpPr/>
          <p:nvPr/>
        </p:nvSpPr>
        <p:spPr>
          <a:xfrm>
            <a:off x="7423484" y="600931"/>
            <a:ext cx="4639928" cy="21311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“</a:t>
            </a:r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จินตนาการสำคัญกว่าความรู้</a:t>
            </a:r>
            <a:r>
              <a:rPr lang="en-US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”</a:t>
            </a:r>
          </a:p>
          <a:p>
            <a:pPr algn="ctr"/>
            <a:endParaRPr lang="th-TH" sz="240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ตอนนี้ต้องใช้จินตนาการ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ว่าจะใส่ความรู้อะไรลงไป</a:t>
            </a:r>
          </a:p>
        </p:txBody>
      </p:sp>
    </p:spTree>
    <p:extLst>
      <p:ext uri="{BB962C8B-B14F-4D97-AF65-F5344CB8AC3E}">
        <p14:creationId xmlns:p14="http://schemas.microsoft.com/office/powerpoint/2010/main" val="3305695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1_14">
            <a:extLst>
              <a:ext uri="{FF2B5EF4-FFF2-40B4-BE49-F238E27FC236}">
                <a16:creationId xmlns:a16="http://schemas.microsoft.com/office/drawing/2014/main" xmlns="" id="{FF4227A9-6602-4041-8463-CD4FCBAD3A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D1659B35-EB20-47D3-A4C8-B29A892D8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16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142876" y="1454573"/>
            <a:ext cx="3829050" cy="2035572"/>
          </a:xfrm>
          <a:prstGeom prst="borderCallout1">
            <a:avLst>
              <a:gd name="adj1" fmla="val 86815"/>
              <a:gd name="adj2" fmla="val 104793"/>
              <a:gd name="adj3" fmla="val 99752"/>
              <a:gd name="adj4" fmla="val 116221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การสร้างโพสต์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มีประเภทโพสต์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ให้เลือกได้หลายแบบ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F8E20163-28C8-48BA-92F6-CE228D44DEF9}"/>
              </a:ext>
            </a:extLst>
          </p:cNvPr>
          <p:cNvSpPr/>
          <p:nvPr/>
        </p:nvSpPr>
        <p:spPr>
          <a:xfrm>
            <a:off x="7409196" y="1587520"/>
            <a:ext cx="4639928" cy="21311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แบบของโพสต์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มีให้เลือกใช้มากมาย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ขึ้นกับวัตถุประสงค์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ในการโพสต์แต่ละครั้ง</a:t>
            </a:r>
          </a:p>
        </p:txBody>
      </p:sp>
    </p:spTree>
    <p:extLst>
      <p:ext uri="{BB962C8B-B14F-4D97-AF65-F5344CB8AC3E}">
        <p14:creationId xmlns:p14="http://schemas.microsoft.com/office/powerpoint/2010/main" val="2736374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>
            <a:extLst>
              <a:ext uri="{FF2B5EF4-FFF2-40B4-BE49-F238E27FC236}">
                <a16:creationId xmlns:a16="http://schemas.microsoft.com/office/drawing/2014/main" xmlns="" id="{C6EB99ED-654F-4B59-86F3-3A29A4CD1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78" y="1"/>
            <a:ext cx="11164222" cy="1249653"/>
          </a:xfrm>
        </p:spPr>
        <p:txBody>
          <a:bodyPr/>
          <a:lstStyle/>
          <a:p>
            <a:r>
              <a:rPr lang="th-TH"/>
              <a:t>2. การตั้งเรื่อง</a:t>
            </a:r>
            <a:endParaRPr lang="en-US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xmlns="" id="{77F2BF10-AB96-4076-A700-9DC0B3DC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17</a:t>
            </a:fld>
            <a:endParaRPr lang="en-US"/>
          </a:p>
        </p:txBody>
      </p:sp>
      <p:pic>
        <p:nvPicPr>
          <p:cNvPr id="2050" name="Picture 2" descr="May be an image of 2 people and text">
            <a:extLst>
              <a:ext uri="{FF2B5EF4-FFF2-40B4-BE49-F238E27FC236}">
                <a16:creationId xmlns:a16="http://schemas.microsoft.com/office/drawing/2014/main" xmlns="" id="{DBF408F4-4354-4792-8729-F6BA89FB70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78" y="1253330"/>
            <a:ext cx="5476653" cy="547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ชื่อเรื่อง 2">
            <a:extLst>
              <a:ext uri="{FF2B5EF4-FFF2-40B4-BE49-F238E27FC236}">
                <a16:creationId xmlns:a16="http://schemas.microsoft.com/office/drawing/2014/main" xmlns="" id="{5E8C3293-AC25-4D1F-8870-75A10B6869E2}"/>
              </a:ext>
            </a:extLst>
          </p:cNvPr>
          <p:cNvSpPr txBox="1">
            <a:spLocks/>
          </p:cNvSpPr>
          <p:nvPr/>
        </p:nvSpPr>
        <p:spPr>
          <a:xfrm>
            <a:off x="5876544" y="902208"/>
            <a:ext cx="5696109" cy="5955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hulabhorn Likit Text" panose="00000500000000000000" pitchFamily="2" charset="-34"/>
                <a:ea typeface="+mj-ea"/>
                <a:cs typeface="Chulabhorn Likit Text" panose="00000500000000000000" pitchFamily="2" charset="-34"/>
              </a:defRPr>
            </a:lvl1pPr>
          </a:lstStyle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 sz="3600"/>
              <a:t>ชื่อเรื่อง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 sz="3600"/>
              <a:t>วัตถุประสงค์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 sz="3600"/>
              <a:t>กลุ่มเป้าหมาย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 sz="3600"/>
              <a:t>แผนการเรียนรู้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 sz="3600"/>
              <a:t>รายละเอียดกิจกรรม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 sz="3600"/>
              <a:t>ผลการดำเนินงาน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 sz="3600"/>
              <a:t>ตัวชี้วัด</a:t>
            </a:r>
            <a:endParaRPr lang="en-US" sz="3600"/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 sz="3600"/>
              <a:t>ผลผลิต 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 sz="3600"/>
              <a:t>ผลลัพธ์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/>
            </a:pP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61823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01">
            <a:extLst>
              <a:ext uri="{FF2B5EF4-FFF2-40B4-BE49-F238E27FC236}">
                <a16:creationId xmlns:a16="http://schemas.microsoft.com/office/drawing/2014/main" xmlns="" id="{2E8582E8-1898-4E83-86C1-F81016B1A9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C725FACF-19FA-47BE-B201-2BEEDA24F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18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7015163" y="625898"/>
            <a:ext cx="5072063" cy="2035572"/>
          </a:xfrm>
          <a:prstGeom prst="borderCallout1">
            <a:avLst>
              <a:gd name="adj1" fmla="val 90324"/>
              <a:gd name="adj2" fmla="val -2739"/>
              <a:gd name="adj3" fmla="val 150289"/>
              <a:gd name="adj4" fmla="val -17153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ในโพสต์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สามารถใส่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Hash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Tag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ได้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มีหน้าที่เป็น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Topics 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ของกลุ่ม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450FE24D-7C92-4749-BFD5-FC8BF108B624}"/>
              </a:ext>
            </a:extLst>
          </p:cNvPr>
          <p:cNvSpPr/>
          <p:nvPr/>
        </p:nvSpPr>
        <p:spPr>
          <a:xfrm>
            <a:off x="124326" y="4258531"/>
            <a:ext cx="3400926" cy="21311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Hash tags </a:t>
            </a:r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มีผล</a:t>
            </a:r>
            <a:endParaRPr lang="en-US" sz="240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กับโพสต์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ไม่มีผลเมื่ออยู่ใน </a:t>
            </a:r>
            <a:r>
              <a:rPr lang="en-US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Comment</a:t>
            </a:r>
          </a:p>
        </p:txBody>
      </p:sp>
    </p:spTree>
    <p:extLst>
      <p:ext uri="{BB962C8B-B14F-4D97-AF65-F5344CB8AC3E}">
        <p14:creationId xmlns:p14="http://schemas.microsoft.com/office/powerpoint/2010/main" val="3799849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02">
            <a:extLst>
              <a:ext uri="{FF2B5EF4-FFF2-40B4-BE49-F238E27FC236}">
                <a16:creationId xmlns:a16="http://schemas.microsoft.com/office/drawing/2014/main" xmlns="" id="{2CF7AA96-AF03-4117-92F6-36295562ED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C40723A3-53CA-482C-B513-42ECA4828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19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281493" y="4460979"/>
            <a:ext cx="5072063" cy="2035572"/>
          </a:xfrm>
          <a:prstGeom prst="borderCallout1">
            <a:avLst>
              <a:gd name="adj1" fmla="val -11007"/>
              <a:gd name="adj2" fmla="val 62154"/>
              <a:gd name="adj3" fmla="val -63271"/>
              <a:gd name="adj4" fmla="val 80386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ตัวอย่าง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ถ่ายภาพเช็คชื่อ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เป็นกิจกรรมแรกในชั้นเรียน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10E67BF4-FE22-4D00-B70C-C8A5CA4DA210}"/>
              </a:ext>
            </a:extLst>
          </p:cNvPr>
          <p:cNvSpPr/>
          <p:nvPr/>
        </p:nvSpPr>
        <p:spPr>
          <a:xfrm>
            <a:off x="5796967" y="4740442"/>
            <a:ext cx="5596937" cy="193867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การประยุกต์ใช้โพสต์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มีได้หลากหลาย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การใช้เป็นเครื่องมือในการเช็คชื่อ</a:t>
            </a:r>
            <a:endParaRPr lang="en-US" sz="240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3114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03">
            <a:extLst>
              <a:ext uri="{FF2B5EF4-FFF2-40B4-BE49-F238E27FC236}">
                <a16:creationId xmlns:a16="http://schemas.microsoft.com/office/drawing/2014/main" xmlns="" id="{92C95837-CB07-416A-82FF-D2A1A2574F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19E335D0-642A-40CE-90FD-8EB824360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20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6872289" y="3540548"/>
            <a:ext cx="5072063" cy="2035572"/>
          </a:xfrm>
          <a:prstGeom prst="borderCallout1">
            <a:avLst>
              <a:gd name="adj1" fmla="val 49615"/>
              <a:gd name="adj2" fmla="val -4992"/>
              <a:gd name="adj3" fmla="val 2190"/>
              <a:gd name="adj4" fmla="val -25885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ตัวอย่างการ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comment</a:t>
            </a:r>
            <a:endParaRPr lang="th-TH" sz="32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ที่เลือกได้ในภายหลัง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ว่าจะลบ หรือแก้ไข</a:t>
            </a:r>
          </a:p>
        </p:txBody>
      </p:sp>
      <p:sp>
        <p:nvSpPr>
          <p:cNvPr id="6" name="วงรี 5">
            <a:extLst>
              <a:ext uri="{FF2B5EF4-FFF2-40B4-BE49-F238E27FC236}">
                <a16:creationId xmlns:a16="http://schemas.microsoft.com/office/drawing/2014/main" xmlns="" id="{4551639C-FB87-41CC-B45B-CFA481A23C86}"/>
              </a:ext>
            </a:extLst>
          </p:cNvPr>
          <p:cNvSpPr/>
          <p:nvPr/>
        </p:nvSpPr>
        <p:spPr>
          <a:xfrm>
            <a:off x="5221705" y="3167571"/>
            <a:ext cx="457200" cy="433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สี่เหลี่ยมผืนผ้า: มุมมน 6">
            <a:extLst>
              <a:ext uri="{FF2B5EF4-FFF2-40B4-BE49-F238E27FC236}">
                <a16:creationId xmlns:a16="http://schemas.microsoft.com/office/drawing/2014/main" xmlns="" id="{2D0B22C2-836D-4C6E-8EAA-F6D17958F73C}"/>
              </a:ext>
            </a:extLst>
          </p:cNvPr>
          <p:cNvSpPr/>
          <p:nvPr/>
        </p:nvSpPr>
        <p:spPr>
          <a:xfrm>
            <a:off x="124326" y="4258531"/>
            <a:ext cx="3015916" cy="21311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การควบคุม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ให้สิทธิ </a:t>
            </a:r>
            <a:r>
              <a:rPr lang="en-US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Admin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อย่างเต็มที่</a:t>
            </a:r>
            <a:endParaRPr lang="en-US" sz="240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5460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04">
            <a:extLst>
              <a:ext uri="{FF2B5EF4-FFF2-40B4-BE49-F238E27FC236}">
                <a16:creationId xmlns:a16="http://schemas.microsoft.com/office/drawing/2014/main" xmlns="" id="{34125F03-30BF-47D2-AC48-B2FB7CB038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7678EF4E-1094-4199-9B9C-BF3904752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21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7729538" y="711623"/>
            <a:ext cx="4200526" cy="2035572"/>
          </a:xfrm>
          <a:prstGeom prst="borderCallout1">
            <a:avLst>
              <a:gd name="adj1" fmla="val 112083"/>
              <a:gd name="adj2" fmla="val 10314"/>
              <a:gd name="adj3" fmla="val 150289"/>
              <a:gd name="adj4" fmla="val -23504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โพสต์แบบ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Poll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มีไว้เพื่อสำรวจ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ความคิดเห็น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BAC0AD68-F7FD-40FC-B39B-142438214221}"/>
              </a:ext>
            </a:extLst>
          </p:cNvPr>
          <p:cNvSpPr/>
          <p:nvPr/>
        </p:nvSpPr>
        <p:spPr>
          <a:xfrm>
            <a:off x="124326" y="4258531"/>
            <a:ext cx="3015916" cy="21311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ความคิดเห็นของ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สมาชิกมีความสำคัญ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ตั้งคำถามให้ร่วม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แสดงความคิดเห็นได้</a:t>
            </a:r>
            <a:endParaRPr lang="en-US" sz="240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32265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05">
            <a:extLst>
              <a:ext uri="{FF2B5EF4-FFF2-40B4-BE49-F238E27FC236}">
                <a16:creationId xmlns:a16="http://schemas.microsoft.com/office/drawing/2014/main" xmlns="" id="{85B0CD36-21D3-4CB3-A65B-9FB53102BD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5C8FA7F9-F14E-41D6-B94F-BABB4FCFC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22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6743701" y="711623"/>
            <a:ext cx="5186364" cy="2035572"/>
          </a:xfrm>
          <a:prstGeom prst="borderCallout1">
            <a:avLst>
              <a:gd name="adj1" fmla="val 109977"/>
              <a:gd name="adj2" fmla="val 2876"/>
              <a:gd name="adj3" fmla="val 158712"/>
              <a:gd name="adj4" fmla="val -11158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โพสต์แบบ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Poll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ที่เราเลือก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Add Options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เป็นตัวเลือกของแบบสอบถาม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8534FAD0-71CC-4E3F-8F8C-4BAA20A34B68}"/>
              </a:ext>
            </a:extLst>
          </p:cNvPr>
          <p:cNvSpPr/>
          <p:nvPr/>
        </p:nvSpPr>
        <p:spPr>
          <a:xfrm>
            <a:off x="124325" y="4258531"/>
            <a:ext cx="3689685" cy="21311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คำถามสำคัญ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แต่การนำผลไปใช้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ต้องเกิดมาจาก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การตั้งเป้าหมายที่ชัดเจน</a:t>
            </a:r>
          </a:p>
        </p:txBody>
      </p:sp>
    </p:spTree>
    <p:extLst>
      <p:ext uri="{BB962C8B-B14F-4D97-AF65-F5344CB8AC3E}">
        <p14:creationId xmlns:p14="http://schemas.microsoft.com/office/powerpoint/2010/main" val="15794546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06">
            <a:extLst>
              <a:ext uri="{FF2B5EF4-FFF2-40B4-BE49-F238E27FC236}">
                <a16:creationId xmlns:a16="http://schemas.microsoft.com/office/drawing/2014/main" xmlns="" id="{6008F61C-461C-485B-84D1-18B39D0C4F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26F1F511-6DBE-4BE7-9C68-4080AFAD8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23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5972176" y="4183485"/>
            <a:ext cx="5186364" cy="2035572"/>
          </a:xfrm>
          <a:prstGeom prst="borderCallout1">
            <a:avLst>
              <a:gd name="adj1" fmla="val -6537"/>
              <a:gd name="adj2" fmla="val 16375"/>
              <a:gd name="adj3" fmla="val -68627"/>
              <a:gd name="adj4" fmla="val 24307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โพสต์แบบ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Poll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เลือกแสดงความคิดเห็น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และมีข้อมูลว่าใครเลือกอะไร</a:t>
            </a:r>
          </a:p>
        </p:txBody>
      </p:sp>
      <p:sp>
        <p:nvSpPr>
          <p:cNvPr id="6" name="วงรี 5">
            <a:extLst>
              <a:ext uri="{FF2B5EF4-FFF2-40B4-BE49-F238E27FC236}">
                <a16:creationId xmlns:a16="http://schemas.microsoft.com/office/drawing/2014/main" xmlns="" id="{4AC21FD8-D89A-4778-9ACC-3A580C877FF4}"/>
              </a:ext>
            </a:extLst>
          </p:cNvPr>
          <p:cNvSpPr/>
          <p:nvPr/>
        </p:nvSpPr>
        <p:spPr>
          <a:xfrm>
            <a:off x="7098631" y="2277474"/>
            <a:ext cx="457200" cy="433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สี่เหลี่ยมผืนผ้า: มุมมน 6">
            <a:extLst>
              <a:ext uri="{FF2B5EF4-FFF2-40B4-BE49-F238E27FC236}">
                <a16:creationId xmlns:a16="http://schemas.microsoft.com/office/drawing/2014/main" xmlns="" id="{D258FD1C-8173-4055-85E6-E526174F505E}"/>
              </a:ext>
            </a:extLst>
          </p:cNvPr>
          <p:cNvSpPr/>
          <p:nvPr/>
        </p:nvSpPr>
        <p:spPr>
          <a:xfrm>
            <a:off x="172452" y="5142575"/>
            <a:ext cx="3689685" cy="153653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ถ้าไม่มีตัวเลือกที่ชอบ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ก็พิมพ์เพิ่มเข้าไปได้</a:t>
            </a:r>
          </a:p>
        </p:txBody>
      </p:sp>
    </p:spTree>
    <p:extLst>
      <p:ext uri="{BB962C8B-B14F-4D97-AF65-F5344CB8AC3E}">
        <p14:creationId xmlns:p14="http://schemas.microsoft.com/office/powerpoint/2010/main" val="2315712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07">
            <a:extLst>
              <a:ext uri="{FF2B5EF4-FFF2-40B4-BE49-F238E27FC236}">
                <a16:creationId xmlns:a16="http://schemas.microsoft.com/office/drawing/2014/main" xmlns="" id="{F2433F91-3A1C-4BAB-9036-E3E2A31CB1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75DA42BD-3725-4961-BB54-AB368D554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24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6286500" y="197273"/>
            <a:ext cx="5743578" cy="2035572"/>
          </a:xfrm>
          <a:prstGeom prst="borderCallout1">
            <a:avLst>
              <a:gd name="adj1" fmla="val 112083"/>
              <a:gd name="adj2" fmla="val 39509"/>
              <a:gd name="adj3" fmla="val 186788"/>
              <a:gd name="adj4" fmla="val 13496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ประเภทของโพสต์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มีให้เลือกมากมาย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ยืดหยุ่นตามกิจกรรมของคุณครู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CF7E73D7-F122-42FA-9CE5-AF87319C703B}"/>
              </a:ext>
            </a:extLst>
          </p:cNvPr>
          <p:cNvSpPr/>
          <p:nvPr/>
        </p:nvSpPr>
        <p:spPr>
          <a:xfrm>
            <a:off x="172452" y="4836695"/>
            <a:ext cx="3689685" cy="18424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การทำรายการสด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มีให้เลือกกด </a:t>
            </a:r>
            <a:endParaRPr lang="en-US" sz="240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en-US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Live video </a:t>
            </a:r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ได้</a:t>
            </a:r>
          </a:p>
        </p:txBody>
      </p:sp>
    </p:spTree>
    <p:extLst>
      <p:ext uri="{BB962C8B-B14F-4D97-AF65-F5344CB8AC3E}">
        <p14:creationId xmlns:p14="http://schemas.microsoft.com/office/powerpoint/2010/main" val="1078640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08">
            <a:extLst>
              <a:ext uri="{FF2B5EF4-FFF2-40B4-BE49-F238E27FC236}">
                <a16:creationId xmlns:a16="http://schemas.microsoft.com/office/drawing/2014/main" xmlns="" id="{2E8B1A37-B119-4E40-8438-3135A2A57B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17F94E1F-4456-4BB1-9008-7DD994B72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25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200025" y="483023"/>
            <a:ext cx="3857625" cy="2035572"/>
          </a:xfrm>
          <a:prstGeom prst="borderCallout1">
            <a:avLst>
              <a:gd name="adj1" fmla="val 110679"/>
              <a:gd name="adj2" fmla="val 92472"/>
              <a:gd name="adj3" fmla="val 161520"/>
              <a:gd name="adj4" fmla="val 108681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เพิ่มเอกสารประกอบการสอน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ในแบบ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pdf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ได้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172452" y="4235116"/>
            <a:ext cx="3689685" cy="24439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เอกสารที่อัพโหลดได้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ควรเป็นภาพ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หรือแฟ้มในกลุ่ม </a:t>
            </a:r>
            <a:r>
              <a:rPr lang="en-US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Office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แต่จะไม่อนุญาตให้</a:t>
            </a:r>
          </a:p>
          <a:p>
            <a:pPr algn="ctr"/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แฟ้ม </a:t>
            </a:r>
            <a:r>
              <a:rPr lang="en-US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.zip </a:t>
            </a:r>
            <a:r>
              <a:rPr lang="th-TH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หรือ </a:t>
            </a:r>
            <a:r>
              <a:rPr lang="en-US" sz="240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.exe </a:t>
            </a:r>
            <a:endParaRPr lang="th-TH" sz="240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036000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09">
            <a:extLst>
              <a:ext uri="{FF2B5EF4-FFF2-40B4-BE49-F238E27FC236}">
                <a16:creationId xmlns:a16="http://schemas.microsoft.com/office/drawing/2014/main" xmlns="" id="{821DA582-0522-4F58-B2B0-F9B82EF7EE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A5EAB0B9-E2CC-4EBE-9895-65172376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26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157163" y="483023"/>
            <a:ext cx="3400426" cy="2035572"/>
          </a:xfrm>
          <a:prstGeom prst="borderCallout1">
            <a:avLst>
              <a:gd name="adj1" fmla="val 91026"/>
              <a:gd name="adj2" fmla="val 104657"/>
              <a:gd name="adj3" fmla="val 131339"/>
              <a:gd name="adj4" fmla="val 121706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เขียนภาษา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Markdown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ในโพสต์ได้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172452" y="4020206"/>
            <a:ext cx="3942348" cy="23120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การเขียนแบบ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Markdown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มีให้เลือกได้ไม่กี่รูปแบบ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image 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กับ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link 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ไม่ได้</a:t>
            </a:r>
            <a:endParaRPr lang="th-TH" sz="2400" dirty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950190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10">
            <a:extLst>
              <a:ext uri="{FF2B5EF4-FFF2-40B4-BE49-F238E27FC236}">
                <a16:creationId xmlns:a16="http://schemas.microsoft.com/office/drawing/2014/main" xmlns="" id="{A18A3216-977B-461A-94B6-F73323DEA1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C425F6B0-C32B-4EFF-8EB9-FEBC6A984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27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8043863" y="3240511"/>
            <a:ext cx="3400426" cy="2035572"/>
          </a:xfrm>
          <a:prstGeom prst="borderCallout1">
            <a:avLst>
              <a:gd name="adj1" fmla="val 13116"/>
              <a:gd name="adj2" fmla="val -4166"/>
              <a:gd name="adj3" fmla="val 3595"/>
              <a:gd name="adj4" fmla="val -44681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Pin to featured</a:t>
            </a:r>
          </a:p>
          <a:p>
            <a:pPr algn="ctr"/>
            <a:r>
              <a:rPr lang="th-TH" sz="32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คือ ปัก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หมุดเป็น</a:t>
            </a:r>
            <a:endParaRPr lang="en-US" sz="32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Announcement</a:t>
            </a:r>
            <a:endParaRPr lang="th-TH" sz="32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172452" y="4114800"/>
            <a:ext cx="3942348" cy="23120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ผู้ดูแลที่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ต้องการ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ประกาศข้อมูลข่าวสาร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เลือกปักหมุดโพสต์ได้</a:t>
            </a:r>
            <a:endParaRPr lang="th-TH" sz="2400" dirty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2" name="Pentagon 1"/>
          <p:cNvSpPr/>
          <p:nvPr/>
        </p:nvSpPr>
        <p:spPr>
          <a:xfrm>
            <a:off x="1529256" y="1229711"/>
            <a:ext cx="1371600" cy="1371600"/>
          </a:xfrm>
          <a:prstGeom prst="homePlate">
            <a:avLst/>
          </a:prstGeom>
          <a:solidFill>
            <a:srgbClr val="FF000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วงรี 5">
            <a:extLst>
              <a:ext uri="{FF2B5EF4-FFF2-40B4-BE49-F238E27FC236}">
                <a16:creationId xmlns:a16="http://schemas.microsoft.com/office/drawing/2014/main" xmlns="" id="{4AC21FD8-D89A-4778-9ACC-3A580C877FF4}"/>
              </a:ext>
            </a:extLst>
          </p:cNvPr>
          <p:cNvSpPr/>
          <p:nvPr/>
        </p:nvSpPr>
        <p:spPr>
          <a:xfrm>
            <a:off x="7461238" y="2734674"/>
            <a:ext cx="457200" cy="433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460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11">
            <a:extLst>
              <a:ext uri="{FF2B5EF4-FFF2-40B4-BE49-F238E27FC236}">
                <a16:creationId xmlns:a16="http://schemas.microsoft.com/office/drawing/2014/main" xmlns="" id="{916CD16C-5BB3-4C5F-92C1-E48DB2A8F7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8CB00D81-E18C-4E61-92DA-6DEF32140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28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8043863" y="3240511"/>
            <a:ext cx="3700462" cy="2035572"/>
          </a:xfrm>
          <a:prstGeom prst="borderCallout1">
            <a:avLst>
              <a:gd name="adj1" fmla="val 60845"/>
              <a:gd name="adj2" fmla="val -5041"/>
              <a:gd name="adj3" fmla="val 78697"/>
              <a:gd name="adj4" fmla="val -24093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Group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เราสามารถ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สร้าง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Column 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ได้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172452" y="4114800"/>
            <a:ext cx="3516679" cy="23120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ตัวเลือกสร้าง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Post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ในกลุ่ม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มีให้เลือก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มากถึง 12 แบบ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เคยมีแบบ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Column 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/>
            </a:r>
            <a:b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</a:b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เรียกว่า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Note</a:t>
            </a:r>
            <a:endParaRPr lang="th-TH" sz="2400" dirty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324897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12">
            <a:extLst>
              <a:ext uri="{FF2B5EF4-FFF2-40B4-BE49-F238E27FC236}">
                <a16:creationId xmlns:a16="http://schemas.microsoft.com/office/drawing/2014/main" xmlns="" id="{164E256C-51B9-4080-895B-08309C94BE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F87F32F7-64F0-4815-BCA8-140AD1631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29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585788" y="2140373"/>
            <a:ext cx="3700462" cy="2035572"/>
          </a:xfrm>
          <a:prstGeom prst="borderCallout1">
            <a:avLst>
              <a:gd name="adj1" fmla="val 88218"/>
              <a:gd name="adj2" fmla="val 106156"/>
              <a:gd name="adj3" fmla="val 56236"/>
              <a:gd name="adj4" fmla="val 132278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Column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เราใส่ภาพปกประกอบบทความได้</a:t>
            </a:r>
            <a:endParaRPr lang="en-US" sz="32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7014686" y="283780"/>
            <a:ext cx="3516679" cy="16499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ขนาดภาพปก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820</a:t>
            </a:r>
            <a:r>
              <a:rPr lang="en-US" sz="2400" dirty="0" err="1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px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x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312</a:t>
            </a:r>
            <a:r>
              <a:rPr lang="en-US" sz="2400" dirty="0" err="1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px</a:t>
            </a:r>
            <a:endParaRPr lang="en-US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เป็นขนาดที่แนะนำ</a:t>
            </a:r>
            <a:endParaRPr lang="th-TH" sz="2400" dirty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591152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13">
            <a:extLst>
              <a:ext uri="{FF2B5EF4-FFF2-40B4-BE49-F238E27FC236}">
                <a16:creationId xmlns:a16="http://schemas.microsoft.com/office/drawing/2014/main" xmlns="" id="{7F140113-EC89-4130-9F43-C120994EB3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46445F73-D06D-4592-8F55-C4A5472FA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30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200026" y="3411961"/>
            <a:ext cx="3700462" cy="2035572"/>
          </a:xfrm>
          <a:prstGeom prst="borderCallout1">
            <a:avLst>
              <a:gd name="adj1" fmla="val 88218"/>
              <a:gd name="adj2" fmla="val 106156"/>
              <a:gd name="adj3" fmla="val 49919"/>
              <a:gd name="adj4" fmla="val 124170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Column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เราใส่ลิงค์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ออกไปภายนอกได้</a:t>
            </a:r>
            <a:endParaRPr lang="en-US" sz="32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8149803" y="4587766"/>
            <a:ext cx="3516679" cy="16499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เขียนคอลัมเสร็จ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ระบุ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Link 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อ้างอิงได้</a:t>
            </a:r>
            <a:endParaRPr lang="th-TH" sz="2400" dirty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20981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14">
            <a:extLst>
              <a:ext uri="{FF2B5EF4-FFF2-40B4-BE49-F238E27FC236}">
                <a16:creationId xmlns:a16="http://schemas.microsoft.com/office/drawing/2014/main" xmlns="" id="{9C3DB28B-BE2A-45F4-9994-09857F2194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C6501B09-77FA-4F53-8EC4-50398735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31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142875" y="2900363"/>
            <a:ext cx="4257675" cy="2547170"/>
          </a:xfrm>
          <a:prstGeom prst="borderCallout1">
            <a:avLst>
              <a:gd name="adj1" fmla="val 18859"/>
              <a:gd name="adj2" fmla="val 103503"/>
              <a:gd name="adj3" fmla="val -4295"/>
              <a:gd name="adj4" fmla="val 114338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Column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อยู่ภายใต้โพสต์</a:t>
            </a:r>
            <a:endParaRPr lang="en-US" sz="32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เราใส่คำแนะนำก่อนคลิ๊กเพื่ออ่านบทความได้</a:t>
            </a:r>
            <a:endParaRPr lang="en-US" sz="32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8197100" y="2475186"/>
            <a:ext cx="3516679" cy="16499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คอลัมเหมือน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วัตถุหนึ่ง หรือ ลิงค์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ที่นำไปแชร์ที่ไหนก็ได้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เขียนโพสต์แนะนำก็ได้</a:t>
            </a:r>
            <a:endParaRPr lang="th-TH" sz="2400" dirty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239099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15">
            <a:extLst>
              <a:ext uri="{FF2B5EF4-FFF2-40B4-BE49-F238E27FC236}">
                <a16:creationId xmlns:a16="http://schemas.microsoft.com/office/drawing/2014/main" xmlns="" id="{A39F29DC-F0DC-4854-BC7C-CEBBD9E82F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916DDB35-C2D4-47D2-B759-B2C336E7A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32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6858000" y="671512"/>
            <a:ext cx="5000625" cy="2118545"/>
          </a:xfrm>
          <a:prstGeom prst="borderCallout1">
            <a:avLst>
              <a:gd name="adj1" fmla="val 109903"/>
              <a:gd name="adj2" fmla="val 49503"/>
              <a:gd name="adj3" fmla="val 153515"/>
              <a:gd name="adj4" fmla="val 32052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หน้าต่างบทความ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Column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มีตัวเลือกจัดการได้ไม่มาก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188219" y="4950372"/>
            <a:ext cx="2933354" cy="16499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เมื่อสร้างคอลัมเสร็จ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จะแก้ไขก็ได้</a:t>
            </a:r>
            <a:endParaRPr lang="th-TH" sz="2400" dirty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02511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16">
            <a:extLst>
              <a:ext uri="{FF2B5EF4-FFF2-40B4-BE49-F238E27FC236}">
                <a16:creationId xmlns:a16="http://schemas.microsoft.com/office/drawing/2014/main" xmlns="" id="{94E0BE47-BD37-42FC-A262-4BEDEC81A4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D59B8AFC-04AD-413D-A9AD-A9257E26C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33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6858000" y="671512"/>
            <a:ext cx="5000625" cy="2118545"/>
          </a:xfrm>
          <a:prstGeom prst="borderCallout1">
            <a:avLst>
              <a:gd name="adj1" fmla="val 108554"/>
              <a:gd name="adj2" fmla="val 36074"/>
              <a:gd name="adj3" fmla="val 177119"/>
              <a:gd name="adj4" fmla="val 6623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สร้างเหตุการณ์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ประชุมประจำเดือน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393171" y="2254469"/>
            <a:ext cx="3422084" cy="42354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ในกลุ่มอาจมี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เหตุการณ์ที่ต้องการ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แจ้งให้สมาชิก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ได้รับทราบ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ประชุม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ทำบุญ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งานบวช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แต่งงาน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สัมมนา</a:t>
            </a:r>
            <a:endParaRPr lang="th-TH" sz="2400" dirty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4191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17">
            <a:extLst>
              <a:ext uri="{FF2B5EF4-FFF2-40B4-BE49-F238E27FC236}">
                <a16:creationId xmlns:a16="http://schemas.microsoft.com/office/drawing/2014/main" xmlns="" id="{4BFC2B26-BA64-4547-B4F7-E0181B1F10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E06F7129-ABAC-4148-A9F4-3198CAEBD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34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6972300" y="185737"/>
            <a:ext cx="5000625" cy="2118545"/>
          </a:xfrm>
          <a:prstGeom prst="borderCallout1">
            <a:avLst>
              <a:gd name="adj1" fmla="val 107880"/>
              <a:gd name="adj2" fmla="val 17217"/>
              <a:gd name="adj3" fmla="val 143399"/>
              <a:gd name="adj4" fmla="val -520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สร้างเหตุการณ์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เลือกประเภท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Online 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ได้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1780537" y="2538247"/>
            <a:ext cx="3422084" cy="39359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ประเภทของเหตุการณ์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อาจเป็นสาธารณะ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ที่ทุกคนร่วมได้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หรือเป็นเรื่องจำกัด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เฉพาะที่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เฉพาะกลุ่ม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เฉพาะคนก็ได้</a:t>
            </a:r>
            <a:endParaRPr lang="th-TH" sz="2400" dirty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7491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18">
            <a:extLst>
              <a:ext uri="{FF2B5EF4-FFF2-40B4-BE49-F238E27FC236}">
                <a16:creationId xmlns:a16="http://schemas.microsoft.com/office/drawing/2014/main" xmlns="" id="{D7CB9040-48FB-446A-97B2-1D7FA58B0B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91FCB43C-FCB5-4867-A974-9D4E8E19D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35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6929437" y="1042987"/>
            <a:ext cx="5000625" cy="2118545"/>
          </a:xfrm>
          <a:prstGeom prst="borderCallout1">
            <a:avLst>
              <a:gd name="adj1" fmla="val 109368"/>
              <a:gd name="adj2" fmla="val 40547"/>
              <a:gd name="adj3" fmla="val 175026"/>
              <a:gd name="adj4" fmla="val 45598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สมาชิกเลือกแสดงตน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ว่าจะ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Going </a:t>
            </a:r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หรือ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Maybe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ถ้าไม่สะดวกก็กด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Can’t go</a:t>
            </a:r>
            <a:endParaRPr lang="th-TH" sz="32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456233" y="4619296"/>
            <a:ext cx="3091008" cy="14977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เลือกร่วม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หรือไม่ร่วมได้</a:t>
            </a:r>
            <a:endParaRPr lang="th-TH" sz="2400" dirty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4571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19">
            <a:extLst>
              <a:ext uri="{FF2B5EF4-FFF2-40B4-BE49-F238E27FC236}">
                <a16:creationId xmlns:a16="http://schemas.microsoft.com/office/drawing/2014/main" xmlns="" id="{62F38BBB-3CAD-496C-B627-F862252533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CD6259E4-9175-4DDC-85CC-8784F0E51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36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6900862" y="1785937"/>
            <a:ext cx="5000625" cy="2118545"/>
          </a:xfrm>
          <a:prstGeom prst="borderCallout1">
            <a:avLst>
              <a:gd name="adj1" fmla="val 72811"/>
              <a:gd name="adj2" fmla="val -6783"/>
              <a:gd name="adj3" fmla="val 28750"/>
              <a:gd name="adj4" fmla="val -88234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เลือกระบุตำแหน่ง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ประกอบเหตุการณ์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ว่าจะจัดงานในสถานที่ใด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8811957" y="4382813"/>
            <a:ext cx="3091008" cy="14977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เลือก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กำหนดตำแหน่ง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ในแผนที่ได้</a:t>
            </a:r>
          </a:p>
        </p:txBody>
      </p:sp>
    </p:spTree>
    <p:extLst>
      <p:ext uri="{BB962C8B-B14F-4D97-AF65-F5344CB8AC3E}">
        <p14:creationId xmlns:p14="http://schemas.microsoft.com/office/powerpoint/2010/main" val="105070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20">
            <a:extLst>
              <a:ext uri="{FF2B5EF4-FFF2-40B4-BE49-F238E27FC236}">
                <a16:creationId xmlns:a16="http://schemas.microsoft.com/office/drawing/2014/main" xmlns="" id="{560C8E40-A8AB-47B3-8953-D5C53F0A0B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BB86BC1D-2ECD-4027-B54D-EACDADCDB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37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7000875" y="514350"/>
            <a:ext cx="5000625" cy="2118545"/>
          </a:xfrm>
          <a:prstGeom prst="borderCallout1">
            <a:avLst>
              <a:gd name="adj1" fmla="val 72811"/>
              <a:gd name="adj2" fmla="val -6783"/>
              <a:gd name="adj3" fmla="val 89446"/>
              <a:gd name="adj4" fmla="val -87377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เลือกระบุตำแหน่ง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ให้รู้ถึงสถานที่จัดงาน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2931419" y="4824248"/>
            <a:ext cx="3091008" cy="14977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เพิ่มข้อมูลอื่นได้</a:t>
            </a:r>
          </a:p>
        </p:txBody>
      </p:sp>
    </p:spTree>
    <p:extLst>
      <p:ext uri="{BB962C8B-B14F-4D97-AF65-F5344CB8AC3E}">
        <p14:creationId xmlns:p14="http://schemas.microsoft.com/office/powerpoint/2010/main" val="7403292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21">
            <a:extLst>
              <a:ext uri="{FF2B5EF4-FFF2-40B4-BE49-F238E27FC236}">
                <a16:creationId xmlns:a16="http://schemas.microsoft.com/office/drawing/2014/main" xmlns="" id="{C9E1CF93-C9DE-4F0E-973A-7CB1357463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CE40229D-149D-406C-961C-50C281E6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38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7000875" y="514350"/>
            <a:ext cx="5000625" cy="2118545"/>
          </a:xfrm>
          <a:prstGeom prst="borderCallout1">
            <a:avLst>
              <a:gd name="adj1" fmla="val 72811"/>
              <a:gd name="adj2" fmla="val -6783"/>
              <a:gd name="adj3" fmla="val 89446"/>
              <a:gd name="adj4" fmla="val -87377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กำหนด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Description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ให้กับกลุ่ม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219750" y="4177863"/>
            <a:ext cx="3343257" cy="14977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กำหนดรายละเอียดให้กับกลุ่มได้</a:t>
            </a:r>
          </a:p>
        </p:txBody>
      </p:sp>
    </p:spTree>
    <p:extLst>
      <p:ext uri="{BB962C8B-B14F-4D97-AF65-F5344CB8AC3E}">
        <p14:creationId xmlns:p14="http://schemas.microsoft.com/office/powerpoint/2010/main" val="34847559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22">
            <a:extLst>
              <a:ext uri="{FF2B5EF4-FFF2-40B4-BE49-F238E27FC236}">
                <a16:creationId xmlns:a16="http://schemas.microsoft.com/office/drawing/2014/main" xmlns="" id="{0B8D245C-29C7-4AFE-B408-F19680AB70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993DEA06-0C44-4866-AB45-73E5BD7C2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39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4133030" y="3959116"/>
            <a:ext cx="5000625" cy="2118545"/>
          </a:xfrm>
          <a:prstGeom prst="borderCallout1">
            <a:avLst>
              <a:gd name="adj1" fmla="val -10728"/>
              <a:gd name="adj2" fmla="val 1770"/>
              <a:gd name="adj3" fmla="val -74391"/>
              <a:gd name="adj4" fmla="val -29102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Add chat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เพื่อการพูดคุยได้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203985" y="4303987"/>
            <a:ext cx="3343257" cy="14977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สร้าง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Chat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ให้คุยเฉพาะเหตุการณ์นี้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952276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23">
            <a:extLst>
              <a:ext uri="{FF2B5EF4-FFF2-40B4-BE49-F238E27FC236}">
                <a16:creationId xmlns:a16="http://schemas.microsoft.com/office/drawing/2014/main" xmlns="" id="{DC7FE358-6796-407E-A760-9B64951980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19F3D831-4E01-456D-AF02-408B65D03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40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3328988" y="3943350"/>
            <a:ext cx="5000625" cy="2118545"/>
          </a:xfrm>
          <a:prstGeom prst="borderCallout1">
            <a:avLst>
              <a:gd name="adj1" fmla="val -10728"/>
              <a:gd name="adj2" fmla="val 1770"/>
              <a:gd name="adj3" fmla="val -54484"/>
              <a:gd name="adj4" fmla="val -23497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เลือกภาพปก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ของเหตุการณ์ได้หลายวิธี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251282" y="4303988"/>
            <a:ext cx="2917587" cy="107205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กำหนดภาพปก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ให้กับเหตุการณ์นี้ได้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577122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24">
            <a:extLst>
              <a:ext uri="{FF2B5EF4-FFF2-40B4-BE49-F238E27FC236}">
                <a16:creationId xmlns:a16="http://schemas.microsoft.com/office/drawing/2014/main" xmlns="" id="{85B191C9-1218-43BA-9D7A-812CB13689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063EADB0-8F8D-434B-A6B6-071A04BD1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41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AE8D30-2C21-4FB5-90AF-F4ABE864CB42}"/>
              </a:ext>
            </a:extLst>
          </p:cNvPr>
          <p:cNvSpPr/>
          <p:nvPr/>
        </p:nvSpPr>
        <p:spPr>
          <a:xfrm>
            <a:off x="2771776" y="3943350"/>
            <a:ext cx="5557838" cy="2118545"/>
          </a:xfrm>
          <a:prstGeom prst="borderCallout1">
            <a:avLst>
              <a:gd name="adj1" fmla="val -13425"/>
              <a:gd name="adj2" fmla="val 47738"/>
              <a:gd name="adj3" fmla="val -71344"/>
              <a:gd name="adj4" fmla="val 47932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ภาพปกนี้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เป็นของระบบที่มีให้เลือกใช้</a:t>
            </a:r>
          </a:p>
          <a:p>
            <a:pPr algn="ctr"/>
            <a:r>
              <a:rPr lang="th-TH" sz="32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เป็นภาพที่ไม่ติดลิขสิทธิ์ข้างนอก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7519185" y="2081050"/>
            <a:ext cx="3847753" cy="107205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ภาพปก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ที่เลือกมาจากในระบบ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102815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25">
            <a:extLst>
              <a:ext uri="{FF2B5EF4-FFF2-40B4-BE49-F238E27FC236}">
                <a16:creationId xmlns:a16="http://schemas.microsoft.com/office/drawing/2014/main" xmlns="" id="{C27173BB-ACF7-47E0-B307-2F32F4433F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232F72BB-A89B-4EA6-A4C1-4A7AD2CE6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42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383839CA-9EA7-41DE-9D5A-273BC309366F}"/>
              </a:ext>
            </a:extLst>
          </p:cNvPr>
          <p:cNvSpPr/>
          <p:nvPr/>
        </p:nvSpPr>
        <p:spPr>
          <a:xfrm>
            <a:off x="308992" y="3720663"/>
            <a:ext cx="5165216" cy="2079904"/>
          </a:xfrm>
          <a:prstGeom prst="borderCallout1">
            <a:avLst>
              <a:gd name="adj1" fmla="val -6519"/>
              <a:gd name="adj2" fmla="val 103444"/>
              <a:gd name="adj3" fmla="val -55230"/>
              <a:gd name="adj4" fmla="val 122521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ในกลุ่ม เราสร้างเหตุการณ์ได้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ศึกษาดูงาน นำเสนอโครงงาน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ไปประกวดแข่งขัน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7787198" y="4871546"/>
            <a:ext cx="3847753" cy="107205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บนเมนูบาร์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มีตัวเลือก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Events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7" name="วงรี 5">
            <a:extLst>
              <a:ext uri="{FF2B5EF4-FFF2-40B4-BE49-F238E27FC236}">
                <a16:creationId xmlns:a16="http://schemas.microsoft.com/office/drawing/2014/main" xmlns="" id="{4AC21FD8-D89A-4778-9ACC-3A580C877FF4}"/>
              </a:ext>
            </a:extLst>
          </p:cNvPr>
          <p:cNvSpPr/>
          <p:nvPr/>
        </p:nvSpPr>
        <p:spPr>
          <a:xfrm>
            <a:off x="5569376" y="4508937"/>
            <a:ext cx="1004846" cy="3310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44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26">
            <a:extLst>
              <a:ext uri="{FF2B5EF4-FFF2-40B4-BE49-F238E27FC236}">
                <a16:creationId xmlns:a16="http://schemas.microsoft.com/office/drawing/2014/main" xmlns="" id="{310AB05C-2B37-45AD-93D2-A557228BE5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68E6168A-1419-4A4F-B48A-AFE164BCE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43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780B0802-452B-4057-BD4D-1841B288918F}"/>
              </a:ext>
            </a:extLst>
          </p:cNvPr>
          <p:cNvSpPr/>
          <p:nvPr/>
        </p:nvSpPr>
        <p:spPr>
          <a:xfrm>
            <a:off x="235840" y="4523992"/>
            <a:ext cx="5165216" cy="2118545"/>
          </a:xfrm>
          <a:prstGeom prst="borderCallout1">
            <a:avLst>
              <a:gd name="adj1" fmla="val -6519"/>
              <a:gd name="adj2" fmla="val 83617"/>
              <a:gd name="adj3" fmla="val -60985"/>
              <a:gd name="adj4" fmla="val 83338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เราสร้างโพสต์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เพื่อแชร์เหตุการณ์ได้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ส่งอีเมลเชิญร่วมเหตุการณ์ก็ได้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7629542" y="3673367"/>
            <a:ext cx="4257657" cy="107205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เพื่อให้เหตุการณ์เป็นที่รู้จัก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สามารถแชร์ออกไปภายนอกได้</a:t>
            </a:r>
          </a:p>
        </p:txBody>
      </p:sp>
    </p:spTree>
    <p:extLst>
      <p:ext uri="{BB962C8B-B14F-4D97-AF65-F5344CB8AC3E}">
        <p14:creationId xmlns:p14="http://schemas.microsoft.com/office/powerpoint/2010/main" val="17843534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27">
            <a:extLst>
              <a:ext uri="{FF2B5EF4-FFF2-40B4-BE49-F238E27FC236}">
                <a16:creationId xmlns:a16="http://schemas.microsoft.com/office/drawing/2014/main" xmlns="" id="{3635C7B3-6DC2-4A8C-BDBE-D7765B8B5A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FB6F14F2-1099-4A26-89AB-C3CD5876E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44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5A60A5D6-53BA-416A-8F57-7C57C6D907A6}"/>
              </a:ext>
            </a:extLst>
          </p:cNvPr>
          <p:cNvSpPr/>
          <p:nvPr/>
        </p:nvSpPr>
        <p:spPr>
          <a:xfrm>
            <a:off x="7026784" y="3429000"/>
            <a:ext cx="5165216" cy="2118545"/>
          </a:xfrm>
          <a:prstGeom prst="borderCallout1">
            <a:avLst>
              <a:gd name="adj1" fmla="val 56785"/>
              <a:gd name="adj2" fmla="val -6078"/>
              <a:gd name="adj3" fmla="val 103605"/>
              <a:gd name="adj4" fmla="val -56398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โพสต์ที่แชร์เหตุการณ์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จะมี </a:t>
            </a:r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preview </a:t>
            </a:r>
            <a:endParaRPr lang="th-TH" sz="280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เป็นแบบเหตุการณ์อย่างชัดเจน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172452" y="3026979"/>
            <a:ext cx="4888279" cy="15292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เหตุการณ์จะมีรายละเอียดชัดเจน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จะร่วมกี่คน สนใจกี่คน</a:t>
            </a:r>
          </a:p>
        </p:txBody>
      </p:sp>
    </p:spTree>
    <p:extLst>
      <p:ext uri="{BB962C8B-B14F-4D97-AF65-F5344CB8AC3E}">
        <p14:creationId xmlns:p14="http://schemas.microsoft.com/office/powerpoint/2010/main" val="37259347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2_28">
            <a:extLst>
              <a:ext uri="{FF2B5EF4-FFF2-40B4-BE49-F238E27FC236}">
                <a16:creationId xmlns:a16="http://schemas.microsoft.com/office/drawing/2014/main" xmlns="" id="{B503F61F-174E-4E91-A1F3-6DAEAA8737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54CB8527-99CC-43FF-8FCE-F6F5D7A2E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45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3FDC58F7-B702-4823-9B4F-AE5A5287C412}"/>
              </a:ext>
            </a:extLst>
          </p:cNvPr>
          <p:cNvSpPr/>
          <p:nvPr/>
        </p:nvSpPr>
        <p:spPr>
          <a:xfrm>
            <a:off x="6866192" y="210312"/>
            <a:ext cx="5165216" cy="2118545"/>
          </a:xfrm>
          <a:prstGeom prst="borderCallout1">
            <a:avLst>
              <a:gd name="adj1" fmla="val 112032"/>
              <a:gd name="adj2" fmla="val -1357"/>
              <a:gd name="adj3" fmla="val 178419"/>
              <a:gd name="adj4" fmla="val -15327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เมื่อสร้างโพสต์แล้วติด </a:t>
            </a:r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Hash Tags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จะมีการแสดงรายการ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ในหัวข้อ </a:t>
            </a:r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Topics </a:t>
            </a:r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พร้อมจำนวน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282812" y="3799489"/>
            <a:ext cx="4194596" cy="15292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Hash tags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เป็นเครื่องมือจัดการคำสำคัญ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ได้ดีมาก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637264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>
            <a:extLst>
              <a:ext uri="{FF2B5EF4-FFF2-40B4-BE49-F238E27FC236}">
                <a16:creationId xmlns:a16="http://schemas.microsoft.com/office/drawing/2014/main" xmlns="" id="{C04D052C-CC72-4B4F-8291-419DD5A5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805" y="1"/>
            <a:ext cx="11008995" cy="1690688"/>
          </a:xfrm>
        </p:spPr>
        <p:txBody>
          <a:bodyPr/>
          <a:lstStyle/>
          <a:p>
            <a:r>
              <a:rPr lang="th-TH"/>
              <a:t>3. การแชทในกลุ่ม </a:t>
            </a:r>
            <a:endParaRPr lang="en-US"/>
          </a:p>
        </p:txBody>
      </p:sp>
      <p:pic>
        <p:nvPicPr>
          <p:cNvPr id="6" name="ตัวแทนเนื้อหา 5">
            <a:extLst>
              <a:ext uri="{FF2B5EF4-FFF2-40B4-BE49-F238E27FC236}">
                <a16:creationId xmlns:a16="http://schemas.microsoft.com/office/drawing/2014/main" xmlns="" id="{A8C87E7C-6648-4A13-A72C-1B8856AB74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805" y="1419828"/>
            <a:ext cx="5162550" cy="5237004"/>
          </a:xfrm>
        </p:spPr>
      </p:pic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xmlns="" id="{9FE81B47-95B2-46C7-9D10-6DCB1C276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46</a:t>
            </a:fld>
            <a:endParaRPr lang="en-US"/>
          </a:p>
        </p:txBody>
      </p:sp>
      <p:sp>
        <p:nvSpPr>
          <p:cNvPr id="7" name="ชื่อเรื่อง 2">
            <a:extLst>
              <a:ext uri="{FF2B5EF4-FFF2-40B4-BE49-F238E27FC236}">
                <a16:creationId xmlns:a16="http://schemas.microsoft.com/office/drawing/2014/main" xmlns="" id="{C202F50A-B577-4548-8190-48F1D4C134D1}"/>
              </a:ext>
            </a:extLst>
          </p:cNvPr>
          <p:cNvSpPr txBox="1">
            <a:spLocks/>
          </p:cNvSpPr>
          <p:nvPr/>
        </p:nvSpPr>
        <p:spPr>
          <a:xfrm>
            <a:off x="5657088" y="1419827"/>
            <a:ext cx="6190107" cy="54381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hulabhorn Likit Text" panose="00000500000000000000" pitchFamily="2" charset="-34"/>
                <a:ea typeface="+mj-ea"/>
                <a:cs typeface="Chulabhorn Likit Text" panose="00000500000000000000" pitchFamily="2" charset="-34"/>
              </a:defRPr>
            </a:lvl1pPr>
          </a:lstStyle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/>
              <a:t>ตั้งกลุ่ม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/>
              <a:t>ตั้งหัวหน้ากลุ่มและทีม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/>
              <a:t>ตั้งเรื่อง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/>
              <a:t>ตั้งกิจกรรม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/>
              <a:t>ทำกิจกรรม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/>
              <a:t>ประเมินกิจกรรม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/>
              <a:t>ทบทวนและปรับปรุง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th-TH"/>
              <a:t>นำเสนอผลงาน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4781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01">
            <a:extLst>
              <a:ext uri="{FF2B5EF4-FFF2-40B4-BE49-F238E27FC236}">
                <a16:creationId xmlns:a16="http://schemas.microsoft.com/office/drawing/2014/main" xmlns="" id="{D9BE1018-E6C5-4960-8179-1DC2564AC7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50" y="0"/>
            <a:ext cx="3338513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7473037A-93F6-4B9A-87EA-C534D5547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47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3BC72108-25A5-45DF-A904-7A4B289A9772}"/>
              </a:ext>
            </a:extLst>
          </p:cNvPr>
          <p:cNvSpPr/>
          <p:nvPr/>
        </p:nvSpPr>
        <p:spPr>
          <a:xfrm>
            <a:off x="6768656" y="3429000"/>
            <a:ext cx="5165216" cy="2118545"/>
          </a:xfrm>
          <a:prstGeom prst="borderCallout1">
            <a:avLst>
              <a:gd name="adj1" fmla="val -9972"/>
              <a:gd name="adj2" fmla="val -2301"/>
              <a:gd name="adj3" fmla="val -78249"/>
              <a:gd name="adj4" fmla="val -21464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บนสมาร์ทโฟน</a:t>
            </a:r>
            <a:endParaRPr lang="en-US" sz="280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มีตัวเลือกในกลุ่ม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เพื่อสร้างโพสต์ทั้งหมด 12 แบบ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แต่ในโปรไฟล์จะมีน้อยกว่ามาก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157655" y="1907629"/>
            <a:ext cx="4193628" cy="23805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คลิป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Reels</a:t>
            </a:r>
            <a:r>
              <a:rPr lang="th-TH" sz="2400" dirty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คือ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Short Clip 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บน</a:t>
            </a:r>
            <a:r>
              <a:rPr lang="th-TH" sz="2400" dirty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แพลตฟอร์ม 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Facebook </a:t>
            </a:r>
            <a:r>
              <a:rPr lang="th-TH" sz="2400" dirty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และ </a:t>
            </a:r>
            <a:r>
              <a:rPr lang="en-US" sz="2400" dirty="0" err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Instagram</a:t>
            </a:r>
            <a:r>
              <a:rPr lang="en-US" sz="2400" dirty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293958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02">
            <a:extLst>
              <a:ext uri="{FF2B5EF4-FFF2-40B4-BE49-F238E27FC236}">
                <a16:creationId xmlns:a16="http://schemas.microsoft.com/office/drawing/2014/main" xmlns="" id="{398A97C3-8945-4407-8C26-4E00A03556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50" y="0"/>
            <a:ext cx="3338513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0FD56667-0271-42F8-A9AC-5D58227EF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48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78CDDC27-60BB-43C6-B441-03FB4E451A90}"/>
              </a:ext>
            </a:extLst>
          </p:cNvPr>
          <p:cNvSpPr/>
          <p:nvPr/>
        </p:nvSpPr>
        <p:spPr>
          <a:xfrm>
            <a:off x="6866192" y="4233672"/>
            <a:ext cx="5165216" cy="2118545"/>
          </a:xfrm>
          <a:prstGeom prst="borderCallout1">
            <a:avLst>
              <a:gd name="adj1" fmla="val -9972"/>
              <a:gd name="adj2" fmla="val -2301"/>
              <a:gd name="adj3" fmla="val -63286"/>
              <a:gd name="adj4" fmla="val -12494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กลุ่มสาธารณะ</a:t>
            </a:r>
          </a:p>
          <a:p>
            <a:pPr algn="ctr"/>
            <a:r>
              <a:rPr lang="th-TH" sz="2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เปิดให้เข้ามาดูโพสต์</a:t>
            </a:r>
          </a:p>
          <a:p>
            <a:pPr algn="ctr"/>
            <a:r>
              <a:rPr lang="th-TH" sz="2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และขอ เข้าร่วมกลุ่ม ได้</a:t>
            </a: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268014" y="2175642"/>
            <a:ext cx="3925614" cy="23805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ถ้าเป็นกลุ่มส่วนตัว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ก็ต้องได้รับอนุญาต</a:t>
            </a:r>
            <a:endParaRPr lang="en-US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จาก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Admin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54355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03">
            <a:extLst>
              <a:ext uri="{FF2B5EF4-FFF2-40B4-BE49-F238E27FC236}">
                <a16:creationId xmlns:a16="http://schemas.microsoft.com/office/drawing/2014/main" xmlns="" id="{E1626798-6C86-4F9E-A3A0-AD21BB1EA0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50" y="0"/>
            <a:ext cx="3338513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9AAC7018-0379-4371-810E-4962A4F3D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49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C37F5B7F-758D-4CCE-B16D-8F4A78E12632}"/>
              </a:ext>
            </a:extLst>
          </p:cNvPr>
          <p:cNvSpPr/>
          <p:nvPr/>
        </p:nvSpPr>
        <p:spPr>
          <a:xfrm>
            <a:off x="7278624" y="1063753"/>
            <a:ext cx="4752784" cy="1862328"/>
          </a:xfrm>
          <a:prstGeom prst="borderCallout1">
            <a:avLst>
              <a:gd name="adj1" fmla="val 63350"/>
              <a:gd name="adj2" fmla="val -3840"/>
              <a:gd name="adj3" fmla="val 62409"/>
              <a:gd name="adj4" fmla="val -22242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การมีหลายบัญชี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ทำให้เราเห็นหน้าตากลุ่มต่างกัน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คือ สมาชิก หรือ ผู้ดูแล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คำบรรยายภาพ: เส้น 5">
            <a:extLst>
              <a:ext uri="{FF2B5EF4-FFF2-40B4-BE49-F238E27FC236}">
                <a16:creationId xmlns:a16="http://schemas.microsoft.com/office/drawing/2014/main" xmlns="" id="{232D0D08-8530-45C5-AD3A-7FE5B3CD0A9D}"/>
              </a:ext>
            </a:extLst>
          </p:cNvPr>
          <p:cNvSpPr/>
          <p:nvPr/>
        </p:nvSpPr>
        <p:spPr>
          <a:xfrm>
            <a:off x="159005" y="3852672"/>
            <a:ext cx="3338513" cy="2176273"/>
          </a:xfrm>
          <a:prstGeom prst="borderCallout1">
            <a:avLst>
              <a:gd name="adj1" fmla="val 59422"/>
              <a:gd name="adj2" fmla="val 102874"/>
              <a:gd name="adj3" fmla="val 58670"/>
              <a:gd name="adj4" fmla="val 130001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เรื่องใดสำคัญ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ก็จะปักหยุดเป็น</a:t>
            </a:r>
          </a:p>
          <a:p>
            <a:pPr algn="ctr"/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Featured </a:t>
            </a:r>
            <a:endParaRPr lang="th-TH" sz="280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ที่แนะนำไว้ด้านบน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7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7977352" y="3610304"/>
            <a:ext cx="3925614" cy="23805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ปัจจุบัน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Facebook 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อนุญาต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ให้มีหลายบัญชีได้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ส่วนบัญชี </a:t>
            </a:r>
            <a:r>
              <a:rPr lang="en-US" sz="2400" dirty="0" err="1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Fanpage</a:t>
            </a:r>
            <a:endParaRPr lang="en-US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กับ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Profile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เริ่มแยกบทบาท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ได้ชัดเจนเมื่อไม่นานมานี้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954178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04">
            <a:extLst>
              <a:ext uri="{FF2B5EF4-FFF2-40B4-BE49-F238E27FC236}">
                <a16:creationId xmlns:a16="http://schemas.microsoft.com/office/drawing/2014/main" xmlns="" id="{A9C0FBC1-2675-46E2-9D52-BF865DFB9E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50" y="0"/>
            <a:ext cx="3338513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F0AD1147-7771-44D3-B4BB-E8C9CDA64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50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A77FD8DC-3CF4-48F8-AA98-EA5E5472719C}"/>
              </a:ext>
            </a:extLst>
          </p:cNvPr>
          <p:cNvSpPr/>
          <p:nvPr/>
        </p:nvSpPr>
        <p:spPr>
          <a:xfrm>
            <a:off x="7072408" y="3819144"/>
            <a:ext cx="4752784" cy="2374391"/>
          </a:xfrm>
          <a:prstGeom prst="borderCallout1">
            <a:avLst>
              <a:gd name="adj1" fmla="val 63350"/>
              <a:gd name="adj2" fmla="val -3840"/>
              <a:gd name="adj3" fmla="val 62409"/>
              <a:gd name="adj4" fmla="val -22242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สมาชิกสามารถเลือก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ออกจากกลุ่ม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หรือ ปักหมุดกลุ่ม 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ที่เราชื่นชอบได้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189187" y="2286000"/>
            <a:ext cx="3925614" cy="23805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ขอเข้ากลุ่มเองได้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ออกกลุ่มเองได้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หรือผู้ดูแล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อาจเชิญเราออกก็ได้</a:t>
            </a:r>
          </a:p>
        </p:txBody>
      </p:sp>
    </p:spTree>
    <p:extLst>
      <p:ext uri="{BB962C8B-B14F-4D97-AF65-F5344CB8AC3E}">
        <p14:creationId xmlns:p14="http://schemas.microsoft.com/office/powerpoint/2010/main" val="10313717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05">
            <a:extLst>
              <a:ext uri="{FF2B5EF4-FFF2-40B4-BE49-F238E27FC236}">
                <a16:creationId xmlns:a16="http://schemas.microsoft.com/office/drawing/2014/main" xmlns="" id="{85F16870-EA3E-4A67-856E-6453B1BEE4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50" y="0"/>
            <a:ext cx="3338513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2FDDA083-C429-4884-BB06-B5ECB12E4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51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6F0C30AD-6442-4E3A-9B6C-657D30B71DDD}"/>
              </a:ext>
            </a:extLst>
          </p:cNvPr>
          <p:cNvSpPr/>
          <p:nvPr/>
        </p:nvSpPr>
        <p:spPr>
          <a:xfrm>
            <a:off x="7278624" y="1063753"/>
            <a:ext cx="4752784" cy="1862328"/>
          </a:xfrm>
          <a:prstGeom prst="borderCallout1">
            <a:avLst>
              <a:gd name="adj1" fmla="val 63350"/>
              <a:gd name="adj2" fmla="val -3840"/>
              <a:gd name="adj3" fmla="val 62409"/>
              <a:gd name="adj4" fmla="val -22242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ถ้าไม่รู้ว่าจะเข้ากลุ่มอย่างไร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ก็ค้นหาได้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141890" y="4177862"/>
            <a:ext cx="5013434" cy="23805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ค้นหากลุ่มด้วยชื่อ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สหวิชาลำปาง</a:t>
            </a:r>
          </a:p>
          <a:p>
            <a:pPr algn="ctr"/>
            <a:r>
              <a:rPr lang="th-TH" sz="2400" dirty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ผู้บริจาคโลหิต อวัยวะ และ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ร่างกาย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ผู้สูงอายุ </a:t>
            </a:r>
            <a:r>
              <a:rPr lang="th-TH" sz="2400" dirty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(</a:t>
            </a:r>
            <a:r>
              <a:rPr lang="en-US" sz="2400" dirty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Older Person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)</a:t>
            </a:r>
          </a:p>
          <a:p>
            <a:pPr algn="ctr"/>
            <a:r>
              <a:rPr lang="en-US" sz="2400" dirty="0" err="1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KM+Ebook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927356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06">
            <a:extLst>
              <a:ext uri="{FF2B5EF4-FFF2-40B4-BE49-F238E27FC236}">
                <a16:creationId xmlns:a16="http://schemas.microsoft.com/office/drawing/2014/main" xmlns="" id="{99A4EE50-AD9B-4258-8786-C7F489B648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50" y="0"/>
            <a:ext cx="3338513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DABD943D-F6A1-4CB0-BA27-9379F32E9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52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C0CEC302-F8E3-4CD0-BBAA-6A8BAA7582F4}"/>
              </a:ext>
            </a:extLst>
          </p:cNvPr>
          <p:cNvSpPr/>
          <p:nvPr/>
        </p:nvSpPr>
        <p:spPr>
          <a:xfrm>
            <a:off x="7072408" y="3160777"/>
            <a:ext cx="4752784" cy="1862328"/>
          </a:xfrm>
          <a:prstGeom prst="borderCallout1">
            <a:avLst>
              <a:gd name="adj1" fmla="val 63350"/>
              <a:gd name="adj2" fmla="val -3840"/>
              <a:gd name="adj3" fmla="val 159299"/>
              <a:gd name="adj4" fmla="val -44816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ถ้าพบกลุ่ม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ก็ขอเข้าร่วมกลุ่มได้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0" y="945931"/>
            <a:ext cx="5013434" cy="22071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ใช้บัญชีแฟนเพจ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ขอเข้าเป็นสมาชิกกลุ่มได้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ผมใช้ รวมเพื่อนไทยออล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ไปคุยกับ แฟนเพจอื่น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หรือกลุ่มอื่น อยู่เสมอ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791460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07">
            <a:extLst>
              <a:ext uri="{FF2B5EF4-FFF2-40B4-BE49-F238E27FC236}">
                <a16:creationId xmlns:a16="http://schemas.microsoft.com/office/drawing/2014/main" xmlns="" id="{16F419F2-5663-4D21-81FB-24FD82F6FD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50" y="0"/>
            <a:ext cx="3338513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99CD9F89-4CE2-4A79-9BE5-9055B0740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53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ED4E4350-29BC-4E99-B207-D4579F41C61B}"/>
              </a:ext>
            </a:extLst>
          </p:cNvPr>
          <p:cNvSpPr/>
          <p:nvPr/>
        </p:nvSpPr>
        <p:spPr>
          <a:xfrm>
            <a:off x="7072408" y="3160777"/>
            <a:ext cx="4752784" cy="1862328"/>
          </a:xfrm>
          <a:prstGeom prst="borderCallout1">
            <a:avLst>
              <a:gd name="adj1" fmla="val 63350"/>
              <a:gd name="adj2" fmla="val -3840"/>
              <a:gd name="adj3" fmla="val 127875"/>
              <a:gd name="adj4" fmla="val -21216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เมื่อเข้าร่วมกลุ่มแล้ว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ก็สามารถสื่อสาร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พูดคุยแลกเปลี่ยนได้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268014" y="945931"/>
            <a:ext cx="4745420" cy="22071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เข้าไปแสดงความเห็นได้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แต่ถ้าไม่ใช่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profile 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ที่ต่างกัน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การ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vote 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จะนับครั้งเดียว</a:t>
            </a:r>
          </a:p>
        </p:txBody>
      </p:sp>
    </p:spTree>
    <p:extLst>
      <p:ext uri="{BB962C8B-B14F-4D97-AF65-F5344CB8AC3E}">
        <p14:creationId xmlns:p14="http://schemas.microsoft.com/office/powerpoint/2010/main" val="41568551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08">
            <a:extLst>
              <a:ext uri="{FF2B5EF4-FFF2-40B4-BE49-F238E27FC236}">
                <a16:creationId xmlns:a16="http://schemas.microsoft.com/office/drawing/2014/main" xmlns="" id="{12579D67-496D-4F51-B43B-B8103D5020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38" y="0"/>
            <a:ext cx="33369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13DB6596-2F10-4441-B3C5-1C14B5593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54</a:t>
            </a:fld>
            <a:endParaRPr lang="en-US"/>
          </a:p>
        </p:txBody>
      </p:sp>
      <p:sp>
        <p:nvSpPr>
          <p:cNvPr id="6" name="คำบรรยายภาพ: เส้น 5">
            <a:extLst>
              <a:ext uri="{FF2B5EF4-FFF2-40B4-BE49-F238E27FC236}">
                <a16:creationId xmlns:a16="http://schemas.microsoft.com/office/drawing/2014/main" xmlns="" id="{7B736EC1-F8A9-4C7E-8CCC-408F7426449C}"/>
              </a:ext>
            </a:extLst>
          </p:cNvPr>
          <p:cNvSpPr/>
          <p:nvPr/>
        </p:nvSpPr>
        <p:spPr>
          <a:xfrm>
            <a:off x="7072408" y="3160777"/>
            <a:ext cx="4752784" cy="1862328"/>
          </a:xfrm>
          <a:prstGeom prst="borderCallout1">
            <a:avLst>
              <a:gd name="adj1" fmla="val -7354"/>
              <a:gd name="adj2" fmla="val -1788"/>
              <a:gd name="adj3" fmla="val -85546"/>
              <a:gd name="adj4" fmla="val -18138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ร่วมโหวต</a:t>
            </a:r>
          </a:p>
          <a:p>
            <a:pPr algn="ctr"/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Poll </a:t>
            </a:r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5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157655" y="4572000"/>
            <a:ext cx="4745420" cy="19549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การไม่อนุญาตให้นับซ้ำ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เพื่อป้องกันการโกงโหวต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756523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09">
            <a:extLst>
              <a:ext uri="{FF2B5EF4-FFF2-40B4-BE49-F238E27FC236}">
                <a16:creationId xmlns:a16="http://schemas.microsoft.com/office/drawing/2014/main" xmlns="" id="{BA8CC69C-DE1F-4F4D-B377-DFF364BFB3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38" y="0"/>
            <a:ext cx="33369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921C974B-C9BC-423A-B443-C119A584B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55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6D511343-EE1F-477E-8211-EB15AE0097C7}"/>
              </a:ext>
            </a:extLst>
          </p:cNvPr>
          <p:cNvSpPr/>
          <p:nvPr/>
        </p:nvSpPr>
        <p:spPr>
          <a:xfrm>
            <a:off x="7072408" y="3160777"/>
            <a:ext cx="4752784" cy="1862328"/>
          </a:xfrm>
          <a:prstGeom prst="borderCallout1">
            <a:avLst>
              <a:gd name="adj1" fmla="val -7354"/>
              <a:gd name="adj2" fmla="val -1788"/>
              <a:gd name="adj3" fmla="val -43647"/>
              <a:gd name="adj4" fmla="val -19164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ตรวจสอบชื่อสมาชิกได้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7062952" y="677917"/>
            <a:ext cx="4745420" cy="19549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ตัวอย่างนี้มี 2 แฟนเพจ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และหนึ่งโปรไฟล์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เข้าเป็นสมาชิก 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แต่ทั้งหมดคือ 1 คน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709593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10">
            <a:extLst>
              <a:ext uri="{FF2B5EF4-FFF2-40B4-BE49-F238E27FC236}">
                <a16:creationId xmlns:a16="http://schemas.microsoft.com/office/drawing/2014/main" xmlns="" id="{A8BB63C9-8403-4B31-9903-688DE732EA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38" y="0"/>
            <a:ext cx="33369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257AF427-6DFE-41FF-95B4-E44B0B66C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56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1C20879F-CD90-4CA4-8CC9-51AF1EE47745}"/>
              </a:ext>
            </a:extLst>
          </p:cNvPr>
          <p:cNvSpPr/>
          <p:nvPr/>
        </p:nvSpPr>
        <p:spPr>
          <a:xfrm>
            <a:off x="7072408" y="3160777"/>
            <a:ext cx="4752784" cy="1862328"/>
          </a:xfrm>
          <a:prstGeom prst="borderCallout1">
            <a:avLst>
              <a:gd name="adj1" fmla="val -8663"/>
              <a:gd name="adj2" fmla="val 32586"/>
              <a:gd name="adj3" fmla="val -141847"/>
              <a:gd name="adj4" fmla="val 10079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สร้างแชทห้องถามตอบ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มีตัวเลือกให้จัดการได้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394138" y="2364828"/>
            <a:ext cx="3752193" cy="19549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ในกลุ่ม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อาจมีห้องแชทกลุ่มย่อยได้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752677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11">
            <a:extLst>
              <a:ext uri="{FF2B5EF4-FFF2-40B4-BE49-F238E27FC236}">
                <a16:creationId xmlns:a16="http://schemas.microsoft.com/office/drawing/2014/main" xmlns="" id="{BF1D89E1-16F1-4C98-A873-FBB09182F4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38" y="0"/>
            <a:ext cx="33369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8C0C73F8-CBB4-483A-AF7A-DC0A8B6A7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57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29090016-F2EF-44A7-BF08-9AD04C4759EE}"/>
              </a:ext>
            </a:extLst>
          </p:cNvPr>
          <p:cNvSpPr/>
          <p:nvPr/>
        </p:nvSpPr>
        <p:spPr>
          <a:xfrm>
            <a:off x="7194328" y="3584448"/>
            <a:ext cx="4752784" cy="2511553"/>
          </a:xfrm>
          <a:prstGeom prst="borderCallout1">
            <a:avLst>
              <a:gd name="adj1" fmla="val -8663"/>
              <a:gd name="adj2" fmla="val 32586"/>
              <a:gd name="adj3" fmla="val -62646"/>
              <a:gd name="adj4" fmla="val 844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แม้สมาชิกกลุ่มจะมีลิงค์แชท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แต่ไม่สามารถเข้าแชทได้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ถ้าไม่ใช่สมาชิกกลุ่มแชท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ลิงค์จึงไม่ทำงานเมื่อโพสต์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394138" y="2364827"/>
            <a:ext cx="3752193" cy="25540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กลุ่มแชท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จำเป็นต้องมีการจัดการ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มีการเชิญ และรับเชิญ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เพราะเนื้อหาการพูดคุย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เป็นความลับ</a:t>
            </a:r>
          </a:p>
        </p:txBody>
      </p:sp>
    </p:spTree>
    <p:extLst>
      <p:ext uri="{BB962C8B-B14F-4D97-AF65-F5344CB8AC3E}">
        <p14:creationId xmlns:p14="http://schemas.microsoft.com/office/powerpoint/2010/main" val="40838200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12">
            <a:extLst>
              <a:ext uri="{FF2B5EF4-FFF2-40B4-BE49-F238E27FC236}">
                <a16:creationId xmlns:a16="http://schemas.microsoft.com/office/drawing/2014/main" xmlns="" id="{D4332FDD-CD54-42DA-825F-55743F8F74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38" y="0"/>
            <a:ext cx="33369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6DDD452E-7C1E-41FE-B367-CFE39EBD8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58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76400813-D1F0-4BD3-9CF5-662969298EE3}"/>
              </a:ext>
            </a:extLst>
          </p:cNvPr>
          <p:cNvSpPr/>
          <p:nvPr/>
        </p:nvSpPr>
        <p:spPr>
          <a:xfrm>
            <a:off x="6559296" y="4072128"/>
            <a:ext cx="5387816" cy="2511553"/>
          </a:xfrm>
          <a:prstGeom prst="borderCallout1">
            <a:avLst>
              <a:gd name="adj1" fmla="val -6721"/>
              <a:gd name="adj2" fmla="val 23534"/>
              <a:gd name="adj3" fmla="val -27695"/>
              <a:gd name="adj4" fmla="val 9896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ลิงค์นี้กลายเป็นข้อความ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ที่ไม่สามารถคลิ๊กได้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เพราะเฟซบุ๊กตรวจสอบอัตโนมัติ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394138" y="2364827"/>
            <a:ext cx="3752193" cy="25540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ลิงค์ของแชท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แชร์ต่อไม่ได้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เพราะแชท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ต้องอาศัยการ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เชิญ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รายบุคคล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079068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13">
            <a:extLst>
              <a:ext uri="{FF2B5EF4-FFF2-40B4-BE49-F238E27FC236}">
                <a16:creationId xmlns:a16="http://schemas.microsoft.com/office/drawing/2014/main" xmlns="" id="{4957D615-3BF2-4AF4-8A0E-484E5BE2B7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38" y="0"/>
            <a:ext cx="33369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028063C7-B68C-4265-80DD-97D9CB06C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59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683E8BEC-0648-4DF1-ABB4-93EA55960552}"/>
              </a:ext>
            </a:extLst>
          </p:cNvPr>
          <p:cNvSpPr/>
          <p:nvPr/>
        </p:nvSpPr>
        <p:spPr>
          <a:xfrm>
            <a:off x="5705856" y="3145536"/>
            <a:ext cx="5387816" cy="2511553"/>
          </a:xfrm>
          <a:prstGeom prst="borderCallout1">
            <a:avLst>
              <a:gd name="adj1" fmla="val -6721"/>
              <a:gd name="adj2" fmla="val 14482"/>
              <a:gd name="adj3" fmla="val -27695"/>
              <a:gd name="adj4" fmla="val 9896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ในความคิดเห็นใต้โพสต์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ลิงค์ทำงานและเสนอให้คลิ๊กได้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แต่ถ้าไม่ใช่สมาชิกลุ่มแชท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ก็เข้าร่วมแชทไม่ได้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394138" y="2364827"/>
            <a:ext cx="3752193" cy="3200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แม้การ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comment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จะทำให้ลิงค์ของแชท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แสดงการเป็นแชท</a:t>
            </a:r>
          </a:p>
          <a:p>
            <a:pPr algn="ctr"/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แต่คลิ๊กแล้วไม่สามารถ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เข้าแชทได้โดยตรง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ถ้าไม่ใช่สมาชิกที่ตอบรับ</a:t>
            </a:r>
          </a:p>
        </p:txBody>
      </p:sp>
    </p:spTree>
    <p:extLst>
      <p:ext uri="{BB962C8B-B14F-4D97-AF65-F5344CB8AC3E}">
        <p14:creationId xmlns:p14="http://schemas.microsoft.com/office/powerpoint/2010/main" val="21250752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14">
            <a:extLst>
              <a:ext uri="{FF2B5EF4-FFF2-40B4-BE49-F238E27FC236}">
                <a16:creationId xmlns:a16="http://schemas.microsoft.com/office/drawing/2014/main" xmlns="" id="{AD6B4E2D-0BB5-4956-80F5-44EDBE5719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38" y="0"/>
            <a:ext cx="33369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D4EB392E-7B0C-48E2-8732-9CE95A844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60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1F1CA053-B634-4834-9777-BD1668084CC8}"/>
              </a:ext>
            </a:extLst>
          </p:cNvPr>
          <p:cNvSpPr/>
          <p:nvPr/>
        </p:nvSpPr>
        <p:spPr>
          <a:xfrm>
            <a:off x="5010912" y="2173223"/>
            <a:ext cx="6082760" cy="2511553"/>
          </a:xfrm>
          <a:prstGeom prst="borderCallout1">
            <a:avLst>
              <a:gd name="adj1" fmla="val -6721"/>
              <a:gd name="adj2" fmla="val 14482"/>
              <a:gd name="adj3" fmla="val -27695"/>
              <a:gd name="adj4" fmla="val 9896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บนสมาร์ทโฟน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เราค้นหาโพสต์ หรือ </a:t>
            </a:r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Hash tags </a:t>
            </a:r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ได้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และ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ค้นหาใครก็พบ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394138" y="2364827"/>
            <a:ext cx="3752193" cy="3200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บริการค้นหา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เราอาจพบสิ่งที่ไม่มี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ในกูเกิ้ลก็ได้</a:t>
            </a:r>
          </a:p>
        </p:txBody>
      </p:sp>
    </p:spTree>
    <p:extLst>
      <p:ext uri="{BB962C8B-B14F-4D97-AF65-F5344CB8AC3E}">
        <p14:creationId xmlns:p14="http://schemas.microsoft.com/office/powerpoint/2010/main" val="24439169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16">
            <a:extLst>
              <a:ext uri="{FF2B5EF4-FFF2-40B4-BE49-F238E27FC236}">
                <a16:creationId xmlns:a16="http://schemas.microsoft.com/office/drawing/2014/main" xmlns="" id="{742EBDEF-1B02-4EAF-8029-C76AFCFDBA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38" y="0"/>
            <a:ext cx="33369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8CEAED5C-640C-4C3E-B958-A3EC581DE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61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572D1A4F-4E73-43CF-8402-55A84D3FC231}"/>
              </a:ext>
            </a:extLst>
          </p:cNvPr>
          <p:cNvSpPr/>
          <p:nvPr/>
        </p:nvSpPr>
        <p:spPr>
          <a:xfrm>
            <a:off x="5961888" y="393191"/>
            <a:ext cx="6082760" cy="2045209"/>
          </a:xfrm>
          <a:prstGeom prst="borderCallout1">
            <a:avLst>
              <a:gd name="adj1" fmla="val 107735"/>
              <a:gd name="adj2" fmla="val 42543"/>
              <a:gd name="adj3" fmla="val 214332"/>
              <a:gd name="adj4" fmla="val 13103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กลุ่มแชท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ประยุกต์ใช้ได้ในกลุ่ม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แต่ละทีมโครงงาน ใช้ประโยชน์ได้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394138" y="2364827"/>
            <a:ext cx="3752193" cy="3200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แชทอาจมีประโยชน์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ในรายวิชา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เพื่อแบ่งแยกกลุ่ม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ในรายวิชาได้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747934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18">
            <a:extLst>
              <a:ext uri="{FF2B5EF4-FFF2-40B4-BE49-F238E27FC236}">
                <a16:creationId xmlns:a16="http://schemas.microsoft.com/office/drawing/2014/main" xmlns="" id="{965BB10B-25FD-46E3-9078-A69BBF7325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38" y="0"/>
            <a:ext cx="33369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080C3052-ED27-42FE-BACA-076688EC0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62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6BB76404-EE5F-4C1F-B515-501204452819}"/>
              </a:ext>
            </a:extLst>
          </p:cNvPr>
          <p:cNvSpPr/>
          <p:nvPr/>
        </p:nvSpPr>
        <p:spPr>
          <a:xfrm>
            <a:off x="8046720" y="393191"/>
            <a:ext cx="3997928" cy="2045209"/>
          </a:xfrm>
          <a:prstGeom prst="borderCallout1">
            <a:avLst>
              <a:gd name="adj1" fmla="val 111312"/>
              <a:gd name="adj2" fmla="val -4421"/>
              <a:gd name="adj3" fmla="val 145181"/>
              <a:gd name="adj4" fmla="val -25322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สร้างกลุ่มแชท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แต่ไม่เชิญสมาชิก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ก็จะเป็นกลุ่มที่ว่างเปล่า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394138" y="2364827"/>
            <a:ext cx="3752193" cy="3200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Invite 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เพื่อนในกลุ่ม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มาเข้าร่วมแชท</a:t>
            </a:r>
          </a:p>
          <a:p>
            <a:pPr algn="ctr"/>
            <a:endParaRPr lang="th-TH" sz="2400" dirty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ถ้าในกลุ่มไม่มีสมาชิก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ก็ไม่สามารถเชิญใครได้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752707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19">
            <a:extLst>
              <a:ext uri="{FF2B5EF4-FFF2-40B4-BE49-F238E27FC236}">
                <a16:creationId xmlns:a16="http://schemas.microsoft.com/office/drawing/2014/main" xmlns="" id="{7341CFB3-D4E0-425C-83B0-2273A17DE3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38" y="0"/>
            <a:ext cx="33369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C78CEFB8-C161-48C1-8D87-70E07425B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63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855845BC-D718-4911-972C-78DBDE2F8937}"/>
              </a:ext>
            </a:extLst>
          </p:cNvPr>
          <p:cNvSpPr/>
          <p:nvPr/>
        </p:nvSpPr>
        <p:spPr>
          <a:xfrm>
            <a:off x="7764463" y="393191"/>
            <a:ext cx="4280185" cy="2045209"/>
          </a:xfrm>
          <a:prstGeom prst="borderCallout1">
            <a:avLst>
              <a:gd name="adj1" fmla="val 112504"/>
              <a:gd name="adj2" fmla="val 8387"/>
              <a:gd name="adj3" fmla="val 161873"/>
              <a:gd name="adj4" fmla="val -3037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สมาชิกกลุ่มแชท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เมื่อถูกเชิญ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ก็เลือกเข้ากลุ่มหรือออกได้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394138" y="2364827"/>
            <a:ext cx="3752193" cy="3200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ผู้ถูกเชิญ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ไม่ประสงค์เข้าแชท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ก็สามารถทำได้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948581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20">
            <a:extLst>
              <a:ext uri="{FF2B5EF4-FFF2-40B4-BE49-F238E27FC236}">
                <a16:creationId xmlns:a16="http://schemas.microsoft.com/office/drawing/2014/main" xmlns="" id="{90C5B7A5-2B39-483E-9733-D82E626D9A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38" y="0"/>
            <a:ext cx="33369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1296BD27-540A-4558-B377-B30DDFD31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64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92B79C8C-BDA4-4074-A84F-08750560DC0F}"/>
              </a:ext>
            </a:extLst>
          </p:cNvPr>
          <p:cNvSpPr/>
          <p:nvPr/>
        </p:nvSpPr>
        <p:spPr>
          <a:xfrm>
            <a:off x="7308707" y="2124455"/>
            <a:ext cx="4280185" cy="2045209"/>
          </a:xfrm>
          <a:prstGeom prst="borderCallout1">
            <a:avLst>
              <a:gd name="adj1" fmla="val -9105"/>
              <a:gd name="adj2" fmla="val -3577"/>
              <a:gd name="adj3" fmla="val -37233"/>
              <a:gd name="adj4" fmla="val -23546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เข้าไปตรวจสอบได้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ว่าสมาชิกกลุ่มแชท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มีใครบ้าง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394138" y="2364827"/>
            <a:ext cx="5060731" cy="3200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บัญชีโปรไฟล์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หรือแฟนเพจ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ถือเป็นบัญชีเดียวกัน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และ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แชททำงานบน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messenger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จึงไม่สามารถคุยกับตัวเองได้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325411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21">
            <a:extLst>
              <a:ext uri="{FF2B5EF4-FFF2-40B4-BE49-F238E27FC236}">
                <a16:creationId xmlns:a16="http://schemas.microsoft.com/office/drawing/2014/main" xmlns="" id="{7289A1AF-1298-45A8-95FE-224E306419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38" y="0"/>
            <a:ext cx="33369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52BDAA47-CD45-4B22-A933-E887786C6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65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F5D0BE7F-2B2F-4DCF-84E0-51F20C36C037}"/>
              </a:ext>
            </a:extLst>
          </p:cNvPr>
          <p:cNvSpPr/>
          <p:nvPr/>
        </p:nvSpPr>
        <p:spPr>
          <a:xfrm>
            <a:off x="7308707" y="2112263"/>
            <a:ext cx="4280185" cy="2459737"/>
          </a:xfrm>
          <a:prstGeom prst="borderCallout1">
            <a:avLst>
              <a:gd name="adj1" fmla="val 103906"/>
              <a:gd name="adj2" fmla="val -3577"/>
              <a:gd name="adj3" fmla="val 164006"/>
              <a:gd name="adj4" fmla="val -58297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ในกลุ่มแชท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สื่อสารกันได้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ส่งภาพ 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ส่งแฟ้มมาตรฐานได้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394138" y="2364827"/>
            <a:ext cx="5060731" cy="3200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บน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pc 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ก็ลากรูป หรือแฟ้มเอกสาร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มาหย่อนในแชท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เพื่อส่งได้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929389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22">
            <a:extLst>
              <a:ext uri="{FF2B5EF4-FFF2-40B4-BE49-F238E27FC236}">
                <a16:creationId xmlns:a16="http://schemas.microsoft.com/office/drawing/2014/main" xmlns="" id="{A4A41A35-4175-47A8-BDCC-197DF0EE73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38" y="0"/>
            <a:ext cx="33369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20899A08-0B41-4141-92EF-6D784A043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66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C4749EBF-72E1-48B0-8C21-6F3D7B54CECD}"/>
              </a:ext>
            </a:extLst>
          </p:cNvPr>
          <p:cNvSpPr/>
          <p:nvPr/>
        </p:nvSpPr>
        <p:spPr>
          <a:xfrm>
            <a:off x="7764463" y="969263"/>
            <a:ext cx="4280185" cy="2459737"/>
          </a:xfrm>
          <a:prstGeom prst="borderCallout1">
            <a:avLst>
              <a:gd name="adj1" fmla="val 103906"/>
              <a:gd name="adj2" fmla="val -3577"/>
              <a:gd name="adj3" fmla="val 203659"/>
              <a:gd name="adj4" fmla="val -34369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พูดคุย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ถามตอบปัญหากันได้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126125" y="3121571"/>
            <a:ext cx="5060731" cy="27589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ตัวอย่างถามตอบในแชท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ถ้ามีบัญชีเดียว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ไม่ได้สลับบัญชี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ก็จะคุยคนเดียว 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เหงา  ๆ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683755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23">
            <a:extLst>
              <a:ext uri="{FF2B5EF4-FFF2-40B4-BE49-F238E27FC236}">
                <a16:creationId xmlns:a16="http://schemas.microsoft.com/office/drawing/2014/main" xmlns="" id="{0A0A266F-3ADF-4A65-B2CB-1770C9C304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188" y="0"/>
            <a:ext cx="58896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872EC6CD-C123-4F05-8780-4EE970203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67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2B1E8467-263B-4E71-AFD8-FE3D1E25EFB0}"/>
              </a:ext>
            </a:extLst>
          </p:cNvPr>
          <p:cNvSpPr/>
          <p:nvPr/>
        </p:nvSpPr>
        <p:spPr>
          <a:xfrm>
            <a:off x="7254241" y="554735"/>
            <a:ext cx="4814792" cy="2459737"/>
          </a:xfrm>
          <a:prstGeom prst="borderCallout1">
            <a:avLst>
              <a:gd name="adj1" fmla="val 108863"/>
              <a:gd name="adj2" fmla="val 15793"/>
              <a:gd name="adj3" fmla="val 189781"/>
              <a:gd name="adj4" fmla="val 5194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คอลัมด้านขวา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มีรายการแชท</a:t>
            </a:r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 </a:t>
            </a:r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ให้เลือกเข้า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ในกรณีไม่พบบน </a:t>
            </a:r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menu bar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126125" y="3121571"/>
            <a:ext cx="5060731" cy="27589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ถ้าไม่พบแชทบน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menu bar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ก็มองที่ด้านขวา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จะพบห้องแชทที่เคยสร้าง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519333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24">
            <a:extLst>
              <a:ext uri="{FF2B5EF4-FFF2-40B4-BE49-F238E27FC236}">
                <a16:creationId xmlns:a16="http://schemas.microsoft.com/office/drawing/2014/main" xmlns="" id="{61E0684F-A753-41C4-B0C6-4DDEEAA826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475" y="0"/>
            <a:ext cx="7385050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A87F0688-8F1F-4103-9764-F9C303F5C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68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494C4850-E469-4D0C-9595-E7DB70C9C0AC}"/>
              </a:ext>
            </a:extLst>
          </p:cNvPr>
          <p:cNvSpPr/>
          <p:nvPr/>
        </p:nvSpPr>
        <p:spPr>
          <a:xfrm>
            <a:off x="7254241" y="554735"/>
            <a:ext cx="4814792" cy="1737361"/>
          </a:xfrm>
          <a:prstGeom prst="borderCallout1">
            <a:avLst>
              <a:gd name="adj1" fmla="val 110266"/>
              <a:gd name="adj2" fmla="val 23896"/>
              <a:gd name="adj3" fmla="val 164518"/>
              <a:gd name="adj4" fmla="val 18361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ตัวเลือกของห้องแชท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มีให้เลือกจัดการได้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</a:t>
            </a:r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Chat info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331076" y="283778"/>
            <a:ext cx="4729655" cy="27589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มีเครื่องมืออำนวยความสะดวก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ในการแชท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ทำให้การแชทสนุกขึ้น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ถ้าไม่สนุกก็กด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Leave chat 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ได้</a:t>
            </a:r>
          </a:p>
        </p:txBody>
      </p:sp>
    </p:spTree>
    <p:extLst>
      <p:ext uri="{BB962C8B-B14F-4D97-AF65-F5344CB8AC3E}">
        <p14:creationId xmlns:p14="http://schemas.microsoft.com/office/powerpoint/2010/main" val="20993072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25">
            <a:extLst>
              <a:ext uri="{FF2B5EF4-FFF2-40B4-BE49-F238E27FC236}">
                <a16:creationId xmlns:a16="http://schemas.microsoft.com/office/drawing/2014/main" xmlns="" id="{3D939BDE-D5FC-4884-AFFF-9792ACC3DF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413" y="0"/>
            <a:ext cx="736917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002370F0-98CA-46B9-8E7F-1ACA1AF30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69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5DAD883E-A0A5-43D7-B33F-F1687B9D5226}"/>
              </a:ext>
            </a:extLst>
          </p:cNvPr>
          <p:cNvSpPr/>
          <p:nvPr/>
        </p:nvSpPr>
        <p:spPr>
          <a:xfrm>
            <a:off x="7254241" y="554735"/>
            <a:ext cx="4814792" cy="2874265"/>
          </a:xfrm>
          <a:prstGeom prst="borderCallout1">
            <a:avLst>
              <a:gd name="adj1" fmla="val 106024"/>
              <a:gd name="adj2" fmla="val 49218"/>
              <a:gd name="adj3" fmla="val 138219"/>
              <a:gd name="adj4" fmla="val 14309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การแสดงอารมณ์ต่อ </a:t>
            </a:r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chat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การกด </a:t>
            </a:r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Heart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ตรวจสอบได้ว่ามีใครกด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ถ้ามีนับร้อยคนก็ยังรองรับได้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346842" y="2806261"/>
            <a:ext cx="3310758" cy="27589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ใช้การแสดงอารมณ์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ให้เป็นประโยชน์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มีโพสต์ที่นักเรียน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กดหัวใจหลายคน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เป็นเครื่องมือ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เช็คความคิดเห็นได้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513460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26">
            <a:extLst>
              <a:ext uri="{FF2B5EF4-FFF2-40B4-BE49-F238E27FC236}">
                <a16:creationId xmlns:a16="http://schemas.microsoft.com/office/drawing/2014/main" xmlns="" id="{9A4A1B65-FC66-4C02-B24C-8C7ED54E9F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538" y="0"/>
            <a:ext cx="7399337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E47778E6-C2FF-4DC8-88E7-F2051505B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70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54A3FA95-BCA8-4793-B69A-4E8B9378E38B}"/>
              </a:ext>
            </a:extLst>
          </p:cNvPr>
          <p:cNvSpPr/>
          <p:nvPr/>
        </p:nvSpPr>
        <p:spPr>
          <a:xfrm>
            <a:off x="7254241" y="554735"/>
            <a:ext cx="4814792" cy="1773937"/>
          </a:xfrm>
          <a:prstGeom prst="borderCallout1">
            <a:avLst>
              <a:gd name="adj1" fmla="val 106024"/>
              <a:gd name="adj2" fmla="val 49218"/>
              <a:gd name="adj3" fmla="val 200075"/>
              <a:gd name="adj4" fmla="val 13803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ข้อมูลนี้ใช้ </a:t>
            </a:r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mouse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เลือกคัดลอกได้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346841" y="2806261"/>
            <a:ext cx="3547241" cy="27589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คัดลอกข้อมูลบนเฟซบุ๊ก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แล้วนำไปประมวลผล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บนโปรแกรม</a:t>
            </a:r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ข้างนอกได้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เช่น </a:t>
            </a:r>
            <a:r>
              <a:rPr lang="en-US" sz="2400" dirty="0" err="1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editplus</a:t>
            </a:r>
            <a:endParaRPr lang="en-US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หรือ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notepad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หรือ </a:t>
            </a:r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excel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9485724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cg_3_27">
            <a:extLst>
              <a:ext uri="{FF2B5EF4-FFF2-40B4-BE49-F238E27FC236}">
                <a16:creationId xmlns:a16="http://schemas.microsoft.com/office/drawing/2014/main" xmlns="" id="{9583A6AE-A60C-4D06-B6DB-A31907342D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538" y="0"/>
            <a:ext cx="7400925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DBB9AF58-25CF-4F03-94C6-C2C1E026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71</a:t>
            </a:fld>
            <a:endParaRPr lang="en-US"/>
          </a:p>
        </p:txBody>
      </p:sp>
      <p:sp>
        <p:nvSpPr>
          <p:cNvPr id="5" name="คำบรรยายภาพ: เส้น 4">
            <a:extLst>
              <a:ext uri="{FF2B5EF4-FFF2-40B4-BE49-F238E27FC236}">
                <a16:creationId xmlns:a16="http://schemas.microsoft.com/office/drawing/2014/main" xmlns="" id="{4E319598-63E3-4F29-8E7D-CD5CB5674D39}"/>
              </a:ext>
            </a:extLst>
          </p:cNvPr>
          <p:cNvSpPr/>
          <p:nvPr/>
        </p:nvSpPr>
        <p:spPr>
          <a:xfrm>
            <a:off x="7254241" y="554735"/>
            <a:ext cx="4814792" cy="2874265"/>
          </a:xfrm>
          <a:prstGeom prst="borderCallout1">
            <a:avLst>
              <a:gd name="adj1" fmla="val 111114"/>
              <a:gd name="adj2" fmla="val 27441"/>
              <a:gd name="adj3" fmla="val 138219"/>
              <a:gd name="adj4" fmla="val 14309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  <a:headEnd type="oval" w="med" len="med"/>
            <a:tailEnd type="triangl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แล้วนำไปวางใน</a:t>
            </a:r>
          </a:p>
          <a:p>
            <a:pPr algn="ctr"/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Notepad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หรือ </a:t>
            </a:r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Excel</a:t>
            </a:r>
          </a:p>
          <a:p>
            <a:pPr algn="ctr"/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หรือ </a:t>
            </a:r>
            <a:r>
              <a:rPr lang="en-US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Editor </a:t>
            </a:r>
            <a:r>
              <a:rPr lang="th-TH" sz="280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ที่รองรับการจัดการ</a:t>
            </a:r>
            <a:endParaRPr lang="th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xmlns="" id="{CFA0CE14-627C-40D0-A5F8-13233687DE24}"/>
              </a:ext>
            </a:extLst>
          </p:cNvPr>
          <p:cNvSpPr txBox="1"/>
          <p:nvPr/>
        </p:nvSpPr>
        <p:spPr>
          <a:xfrm>
            <a:off x="1196245" y="6167109"/>
            <a:ext cx="9451848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  <a:hlinkClick r:id="rId4"/>
              </a:rPr>
              <a:t>https://www.thaiall.com/office/check_class_from_fb_comment.xlsx</a:t>
            </a:r>
            <a:r>
              <a:rPr lang="th-TH">
                <a:solidFill>
                  <a:srgbClr val="FF0000"/>
                </a:solidFill>
              </a:rPr>
              <a:t/>
            </a:r>
            <a:br>
              <a:rPr lang="th-TH">
                <a:solidFill>
                  <a:srgbClr val="FF0000"/>
                </a:solidFill>
              </a:rPr>
            </a:br>
            <a:r>
              <a:rPr lang="en-US">
                <a:solidFill>
                  <a:srgbClr val="FF0000"/>
                </a:solidFill>
                <a:hlinkClick r:id="rId5"/>
              </a:rPr>
              <a:t>https://www.thaiall.com/java/get_id_from_fbcomment.htm</a:t>
            </a:r>
            <a:r>
              <a:rPr lang="th-TH">
                <a:solidFill>
                  <a:srgbClr val="FF0000"/>
                </a:solidFill>
              </a:rPr>
              <a:t> 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สี่เหลี่ยมผืนผ้า: มุมมน 5">
            <a:extLst>
              <a:ext uri="{FF2B5EF4-FFF2-40B4-BE49-F238E27FC236}">
                <a16:creationId xmlns:a16="http://schemas.microsoft.com/office/drawing/2014/main" xmlns="" id="{502C8D81-FB3F-44E2-A215-520B37195549}"/>
              </a:ext>
            </a:extLst>
          </p:cNvPr>
          <p:cNvSpPr/>
          <p:nvPr/>
        </p:nvSpPr>
        <p:spPr>
          <a:xfrm>
            <a:off x="173420" y="2885088"/>
            <a:ext cx="3547241" cy="27589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ภาพนี้คัดลอกจาก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Facebook</a:t>
            </a:r>
          </a:p>
          <a:p>
            <a:pPr algn="ctr"/>
            <a:r>
              <a:rPr lang="th-TH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ไปวางบน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Chulabhorn Likit Text" panose="00000500000000000000" pitchFamily="2" charset="-34"/>
                <a:cs typeface="Chulabhorn Likit Text" panose="00000500000000000000" pitchFamily="2" charset="-34"/>
              </a:rPr>
              <a:t>Notepad</a:t>
            </a:r>
            <a:endParaRPr lang="th-TH" sz="2400" dirty="0" smtClean="0">
              <a:solidFill>
                <a:schemeClr val="bg1"/>
              </a:solidFill>
              <a:latin typeface="Chulabhorn Likit Text" panose="00000500000000000000" pitchFamily="2" charset="-34"/>
              <a:cs typeface="Chulabhorn Likit Tex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190525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>
            <a:extLst>
              <a:ext uri="{FF2B5EF4-FFF2-40B4-BE49-F238E27FC236}">
                <a16:creationId xmlns:a16="http://schemas.microsoft.com/office/drawing/2014/main" xmlns="" id="{5243126E-3149-49EE-9770-D24ACB749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53568"/>
            <a:ext cx="11582400" cy="6142983"/>
          </a:xfrm>
          <a:solidFill>
            <a:schemeClr val="tx1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h-TH" sz="6600" dirty="0">
                <a:solidFill>
                  <a:srgbClr val="0070C0"/>
                </a:solidFill>
              </a:rPr>
              <a:t>ถาม-ตอบ</a:t>
            </a:r>
            <a:r>
              <a:rPr lang="th-TH" dirty="0"/>
              <a:t/>
            </a:r>
            <a:br>
              <a:rPr lang="th-TH" dirty="0"/>
            </a:br>
            <a:r>
              <a:rPr lang="th-TH" dirty="0"/>
              <a:t>ต่อจากนี้</a:t>
            </a:r>
            <a:br>
              <a:rPr lang="th-TH" dirty="0"/>
            </a:br>
            <a:r>
              <a:rPr lang="th-TH" dirty="0"/>
              <a:t>เรามาสร้างกลุ่มวิชา</a:t>
            </a:r>
            <a:r>
              <a:rPr lang="th-TH" dirty="0" smtClean="0"/>
              <a:t>ใน</a:t>
            </a:r>
            <a:r>
              <a:rPr lang="en-US" dirty="0" smtClean="0"/>
              <a:t> </a:t>
            </a:r>
            <a:r>
              <a:rPr lang="th-TH" dirty="0" smtClean="0">
                <a:solidFill>
                  <a:srgbClr val="FF0000"/>
                </a:solidFill>
              </a:rPr>
              <a:t>สื่อ</a:t>
            </a:r>
            <a:r>
              <a:rPr lang="th-TH" dirty="0">
                <a:solidFill>
                  <a:srgbClr val="FF0000"/>
                </a:solidFill>
              </a:rPr>
              <a:t>สังคม</a:t>
            </a:r>
            <a:r>
              <a:rPr lang="th-TH" dirty="0"/>
              <a:t/>
            </a:r>
            <a:br>
              <a:rPr lang="th-TH" dirty="0"/>
            </a:br>
            <a:r>
              <a:rPr lang="th-TH" dirty="0"/>
              <a:t>ที่เป็นที่นิยมของ</a:t>
            </a:r>
            <a:br>
              <a:rPr lang="th-TH" dirty="0"/>
            </a:br>
            <a:r>
              <a:rPr lang="th-TH" dirty="0">
                <a:solidFill>
                  <a:srgbClr val="0070C0"/>
                </a:solidFill>
              </a:rPr>
              <a:t>นักเรียน นิสิต นักศึกษา </a:t>
            </a:r>
            <a:r>
              <a:rPr lang="th-TH" dirty="0"/>
              <a:t>กันดีกว่า</a:t>
            </a:r>
            <a:endParaRPr lang="en-US" dirty="0"/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xmlns="" id="{3D651FE2-D192-4677-89C9-E60814D5E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537C-64A5-42AE-BB41-B9DFC000F63B}" type="slidenum">
              <a:rPr lang="en-US" smtClean="0"/>
              <a:t>72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444" y="1497724"/>
            <a:ext cx="3221092" cy="36418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38516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1997</Words>
  <Application>Microsoft Office PowerPoint</Application>
  <PresentationFormat>Custom</PresentationFormat>
  <Paragraphs>580</Paragraphs>
  <Slides>72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ธีมของ Office</vt:lpstr>
      <vt:lpstr> Group Class การสร้างกลุ่ม + การตั้งเรื่อง และ การแชทในกลุ่ม  บน เฟซบุ๊ก</vt:lpstr>
      <vt:lpstr>1. การสร้างกลุ่ม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การตั้งเรื่อง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การแชทในกลุ่ม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ถาม-ตอบ ต่อจากนี้ เรามาสร้างกลุ่มวิชาใน สื่อสังคม ที่เป็นที่นิยมของ นักเรียน นิสิต นักศึกษา กันดีกว่า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การแชท  ในกลุ่ม  บนเฟซบุ๊ก</dc:title>
  <dc:creator>บุรินทร์ รุจจนพันธุ์</dc:creator>
  <cp:lastModifiedBy>burin</cp:lastModifiedBy>
  <cp:revision>32</cp:revision>
  <dcterms:created xsi:type="dcterms:W3CDTF">2022-10-19T09:29:57Z</dcterms:created>
  <dcterms:modified xsi:type="dcterms:W3CDTF">2022-10-25T14:27:05Z</dcterms:modified>
</cp:coreProperties>
</file>