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269" r:id="rId2"/>
    <p:sldId id="286" r:id="rId3"/>
    <p:sldId id="273" r:id="rId4"/>
    <p:sldId id="274" r:id="rId5"/>
    <p:sldId id="270" r:id="rId6"/>
    <p:sldId id="271" r:id="rId7"/>
    <p:sldId id="272" r:id="rId8"/>
    <p:sldId id="279" r:id="rId9"/>
    <p:sldId id="292" r:id="rId10"/>
    <p:sldId id="294" r:id="rId11"/>
    <p:sldId id="293" r:id="rId12"/>
    <p:sldId id="295" r:id="rId13"/>
    <p:sldId id="296" r:id="rId14"/>
    <p:sldId id="297" r:id="rId15"/>
    <p:sldId id="298" r:id="rId16"/>
    <p:sldId id="299" r:id="rId17"/>
    <p:sldId id="300" r:id="rId18"/>
    <p:sldId id="276" r:id="rId19"/>
    <p:sldId id="290" r:id="rId20"/>
    <p:sldId id="287" r:id="rId21"/>
    <p:sldId id="281" r:id="rId22"/>
    <p:sldId id="282" r:id="rId23"/>
    <p:sldId id="280" r:id="rId24"/>
    <p:sldId id="291" r:id="rId25"/>
    <p:sldId id="288" r:id="rId26"/>
    <p:sldId id="283" r:id="rId27"/>
    <p:sldId id="284" r:id="rId28"/>
    <p:sldId id="285" r:id="rId29"/>
    <p:sldId id="277" r:id="rId30"/>
    <p:sldId id="289" r:id="rId31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CC"/>
    <a:srgbClr val="996600"/>
    <a:srgbClr val="FFFF00"/>
    <a:srgbClr val="008000"/>
    <a:srgbClr val="FFFF66"/>
    <a:srgbClr val="990000"/>
    <a:srgbClr val="FF505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47" autoAdjust="0"/>
    <p:restoredTop sz="91467" autoAdjust="0"/>
  </p:normalViewPr>
  <p:slideViewPr>
    <p:cSldViewPr snapToGrid="0">
      <p:cViewPr varScale="1">
        <p:scale>
          <a:sx n="103" d="100"/>
          <a:sy n="103" d="100"/>
        </p:scale>
        <p:origin x="-14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ปรับปรุง </a:t>
            </a:r>
            <a:r>
              <a:rPr lang="en-US" dirty="0"/>
              <a:t>30</a:t>
            </a:r>
            <a:r>
              <a:rPr lang="th-TH" dirty="0"/>
              <a:t> มีนาคม 25</a:t>
            </a:r>
            <a:r>
              <a:rPr lang="en-US" dirty="0"/>
              <a:t>60</a:t>
            </a:r>
          </a:p>
          <a:p>
            <a:r>
              <a:rPr lang="th-TH" dirty="0"/>
              <a:t>หนังสือ ดิจิตอลเทคนิค</a:t>
            </a:r>
            <a:r>
              <a:rPr lang="th-TH" baseline="0" dirty="0"/>
              <a:t> เล่ม 2 หน้า 54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51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http://www.thaiall.com/digitallogic/sequential_logic_kmutt.pdf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861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http://www.thaiall.com/digitallogic/sequential_logic_kmutt.pdf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8508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http://narong.ee.engr.tu.ac.th/digital/document/07-Seq.pdf</a:t>
            </a:r>
          </a:p>
          <a:p>
            <a:r>
              <a:rPr lang="en-US" dirty="0"/>
              <a:t>http://eda.ee.nctu.edu.tw/courses/logic_design/Logic%20Design%20(15).pdf</a:t>
            </a:r>
          </a:p>
          <a:p>
            <a:r>
              <a:rPr lang="en-US" dirty="0"/>
              <a:t>https://www.youtube.com/watch?v=T9Z66NF5YRk&amp;nohtml5=False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3339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3797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7894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20863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http://www.thaiall.com/digitallogic/sequential_logic_ch07.pdf</a:t>
            </a:r>
          </a:p>
          <a:p>
            <a:r>
              <a:rPr lang="en-US" dirty="0"/>
              <a:t>http://www.ee.usyd.edu.au/tutorials/digital_tutorial/part3/st-red.htm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15028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B965-F88F-4EA4-A09E-7E5A785A9415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729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7B41B-CD96-4B60-A5FE-7E61B5FF3836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461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364D-B1CC-42F4-9CF8-E78D1C3F2D83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047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726F8-6519-4266-AA8F-D4820B0E23BA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523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49FC8-FCEC-4EFA-BCCA-2DB2BE16F05D}" type="datetime1">
              <a:rPr lang="th-TH" smtClean="0"/>
              <a:t>18/04/62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242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ECE2-B9B3-47EB-99C6-E83FE0B98A43}" type="datetime1">
              <a:rPr lang="th-TH" smtClean="0"/>
              <a:t>18/04/62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29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3443-DA26-4502-9B1F-F717A27FE0F6}" type="datetime1">
              <a:rPr lang="th-TH" smtClean="0"/>
              <a:t>18/04/62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888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C485-BA8D-4B86-A7CB-E66C3532C740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798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3BFB-5F4A-4B44-8745-D1CA8782A499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852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09BD-AB72-4C17-8289-B1F37E0E9052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009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340F-79C8-477D-9021-10E1DB59A720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148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02556-953D-489A-874B-94B6BC48A978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E29B3-3BAE-411F-9718-F4FB10884AF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87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3888"/>
            <a:ext cx="9144000" cy="2470323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Table</a:t>
            </a:r>
            <a:br>
              <a:rPr lang="en-US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ตารางสถานะ</a:t>
            </a:r>
            <a:b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7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 18 เมษายน 2562</a:t>
            </a:r>
            <a:endParaRPr lang="en-US" sz="6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999" y="2894446"/>
            <a:ext cx="839354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ตารางสถานะ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(State Table)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 </a:t>
            </a:r>
          </a:p>
          <a:p>
            <a:r>
              <a:rPr lang="th-TH" i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	ตารางแสดงการเปลี่ยนแปลงสถานะของวงจร </a:t>
            </a:r>
            <a:r>
              <a:rPr lang="en-US" i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Sequential</a:t>
            </a:r>
            <a:r>
              <a:rPr lang="en-US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โดยแสดงว่า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PS : Present State 	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เมื่อที่ได้รับ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มาแล้ว ก็เตรียมไปสถานะถัดไป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en-US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NS : Next State 	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แล้วจะไปไหนต่อ และ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Output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เป็นเท่าใด </a:t>
            </a:r>
          </a:p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ซึ่งมีวิธีเขียน 2 แบบคือ แบบของ </a:t>
            </a:r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Mealy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และ แบบของ </a:t>
            </a:r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Moore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63347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http://www.ee.usyd.edu.au/tutorials/digital_tutorial/part3/t-diag.htm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8650" y="9276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 2 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26601"/>
              </p:ext>
            </p:extLst>
          </p:nvPr>
        </p:nvGraphicFramePr>
        <p:xfrm>
          <a:off x="514780" y="1136402"/>
          <a:ext cx="3278909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37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91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Mealy Model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NS/Z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A/1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A/0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58733"/>
              </p:ext>
            </p:extLst>
          </p:nvPr>
        </p:nvGraphicFramePr>
        <p:xfrm>
          <a:off x="3994463" y="1130859"/>
          <a:ext cx="486999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86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63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3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46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Moore Model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Output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Z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C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B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0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B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C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1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B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A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itchFamily="34" charset="0"/>
                        </a:rPr>
                        <a:t>0</a:t>
                      </a:r>
                      <a:endParaRPr lang="th-TH" sz="2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157002" y="4733304"/>
            <a:ext cx="3994464" cy="1887167"/>
          </a:xfrm>
          <a:prstGeom prst="wedgeEllipseCallout">
            <a:avLst>
              <a:gd name="adj1" fmla="val -43"/>
              <a:gd name="adj2" fmla="val -778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ปัจจุบันอยู่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ถ้ารับ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X=0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  <a:p>
            <a:pPr algn="ctr"/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เมื่ออยู่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แล้วรับ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X=1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</p:txBody>
      </p:sp>
      <p:sp>
        <p:nvSpPr>
          <p:cNvPr id="8" name="คำบรรยายภาพ: วงรี 7">
            <a:extLst>
              <a:ext uri="{FF2B5EF4-FFF2-40B4-BE49-F238E27FC236}">
                <a16:creationId xmlns="" xmlns:a16="http://schemas.microsoft.com/office/drawing/2014/main" id="{8781E519-67A5-48B6-9F58-A9C3FB20524D}"/>
              </a:ext>
            </a:extLst>
          </p:cNvPr>
          <p:cNvSpPr/>
          <p:nvPr/>
        </p:nvSpPr>
        <p:spPr>
          <a:xfrm>
            <a:off x="4961106" y="4875226"/>
            <a:ext cx="3994464" cy="1887167"/>
          </a:xfrm>
          <a:prstGeom prst="wedgeEllipseCallout">
            <a:avLst>
              <a:gd name="adj1" fmla="val -773"/>
              <a:gd name="adj2" fmla="val -8863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ปัจจุบันอยู่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ถ้ารับ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X=1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  <a:p>
            <a:pPr algn="ctr"/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เมื่ออยู่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แล้วรับ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X=1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</p:txBody>
      </p:sp>
    </p:spTree>
    <p:extLst>
      <p:ext uri="{BB962C8B-B14F-4D97-AF65-F5344CB8AC3E}">
        <p14:creationId xmlns:p14="http://schemas.microsoft.com/office/powerpoint/2010/main" val="164067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Table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Mealy Model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7" name="ตาราง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228908"/>
              </p:ext>
            </p:extLst>
          </p:nvPr>
        </p:nvGraphicFramePr>
        <p:xfrm>
          <a:off x="416560" y="2016760"/>
          <a:ext cx="374904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NS/Z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A/1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A/0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36880" y="1473200"/>
            <a:ext cx="2020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#01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23" name="ตาราง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288300"/>
              </p:ext>
            </p:extLst>
          </p:nvPr>
        </p:nvGraphicFramePr>
        <p:xfrm>
          <a:off x="4510117" y="2006600"/>
          <a:ext cx="37490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NS/Z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D/0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D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B/0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</a:rPr>
                        <a:t>C/1</a:t>
                      </a:r>
                      <a:endParaRPr lang="th-TH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520277" y="1473200"/>
            <a:ext cx="2020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#02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79865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Diagram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1354975" y="2706255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31"/>
          <p:cNvSpPr/>
          <p:nvPr/>
        </p:nvSpPr>
        <p:spPr bwMode="auto">
          <a:xfrm>
            <a:off x="2147455" y="1487055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วงรี 32"/>
          <p:cNvSpPr/>
          <p:nvPr/>
        </p:nvSpPr>
        <p:spPr bwMode="auto">
          <a:xfrm>
            <a:off x="2736735" y="2726575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" name="ลูกศรเชื่อมต่อแบบตรง 34"/>
          <p:cNvCxnSpPr>
            <a:stCxn id="32" idx="3"/>
            <a:endCxn id="31" idx="7"/>
          </p:cNvCxnSpPr>
          <p:nvPr/>
        </p:nvCxnSpPr>
        <p:spPr bwMode="auto">
          <a:xfrm rot="5400000">
            <a:off x="1560852" y="2113700"/>
            <a:ext cx="888726" cy="4332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ลูกศรเชื่อมต่อแบบตรง 37"/>
          <p:cNvCxnSpPr>
            <a:stCxn id="32" idx="5"/>
            <a:endCxn id="33" idx="1"/>
          </p:cNvCxnSpPr>
          <p:nvPr/>
        </p:nvCxnSpPr>
        <p:spPr bwMode="auto">
          <a:xfrm rot="16200000" flipH="1">
            <a:off x="2241572" y="2225460"/>
            <a:ext cx="909046" cy="230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ส่วนโค้ง 40"/>
          <p:cNvSpPr/>
          <p:nvPr/>
        </p:nvSpPr>
        <p:spPr bwMode="auto">
          <a:xfrm>
            <a:off x="2381135" y="1659775"/>
            <a:ext cx="711200" cy="2143760"/>
          </a:xfrm>
          <a:prstGeom prst="arc">
            <a:avLst>
              <a:gd name="adj1" fmla="val 15957334"/>
              <a:gd name="adj2" fmla="val 2151912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ส่วนโค้ง 42"/>
          <p:cNvSpPr/>
          <p:nvPr/>
        </p:nvSpPr>
        <p:spPr bwMode="auto">
          <a:xfrm flipH="1">
            <a:off x="1466735" y="1649615"/>
            <a:ext cx="1259840" cy="2143760"/>
          </a:xfrm>
          <a:prstGeom prst="arc">
            <a:avLst>
              <a:gd name="adj1" fmla="val 15957334"/>
              <a:gd name="adj2" fmla="val 2151912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ส่วนโค้ง 43"/>
          <p:cNvSpPr/>
          <p:nvPr/>
        </p:nvSpPr>
        <p:spPr bwMode="auto">
          <a:xfrm rot="17322712">
            <a:off x="1060336" y="2797696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ส่วนโค้ง 44"/>
          <p:cNvSpPr/>
          <p:nvPr/>
        </p:nvSpPr>
        <p:spPr bwMode="auto">
          <a:xfrm rot="9469169">
            <a:off x="3112655" y="2878975"/>
            <a:ext cx="436880" cy="477520"/>
          </a:xfrm>
          <a:prstGeom prst="arc">
            <a:avLst>
              <a:gd name="adj1" fmla="val 5371268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86975" y="269609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60255" y="159881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83855" y="175121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20735" y="204585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30335" y="213729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6975" y="2604655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82558" y="3508895"/>
            <a:ext cx="27775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 #1</a:t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Mealy Model</a:t>
            </a:r>
          </a:p>
          <a:p>
            <a:pPr algn="ctr"/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ค่า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จะมี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สองค่า</a:t>
            </a:r>
          </a:p>
          <a:p>
            <a:pPr algn="ctr"/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ขึ้นกับค่า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9" name="วงรี 58"/>
          <p:cNvSpPr/>
          <p:nvPr/>
        </p:nvSpPr>
        <p:spPr bwMode="auto">
          <a:xfrm>
            <a:off x="5742247" y="3384204"/>
            <a:ext cx="61976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B/1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วงรี 59"/>
          <p:cNvSpPr/>
          <p:nvPr/>
        </p:nvSpPr>
        <p:spPr bwMode="auto">
          <a:xfrm>
            <a:off x="6646487" y="2165004"/>
            <a:ext cx="67056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A/0</a:t>
            </a:r>
            <a:endParaRPr kumimoji="0" lang="th-TH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1" name="วงรี 60"/>
          <p:cNvSpPr/>
          <p:nvPr/>
        </p:nvSpPr>
        <p:spPr bwMode="auto">
          <a:xfrm>
            <a:off x="7235767" y="3404524"/>
            <a:ext cx="62992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C/0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62" name="ลูกศรเชื่อมต่อแบบตรง 61"/>
          <p:cNvCxnSpPr>
            <a:stCxn id="60" idx="3"/>
            <a:endCxn id="59" idx="7"/>
          </p:cNvCxnSpPr>
          <p:nvPr/>
        </p:nvCxnSpPr>
        <p:spPr bwMode="auto">
          <a:xfrm rot="5400000">
            <a:off x="6063604" y="2771563"/>
            <a:ext cx="888726" cy="4734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ลูกศรเชื่อมต่อแบบตรง 62"/>
          <p:cNvCxnSpPr>
            <a:stCxn id="60" idx="5"/>
            <a:endCxn id="61" idx="1"/>
          </p:cNvCxnSpPr>
          <p:nvPr/>
        </p:nvCxnSpPr>
        <p:spPr bwMode="auto">
          <a:xfrm rot="16200000" flipH="1">
            <a:off x="6818908" y="2963858"/>
            <a:ext cx="909046" cy="1091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ส่วนโค้ง 63"/>
          <p:cNvSpPr/>
          <p:nvPr/>
        </p:nvSpPr>
        <p:spPr bwMode="auto">
          <a:xfrm>
            <a:off x="7093527" y="2439324"/>
            <a:ext cx="538480" cy="1889760"/>
          </a:xfrm>
          <a:prstGeom prst="arc">
            <a:avLst>
              <a:gd name="adj1" fmla="val 16233071"/>
              <a:gd name="adj2" fmla="val 4241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5" name="ส่วนโค้ง 64"/>
          <p:cNvSpPr/>
          <p:nvPr/>
        </p:nvSpPr>
        <p:spPr bwMode="auto">
          <a:xfrm rot="17322712">
            <a:off x="5498408" y="3475645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6" name="ส่วนโค้ง 65"/>
          <p:cNvSpPr/>
          <p:nvPr/>
        </p:nvSpPr>
        <p:spPr bwMode="auto">
          <a:xfrm rot="5240411">
            <a:off x="6618614" y="3039012"/>
            <a:ext cx="322969" cy="975749"/>
          </a:xfrm>
          <a:prstGeom prst="arc">
            <a:avLst>
              <a:gd name="adj1" fmla="val 5934432"/>
              <a:gd name="adj2" fmla="val 1610668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99927" y="246980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219767" y="272380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012247" y="281524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346007" y="329276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721927" y="3943004"/>
            <a:ext cx="261161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 #2</a:t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Moore Model</a:t>
            </a:r>
          </a:p>
          <a:p>
            <a:pPr algn="ctr"/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Output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จะมี</a:t>
            </a:r>
            <a:r>
              <a:rPr lang="th-TH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ค่าเดียว</a:t>
            </a:r>
          </a:p>
          <a:p>
            <a:pPr algn="ctr"/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ไม่ขึ้นกับค่า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Input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2" name="ส่วนโค้ง 71"/>
          <p:cNvSpPr/>
          <p:nvPr/>
        </p:nvSpPr>
        <p:spPr bwMode="auto">
          <a:xfrm rot="16200000">
            <a:off x="6597202" y="3152432"/>
            <a:ext cx="322969" cy="1122989"/>
          </a:xfrm>
          <a:prstGeom prst="arc">
            <a:avLst>
              <a:gd name="adj1" fmla="val 5934432"/>
              <a:gd name="adj2" fmla="val 1549365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676967" y="310988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676967" y="3597564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1837"/>
            <a:ext cx="9144000" cy="1325563"/>
          </a:xfrm>
        </p:spPr>
        <p:txBody>
          <a:bodyPr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Table &amp; State Diagram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b="1" dirty="0">
                <a:solidFill>
                  <a:srgbClr val="0000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Mealy Model</a:t>
            </a:r>
            <a:endParaRPr lang="th-TH" b="1" dirty="0">
              <a:solidFill>
                <a:srgbClr val="0000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7" name="ตาราง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921335"/>
              </p:ext>
            </p:extLst>
          </p:nvPr>
        </p:nvGraphicFramePr>
        <p:xfrm>
          <a:off x="218848" y="1736372"/>
          <a:ext cx="374904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NS/Z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B/1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C/0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B/0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A/1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A/0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itchFamily="34" charset="0"/>
                        </a:rPr>
                        <a:t>C/0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93040" y="1249680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6360160" y="226568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31"/>
          <p:cNvSpPr/>
          <p:nvPr/>
        </p:nvSpPr>
        <p:spPr bwMode="auto">
          <a:xfrm>
            <a:off x="7152640" y="104648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วงรี 32"/>
          <p:cNvSpPr/>
          <p:nvPr/>
        </p:nvSpPr>
        <p:spPr bwMode="auto">
          <a:xfrm>
            <a:off x="7741920" y="228600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" name="ลูกศรเชื่อมต่อแบบตรง 34"/>
          <p:cNvCxnSpPr>
            <a:stCxn id="32" idx="3"/>
            <a:endCxn id="31" idx="7"/>
          </p:cNvCxnSpPr>
          <p:nvPr/>
        </p:nvCxnSpPr>
        <p:spPr bwMode="auto">
          <a:xfrm rot="5400000">
            <a:off x="6566037" y="1673125"/>
            <a:ext cx="888726" cy="4332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ลูกศรเชื่อมต่อแบบตรง 37"/>
          <p:cNvCxnSpPr>
            <a:stCxn id="32" idx="5"/>
            <a:endCxn id="33" idx="1"/>
          </p:cNvCxnSpPr>
          <p:nvPr/>
        </p:nvCxnSpPr>
        <p:spPr bwMode="auto">
          <a:xfrm rot="16200000" flipH="1">
            <a:off x="7246757" y="1784885"/>
            <a:ext cx="909046" cy="230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ส่วนโค้ง 40"/>
          <p:cNvSpPr/>
          <p:nvPr/>
        </p:nvSpPr>
        <p:spPr bwMode="auto">
          <a:xfrm>
            <a:off x="7386320" y="1219200"/>
            <a:ext cx="711200" cy="2143760"/>
          </a:xfrm>
          <a:prstGeom prst="arc">
            <a:avLst>
              <a:gd name="adj1" fmla="val 15957334"/>
              <a:gd name="adj2" fmla="val 2151912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ส่วนโค้ง 42"/>
          <p:cNvSpPr/>
          <p:nvPr/>
        </p:nvSpPr>
        <p:spPr bwMode="auto">
          <a:xfrm flipH="1">
            <a:off x="6471920" y="1209040"/>
            <a:ext cx="1259840" cy="2143760"/>
          </a:xfrm>
          <a:prstGeom prst="arc">
            <a:avLst>
              <a:gd name="adj1" fmla="val 15957334"/>
              <a:gd name="adj2" fmla="val 2151912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ส่วนโค้ง 43"/>
          <p:cNvSpPr/>
          <p:nvPr/>
        </p:nvSpPr>
        <p:spPr bwMode="auto">
          <a:xfrm rot="17322712">
            <a:off x="6065521" y="2357121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ส่วนโค้ง 44"/>
          <p:cNvSpPr/>
          <p:nvPr/>
        </p:nvSpPr>
        <p:spPr bwMode="auto">
          <a:xfrm rot="9469169">
            <a:off x="8117840" y="2438400"/>
            <a:ext cx="436880" cy="477520"/>
          </a:xfrm>
          <a:prstGeom prst="arc">
            <a:avLst>
              <a:gd name="adj1" fmla="val 5371268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92160" y="225552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965440" y="115824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89040" y="131064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25920" y="160528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35520" y="169672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52160" y="216408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370320" y="302768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4480" y="4328160"/>
            <a:ext cx="868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(ค) แสดง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Output Sequence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Sequence = 0, 0, 1, 1, 0, 1, 1, 0, 0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4" name="ตาราง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804769"/>
              </p:ext>
            </p:extLst>
          </p:nvPr>
        </p:nvGraphicFramePr>
        <p:xfrm>
          <a:off x="406400" y="4826000"/>
          <a:ext cx="7915564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8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3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34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172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4494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7105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802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1723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802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Input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X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Present State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PS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Next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State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NS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Output Sequence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Z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" name="ลูกศรขวา 54"/>
          <p:cNvSpPr/>
          <p:nvPr/>
        </p:nvSpPr>
        <p:spPr bwMode="auto">
          <a:xfrm>
            <a:off x="4693920" y="2336800"/>
            <a:ext cx="965200" cy="64008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ลูกศรลง 55"/>
          <p:cNvSpPr/>
          <p:nvPr/>
        </p:nvSpPr>
        <p:spPr bwMode="auto">
          <a:xfrm>
            <a:off x="6410960" y="3627120"/>
            <a:ext cx="558800" cy="62992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6068"/>
            <a:ext cx="9144000" cy="1288884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Table &amp; State Diagram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Moore Model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7" name="ตาราง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77095"/>
              </p:ext>
            </p:extLst>
          </p:nvPr>
        </p:nvGraphicFramePr>
        <p:xfrm>
          <a:off x="317365" y="1902522"/>
          <a:ext cx="37490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2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72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72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72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Output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Z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C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B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0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B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C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1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B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A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itchFamily="34" charset="0"/>
                        </a:rPr>
                        <a:t>0</a:t>
                      </a:r>
                      <a:endParaRPr lang="th-TH" sz="180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84480" y="1422142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6248400" y="2265680"/>
            <a:ext cx="61976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B/1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31"/>
          <p:cNvSpPr/>
          <p:nvPr/>
        </p:nvSpPr>
        <p:spPr bwMode="auto">
          <a:xfrm>
            <a:off x="7152640" y="1046480"/>
            <a:ext cx="67056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A/0</a:t>
            </a:r>
            <a:endParaRPr kumimoji="0" lang="th-TH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วงรี 32"/>
          <p:cNvSpPr/>
          <p:nvPr/>
        </p:nvSpPr>
        <p:spPr bwMode="auto">
          <a:xfrm>
            <a:off x="7741920" y="2286000"/>
            <a:ext cx="62992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C/0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" name="ลูกศรเชื่อมต่อแบบตรง 34"/>
          <p:cNvCxnSpPr>
            <a:stCxn id="32" idx="3"/>
            <a:endCxn id="31" idx="7"/>
          </p:cNvCxnSpPr>
          <p:nvPr/>
        </p:nvCxnSpPr>
        <p:spPr bwMode="auto">
          <a:xfrm rot="5400000">
            <a:off x="6569757" y="1653039"/>
            <a:ext cx="888726" cy="4734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ลูกศรเชื่อมต่อแบบตรง 37"/>
          <p:cNvCxnSpPr>
            <a:stCxn id="32" idx="5"/>
            <a:endCxn id="33" idx="1"/>
          </p:cNvCxnSpPr>
          <p:nvPr/>
        </p:nvCxnSpPr>
        <p:spPr bwMode="auto">
          <a:xfrm rot="16200000" flipH="1">
            <a:off x="7325061" y="1845334"/>
            <a:ext cx="909046" cy="1091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ส่วนโค้ง 40"/>
          <p:cNvSpPr/>
          <p:nvPr/>
        </p:nvSpPr>
        <p:spPr bwMode="auto">
          <a:xfrm>
            <a:off x="7599680" y="1320800"/>
            <a:ext cx="538480" cy="1889760"/>
          </a:xfrm>
          <a:prstGeom prst="arc">
            <a:avLst>
              <a:gd name="adj1" fmla="val 16233071"/>
              <a:gd name="adj2" fmla="val 4241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ส่วนโค้ง 43"/>
          <p:cNvSpPr/>
          <p:nvPr/>
        </p:nvSpPr>
        <p:spPr bwMode="auto">
          <a:xfrm rot="17322712">
            <a:off x="6004561" y="2357121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ส่วนโค้ง 44"/>
          <p:cNvSpPr/>
          <p:nvPr/>
        </p:nvSpPr>
        <p:spPr bwMode="auto">
          <a:xfrm rot="5240411">
            <a:off x="7124767" y="1920488"/>
            <a:ext cx="322969" cy="975749"/>
          </a:xfrm>
          <a:prstGeom prst="arc">
            <a:avLst>
              <a:gd name="adj1" fmla="val 5934432"/>
              <a:gd name="adj2" fmla="val 1610668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06080" y="135128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25920" y="160528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18400" y="169672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52160" y="217424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28080" y="282448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4480" y="4206240"/>
            <a:ext cx="857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(ค) แสดง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Output Sequence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Sequence = 1, 0, 1, 1, 0, 0, 0, 1, 1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4" name="ตาราง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184798"/>
              </p:ext>
            </p:extLst>
          </p:nvPr>
        </p:nvGraphicFramePr>
        <p:xfrm>
          <a:off x="521475" y="4729460"/>
          <a:ext cx="789181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01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68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734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01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1347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1347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013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680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1347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9015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lvl="0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Input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X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Present State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PS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Next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State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NS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Output sequence</a:t>
                      </a:r>
                      <a:endParaRPr lang="th-TH" sz="24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Z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ส่วนโค้ง 22"/>
          <p:cNvSpPr/>
          <p:nvPr/>
        </p:nvSpPr>
        <p:spPr bwMode="auto">
          <a:xfrm rot="16200000">
            <a:off x="7103355" y="2033908"/>
            <a:ext cx="322969" cy="1122989"/>
          </a:xfrm>
          <a:prstGeom prst="arc">
            <a:avLst>
              <a:gd name="adj1" fmla="val 5934432"/>
              <a:gd name="adj2" fmla="val 1549365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83120" y="199136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83120" y="2479040"/>
            <a:ext cx="26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ลูกศรขวา 35"/>
          <p:cNvSpPr/>
          <p:nvPr/>
        </p:nvSpPr>
        <p:spPr bwMode="auto">
          <a:xfrm>
            <a:off x="4381365" y="2233355"/>
            <a:ext cx="965200" cy="64008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" name="ลูกศรลง 36"/>
          <p:cNvSpPr/>
          <p:nvPr/>
        </p:nvSpPr>
        <p:spPr bwMode="auto">
          <a:xfrm>
            <a:off x="7090405" y="3544830"/>
            <a:ext cx="558800" cy="62992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3835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Table &amp; State Diagram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Mealy Model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7" name="ตาราง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34314"/>
              </p:ext>
            </p:extLst>
          </p:nvPr>
        </p:nvGraphicFramePr>
        <p:xfrm>
          <a:off x="182880" y="1651000"/>
          <a:ext cx="374904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PS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NS/Z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X=0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X=1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D/0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B/0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C/0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B/0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B/0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C/0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D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B/0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itchFamily="34" charset="0"/>
                        </a:rPr>
                        <a:t>C/1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93040" y="1249680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6106160" y="191008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31"/>
          <p:cNvSpPr/>
          <p:nvPr/>
        </p:nvSpPr>
        <p:spPr bwMode="auto">
          <a:xfrm>
            <a:off x="7152640" y="104648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วงรี 32"/>
          <p:cNvSpPr/>
          <p:nvPr/>
        </p:nvSpPr>
        <p:spPr bwMode="auto">
          <a:xfrm>
            <a:off x="7142480" y="262128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99068" y="3193935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71600" y="47498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(ค) แสดง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Output Sequence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หาก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Input Sequence = 0, 1, 0, 1, 0, 1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4" name="ตาราง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522814"/>
              </p:ext>
            </p:extLst>
          </p:nvPr>
        </p:nvGraphicFramePr>
        <p:xfrm>
          <a:off x="1493520" y="5247640"/>
          <a:ext cx="469392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6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68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267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673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6736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Input</a:t>
                      </a:r>
                      <a:endParaRPr lang="th-TH" sz="18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X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Present State</a:t>
                      </a:r>
                      <a:endParaRPr lang="th-TH" sz="18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PS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D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Next</a:t>
                      </a:r>
                      <a:r>
                        <a:rPr lang="en-US" sz="1800" b="1" baseline="0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State</a:t>
                      </a:r>
                      <a:endParaRPr lang="th-TH" sz="18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NS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D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Output Sequence</a:t>
                      </a:r>
                      <a:endParaRPr lang="th-TH" sz="1800" b="1" dirty="0">
                        <a:solidFill>
                          <a:sysClr val="windowText" lastClr="00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Z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วงรี 22"/>
          <p:cNvSpPr/>
          <p:nvPr/>
        </p:nvSpPr>
        <p:spPr bwMode="auto">
          <a:xfrm>
            <a:off x="7995920" y="186944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ลูกศรขวา 23"/>
          <p:cNvSpPr/>
          <p:nvPr/>
        </p:nvSpPr>
        <p:spPr bwMode="auto">
          <a:xfrm>
            <a:off x="4693920" y="2336800"/>
            <a:ext cx="965200" cy="64008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ลูกศรลง 24"/>
          <p:cNvSpPr/>
          <p:nvPr/>
        </p:nvSpPr>
        <p:spPr bwMode="auto">
          <a:xfrm>
            <a:off x="7162800" y="4023360"/>
            <a:ext cx="558800" cy="62992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5" name="ลูกศรเชื่อมต่อแบบตรง 14"/>
          <p:cNvCxnSpPr>
            <a:stCxn id="32" idx="3"/>
            <a:endCxn id="31" idx="7"/>
          </p:cNvCxnSpPr>
          <p:nvPr/>
        </p:nvCxnSpPr>
        <p:spPr bwMode="auto">
          <a:xfrm rot="5400000">
            <a:off x="6616837" y="1368325"/>
            <a:ext cx="533126" cy="6872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ลูกศรเชื่อมต่อแบบตรง 16"/>
          <p:cNvCxnSpPr>
            <a:stCxn id="32" idx="5"/>
            <a:endCxn id="23" idx="1"/>
          </p:cNvCxnSpPr>
          <p:nvPr/>
        </p:nvCxnSpPr>
        <p:spPr bwMode="auto">
          <a:xfrm rot="16200000" flipH="1">
            <a:off x="7582037" y="1449605"/>
            <a:ext cx="492486" cy="484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ลูกศรเชื่อมต่อแบบตรง 18"/>
          <p:cNvCxnSpPr>
            <a:stCxn id="31" idx="4"/>
            <a:endCxn id="33" idx="2"/>
          </p:cNvCxnSpPr>
          <p:nvPr/>
        </p:nvCxnSpPr>
        <p:spPr bwMode="auto">
          <a:xfrm rot="16200000" flipH="1">
            <a:off x="6512560" y="2225040"/>
            <a:ext cx="477520" cy="782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ส่วนโค้ง 19"/>
          <p:cNvSpPr/>
          <p:nvPr/>
        </p:nvSpPr>
        <p:spPr bwMode="auto">
          <a:xfrm rot="17322712">
            <a:off x="5814553" y="2000862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8" name="ลูกศรเชื่อมต่อแบบตรง 27"/>
          <p:cNvCxnSpPr>
            <a:stCxn id="33" idx="0"/>
            <a:endCxn id="31" idx="5"/>
          </p:cNvCxnSpPr>
          <p:nvPr/>
        </p:nvCxnSpPr>
        <p:spPr bwMode="auto">
          <a:xfrm rot="16200000" flipV="1">
            <a:off x="6811982" y="2036781"/>
            <a:ext cx="312283" cy="8567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ส่วนโค้ง 33"/>
          <p:cNvSpPr/>
          <p:nvPr/>
        </p:nvSpPr>
        <p:spPr bwMode="auto">
          <a:xfrm rot="9187255">
            <a:off x="7477098" y="2760882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36" name="ลูกศรเชื่อมต่อแบบตรง 35"/>
          <p:cNvCxnSpPr>
            <a:endCxn id="31" idx="6"/>
          </p:cNvCxnSpPr>
          <p:nvPr/>
        </p:nvCxnSpPr>
        <p:spPr bwMode="auto">
          <a:xfrm rot="10800000" flipV="1">
            <a:off x="6614161" y="2125682"/>
            <a:ext cx="1318557" cy="180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ลูกศรเชื่อมต่อแบบตรง 40"/>
          <p:cNvCxnSpPr>
            <a:stCxn id="23" idx="3"/>
            <a:endCxn id="33" idx="7"/>
          </p:cNvCxnSpPr>
          <p:nvPr/>
        </p:nvCxnSpPr>
        <p:spPr bwMode="auto">
          <a:xfrm rot="5400000">
            <a:off x="7612517" y="2231925"/>
            <a:ext cx="421366" cy="4942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6654668" y="142715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36708" y="145001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48928" y="251681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99448" y="220439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73568" y="199103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49028" y="187673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96728" y="286733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69068" y="224249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209"/>
            <a:ext cx="9144000" cy="1115527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9713"/>
            <a:ext cx="3483957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0760" y="3454898"/>
            <a:ext cx="5157182" cy="336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คำบรรยายภาพ: วงรี 6">
            <a:extLst>
              <a:ext uri="{FF2B5EF4-FFF2-40B4-BE49-F238E27FC236}">
                <a16:creationId xmlns="" xmlns:a16="http://schemas.microsoft.com/office/drawing/2014/main" id="{3C125F6B-B6D6-4671-9FD0-7C61249116B1}"/>
              </a:ext>
            </a:extLst>
          </p:cNvPr>
          <p:cNvSpPr/>
          <p:nvPr/>
        </p:nvSpPr>
        <p:spPr>
          <a:xfrm>
            <a:off x="157002" y="4733304"/>
            <a:ext cx="3326955" cy="1887167"/>
          </a:xfrm>
          <a:prstGeom prst="wedgeEllipseCallout">
            <a:avLst>
              <a:gd name="adj1" fmla="val -23142"/>
              <a:gd name="adj2" fmla="val -814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ปัจจุบันอยู่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ถ้ารับ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X=0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Output=1</a:t>
            </a:r>
          </a:p>
          <a:p>
            <a:pPr algn="ctr"/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เมื่ออยู่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แล้วรับ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X=1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</p:txBody>
      </p:sp>
      <p:sp>
        <p:nvSpPr>
          <p:cNvPr id="8" name="คำบรรยายภาพ: วงรี 7">
            <a:extLst>
              <a:ext uri="{FF2B5EF4-FFF2-40B4-BE49-F238E27FC236}">
                <a16:creationId xmlns="" xmlns:a16="http://schemas.microsoft.com/office/drawing/2014/main" id="{7902AAA0-614D-486C-8DFB-EDA80F11B4BC}"/>
              </a:ext>
            </a:extLst>
          </p:cNvPr>
          <p:cNvSpPr/>
          <p:nvPr/>
        </p:nvSpPr>
        <p:spPr>
          <a:xfrm>
            <a:off x="4707019" y="1802225"/>
            <a:ext cx="3326955" cy="1600877"/>
          </a:xfrm>
          <a:prstGeom prst="wedgeEllipseCallout">
            <a:avLst>
              <a:gd name="adj1" fmla="val -96239"/>
              <a:gd name="adj2" fmla="val 3160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ปัจจุบันอยู่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ถ้ารับ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X=0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  <a:p>
            <a:pPr algn="ctr"/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เมื่ออยู่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แล้วรับ </a:t>
            </a:r>
            <a:r>
              <a:rPr lang="en-US" sz="1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X=1</a:t>
            </a:r>
          </a:p>
          <a:p>
            <a:pPr algn="ctr"/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ถัดไปจะไป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Output=0</a:t>
            </a:r>
          </a:p>
        </p:txBody>
      </p:sp>
      <p:sp>
        <p:nvSpPr>
          <p:cNvPr id="9" name="คำบรรยายภาพ: วงรี 8">
            <a:extLst>
              <a:ext uri="{FF2B5EF4-FFF2-40B4-BE49-F238E27FC236}">
                <a16:creationId xmlns="" xmlns:a16="http://schemas.microsoft.com/office/drawing/2014/main" id="{2E757FB2-90E9-4C0B-8056-B0723CBB5813}"/>
              </a:ext>
            </a:extLst>
          </p:cNvPr>
          <p:cNvSpPr/>
          <p:nvPr/>
        </p:nvSpPr>
        <p:spPr>
          <a:xfrm>
            <a:off x="4100352" y="812796"/>
            <a:ext cx="3088388" cy="937633"/>
          </a:xfrm>
          <a:prstGeom prst="wedgeEllipseCallout">
            <a:avLst>
              <a:gd name="adj1" fmla="val -106321"/>
              <a:gd name="adj2" fmla="val 13293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พิมพ์เล็ก จะได้รู้ว่าเป็น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PS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พิมพ์ใหญ่ จะได้รู้ว่าเป็น 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[1]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9613" y="3730019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6029613" y="2737615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81588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การลดทอนสภาวะ ก็เหมือนการลดทอดฟังก์ชันบูลีน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คือ ลดความซับซ้อนของวงจร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เมื่อสภาวะลดลง จำนวนวงจรก็จะลดลง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การลดวงจรจะทำได้ต่อเมื่อมีสถานะทัดเทียมกัน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(equivalent state)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2272129" y="2863273"/>
            <a:ext cx="3648380" cy="3445164"/>
          </a:xfrm>
          <a:prstGeom prst="wedgeEllipseCallout">
            <a:avLst>
              <a:gd name="adj1" fmla="val 56757"/>
              <a:gd name="adj2" fmla="val -3707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เริ่มต้นด้วยการเขียน</a:t>
            </a:r>
          </a:p>
          <a:p>
            <a:pPr algn="ctr"/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ตารางอิมพลิเคชั่น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แนวนอนจาก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ไปถึงรองสุดท้าย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แนวตั้งเขียนจาก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ไปถึงตัวสุดท้าย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ตารางนี้ ก็จะแสดงการจับคู่สภาวะ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ได้ครบทุกคู่</a:t>
            </a:r>
          </a:p>
          <a:p>
            <a:pPr algn="ctr"/>
            <a:endParaRPr lang="en-US" sz="1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398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9613" y="3730019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6029613" y="2737615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10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กากบาท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x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ลงบนคู่สภาวะที่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output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ไม่เท่ากัน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จึงเลือกกากบาท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x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ในแถวที่ไม่มีคู่</a:t>
            </a: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2272129" y="2863273"/>
            <a:ext cx="3648380" cy="3445164"/>
          </a:xfrm>
          <a:prstGeom prst="wedgeEllipseCallout">
            <a:avLst>
              <a:gd name="adj1" fmla="val 56757"/>
              <a:gd name="adj2" fmla="val -3707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ดูจาก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Next state</a:t>
            </a:r>
            <a:endParaRPr lang="th-TH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1 คู่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1 คู่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1 คู่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ไม่ครบคู่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3 ตัวหรือคู่ครึ่ง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แถว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ไม่ครบคู่จึง </a:t>
            </a:r>
            <a:r>
              <a:rPr lang="en-US" sz="18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 </a:t>
            </a:r>
            <a:r>
              <a:rPr lang="th-TH" sz="18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หมดทั้งแถว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แถว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ไม่มีคู่กับ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6511059" y="434820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6524919" y="463914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2" name="สี่เหลี่ยมผืนผ้า 34"/>
          <p:cNvSpPr/>
          <p:nvPr/>
        </p:nvSpPr>
        <p:spPr>
          <a:xfrm>
            <a:off x="6857429" y="5359584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391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9613" y="3730019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6029613" y="2737615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11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38499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จับคู่สภาวะ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เมื่อพบคู่ที่มี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เหมือนกัน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นั่นคือสภาวะ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และสภาวะ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b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ผลการจับคู่จึงได้การลดทอนเป็น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AE</a:t>
            </a:r>
            <a:endParaRPr lang="en-US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2161293" y="4692072"/>
            <a:ext cx="3648380" cy="2041237"/>
          </a:xfrm>
          <a:prstGeom prst="wedgeEllipseCallout">
            <a:avLst>
              <a:gd name="adj1" fmla="val 65365"/>
              <a:gd name="adj2" fmla="val -7734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พบว่า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PS – a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หรือคู่สภาวะ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ab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นั่นเอง</a:t>
            </a:r>
            <a:endParaRPr lang="en-US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NS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เหมือนกันคือ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c/1</a:t>
            </a:r>
            <a:endParaRPr lang="th-TH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a/0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e/0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ไม่ซ้ำกัน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จึงเติม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AE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ลงในช่อง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ab</a:t>
            </a:r>
            <a:endParaRPr lang="en-US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6511059" y="434820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6524919" y="463914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939636" y="3953164"/>
            <a:ext cx="4599709" cy="120073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967345" y="4091709"/>
            <a:ext cx="4581237" cy="323274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สี่เหลี่ยมผืนผ้า 34"/>
          <p:cNvSpPr/>
          <p:nvPr/>
        </p:nvSpPr>
        <p:spPr>
          <a:xfrm>
            <a:off x="6552630" y="3854057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1" name="สี่เหลี่ยมผืนผ้า 34"/>
          <p:cNvSpPr/>
          <p:nvPr/>
        </p:nvSpPr>
        <p:spPr>
          <a:xfrm>
            <a:off x="6857429" y="5359584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5409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[4]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9613" y="3730019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6029613" y="2737615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12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81588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จับคู่สภาวะ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สภาวะ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และสภาวะ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เมื่อพบคู่ที่มี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ต่างกัน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ช่อง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x=0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กับ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B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BC</a:t>
            </a:r>
          </a:p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เมื่อพบคู่ที่มี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ต่างกัน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ช่อง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x=1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กับ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AE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จึงเติม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BC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ลงช่อง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ac</a:t>
            </a:r>
            <a:endParaRPr lang="en-US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2272129" y="3103417"/>
            <a:ext cx="3648380" cy="2041237"/>
          </a:xfrm>
          <a:prstGeom prst="wedgeEllipseCallout">
            <a:avLst>
              <a:gd name="adj1" fmla="val 62581"/>
              <a:gd name="adj2" fmla="val 455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พบว่า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PS – a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หรือคู่สภาวะ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ac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นั่นเอง</a:t>
            </a:r>
            <a:endParaRPr lang="en-US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NS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ต่างกันคือ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c/1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b/1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a/0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e/0</a:t>
            </a:r>
            <a:endParaRPr lang="th-TH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จึงเติม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BC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AE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ลงในช่อง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lang="en-US" sz="18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  <a:endParaRPr lang="en-US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6511059" y="434820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6524919" y="4639148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6506450" y="3854057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6552630" y="4112675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7" name="สี่เหลี่ยมผืนผ้า 34"/>
          <p:cNvSpPr/>
          <p:nvPr/>
        </p:nvSpPr>
        <p:spPr>
          <a:xfrm>
            <a:off x="6857429" y="5359584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5655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[5]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504" y="376696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47504" y="277456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13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81588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จับคู่สภาวะ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สภาวะ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b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และสภาวะ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เมื่อพบคู่ที่มี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PS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เหมือนกัน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คือ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PS = </a:t>
            </a:r>
            <a:r>
              <a:rPr lang="en-US" dirty="0" err="1" smtClean="0">
                <a:latin typeface="TH SarabunPSK" pitchFamily="34" charset="-34"/>
                <a:cs typeface="TH SarabunPSK" pitchFamily="34" charset="-34"/>
              </a:rPr>
              <a:t>bc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NS = CB</a:t>
            </a:r>
          </a:p>
          <a:p>
            <a:pPr algn="ctr"/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พิจารณาช่องที่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x=1 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พบว่า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E 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เหมือนกัน</a:t>
            </a:r>
          </a:p>
          <a:p>
            <a:pPr algn="ctr"/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จึงเติม ไม่เติมอะไรในช่อง </a:t>
            </a:r>
            <a:r>
              <a:rPr lang="en-US" dirty="0" err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bc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เพราะตัดทอนได้เลย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4498109" y="3288144"/>
            <a:ext cx="4572000" cy="2041237"/>
          </a:xfrm>
          <a:prstGeom prst="wedgeEllipseCallout">
            <a:avLst>
              <a:gd name="adj1" fmla="val -63949"/>
              <a:gd name="adj2" fmla="val 183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ช่องสภาวะ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bc</a:t>
            </a:r>
            <a:endParaRPr lang="en-US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ตัดทอนได้เลย 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ps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ns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เหมือนกันคือ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bc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CB</a:t>
            </a:r>
            <a:endParaRPr lang="th-TH" sz="1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next stat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ของทั้ง 2 สภาวะ คือ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ซึ่งเหมือนกัน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3028950" y="438515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3042810" y="467609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3024341" y="38910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3070521" y="4149621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4" name="สี่เหลี่ยมผืนผ้า 34"/>
          <p:cNvSpPr/>
          <p:nvPr/>
        </p:nvSpPr>
        <p:spPr>
          <a:xfrm>
            <a:off x="3375320" y="5396530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29386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[6]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504" y="376696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47504" y="277456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14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81588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จับคู่สภาวะ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สภาวะ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d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และสภาวะ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e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เมื่อพบคู่ที่มี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PS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เหมือนกัน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คือ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PS = de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NS = DE</a:t>
            </a:r>
          </a:p>
          <a:p>
            <a:pPr algn="ctr"/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พิจารณาช่องที่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x=1 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พบว่า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B/1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กับ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A/1 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ไม่ซ้ำกัน</a:t>
            </a:r>
          </a:p>
          <a:p>
            <a:pPr algn="ctr"/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จึงเติม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AB </a:t>
            </a:r>
            <a:r>
              <a:rPr lang="th-TH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ในช่อง </a:t>
            </a:r>
            <a:r>
              <a:rPr lang="en-US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de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4470400" y="3306618"/>
            <a:ext cx="4572000" cy="1717963"/>
          </a:xfrm>
          <a:prstGeom prst="wedgeEllipseCallout">
            <a:avLst>
              <a:gd name="adj1" fmla="val -48192"/>
              <a:gd name="adj2" fmla="val 3216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จับคู่สภาวะ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เติม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AB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ในช่อง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de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3028950" y="438515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3042810" y="467609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3033577" y="38910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3070521" y="4149621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4" name="สี่เหลี่ยมผืนผ้า 34"/>
          <p:cNvSpPr/>
          <p:nvPr/>
        </p:nvSpPr>
        <p:spPr>
          <a:xfrm>
            <a:off x="3375320" y="5396530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6" name="สี่เหลี่ยมผืนผ้า 34"/>
          <p:cNvSpPr/>
          <p:nvPr/>
        </p:nvSpPr>
        <p:spPr>
          <a:xfrm>
            <a:off x="4275866" y="47823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AB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958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504" y="376696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47504" y="277456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15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38499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ถ้า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PS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คู่ใดถูกกากบาททับไปแล้ว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เมื่อเป็น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ก็ย่อมไม่ทัดเทียม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ขีด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ทับได้เลย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เช่น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ns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เมื่อดู </a:t>
            </a:r>
            <a:r>
              <a:rPr lang="en-US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ae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พบว่าไม่ทัดเทียมมาก่อน คือไม่มีคู่สภาวะ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4470400" y="3306618"/>
            <a:ext cx="4572000" cy="1717963"/>
          </a:xfrm>
          <a:prstGeom prst="wedgeEllipseCallout">
            <a:avLst>
              <a:gd name="adj1" fmla="val -48192"/>
              <a:gd name="adj2" fmla="val 3216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ae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ไม่มีคู่สภาวะ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AE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ในช่อง </a:t>
            </a:r>
            <a:r>
              <a:rPr lang="en-US" sz="18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ab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ไม่ทัดเทียม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คือ ไม่เป็น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equivalent state</a:t>
            </a:r>
          </a:p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จึงขีด </a:t>
            </a:r>
            <a:r>
              <a:rPr lang="en-US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 </a:t>
            </a:r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ทับ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3028950" y="438515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3042810" y="467609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3033577" y="38910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3070521" y="4149621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4" name="สี่เหลี่ยมผืนผ้า 34"/>
          <p:cNvSpPr/>
          <p:nvPr/>
        </p:nvSpPr>
        <p:spPr>
          <a:xfrm>
            <a:off x="3375320" y="5396530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6" name="สี่เหลี่ยมผืนผ้า 34"/>
          <p:cNvSpPr/>
          <p:nvPr/>
        </p:nvSpPr>
        <p:spPr>
          <a:xfrm>
            <a:off x="4275866" y="47823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AB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7" name="สี่เหลี่ยมผืนผ้า 34"/>
          <p:cNvSpPr/>
          <p:nvPr/>
        </p:nvSpPr>
        <p:spPr>
          <a:xfrm>
            <a:off x="2751868" y="3858678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1960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[7]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504" y="376696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47504" y="277456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16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พิจารณาคู่ที่เหลือ 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AE, BC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AB</a:t>
            </a:r>
            <a:endParaRPr lang="th-TH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คำบรรยายภาพ: วงรี 6">
            <a:extLst>
              <a:ext uri="{FF2B5EF4-FFF2-40B4-BE49-F238E27FC236}">
                <a16:creationId xmlns="" xmlns:a16="http://schemas.microsoft.com/office/drawing/2014/main" id="{776F9ECA-9FAB-41E6-A94F-5757268D392C}"/>
              </a:ext>
            </a:extLst>
          </p:cNvPr>
          <p:cNvSpPr/>
          <p:nvPr/>
        </p:nvSpPr>
        <p:spPr>
          <a:xfrm>
            <a:off x="4470400" y="3306618"/>
            <a:ext cx="4572000" cy="1717963"/>
          </a:xfrm>
          <a:prstGeom prst="wedgeEllipseCallout">
            <a:avLst>
              <a:gd name="adj1" fmla="val -48192"/>
              <a:gd name="adj2" fmla="val 3216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ไม่มีคู่สภาวะที่เท่าเทียมกัน</a:t>
            </a:r>
            <a:endParaRPr lang="en-US" sz="18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3028950" y="438515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3042810" y="467609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3033577" y="38910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3070521" y="4149621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4" name="สี่เหลี่ยมผืนผ้า 34"/>
          <p:cNvSpPr/>
          <p:nvPr/>
        </p:nvSpPr>
        <p:spPr>
          <a:xfrm>
            <a:off x="3375320" y="5396530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6" name="สี่เหลี่ยมผืนผ้า 34"/>
          <p:cNvSpPr/>
          <p:nvPr/>
        </p:nvSpPr>
        <p:spPr>
          <a:xfrm>
            <a:off x="4275866" y="47823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AB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7" name="สี่เหลี่ยมผืนผ้า 34"/>
          <p:cNvSpPr/>
          <p:nvPr/>
        </p:nvSpPr>
        <p:spPr>
          <a:xfrm>
            <a:off x="2751868" y="3858678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8" name="สี่เหลี่ยมผืนผ้า 34"/>
          <p:cNvSpPr/>
          <p:nvPr/>
        </p:nvSpPr>
        <p:spPr>
          <a:xfrm>
            <a:off x="2751868" y="4154243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9" name="สี่เหลี่ยมผืนผ้า 34"/>
          <p:cNvSpPr/>
          <p:nvPr/>
        </p:nvSpPr>
        <p:spPr>
          <a:xfrm>
            <a:off x="3998778" y="4745371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75279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993485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[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]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23" y="3542063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504" y="376696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55023" y="280111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47504" y="277456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17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890835"/>
            <a:ext cx="9144000" cy="181588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นำ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state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ในแนวนอนมาเขียในแนวตั้ง 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ยกเว้น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state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สุดท้ายคือ 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e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ไม่ต้องเขียน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พิจารณาจากขวาไปซ้าย หากมีคู่ไหนไม่ถูกกากบาท</a:t>
            </a:r>
          </a:p>
          <a:p>
            <a:pPr algn="ctr"/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ให้นำมาเขียนทางขวาของตาราง</a:t>
            </a:r>
          </a:p>
        </p:txBody>
      </p:sp>
      <p:sp>
        <p:nvSpPr>
          <p:cNvPr id="10" name="สี่เหลี่ยมผืนผ้า 34"/>
          <p:cNvSpPr/>
          <p:nvPr/>
        </p:nvSpPr>
        <p:spPr>
          <a:xfrm>
            <a:off x="3028950" y="438515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1" name="สี่เหลี่ยมผืนผ้า 34"/>
          <p:cNvSpPr/>
          <p:nvPr/>
        </p:nvSpPr>
        <p:spPr>
          <a:xfrm>
            <a:off x="3042810" y="4676094"/>
            <a:ext cx="1258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20" name="สี่เหลี่ยมผืนผ้า 34"/>
          <p:cNvSpPr/>
          <p:nvPr/>
        </p:nvSpPr>
        <p:spPr>
          <a:xfrm>
            <a:off x="3033577" y="38910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5" name="สี่เหลี่ยมผืนผ้า 34"/>
          <p:cNvSpPr/>
          <p:nvPr/>
        </p:nvSpPr>
        <p:spPr>
          <a:xfrm>
            <a:off x="3070521" y="4149621"/>
            <a:ext cx="34496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BC</a:t>
            </a:r>
          </a:p>
          <a:p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AE</a:t>
            </a:r>
            <a:endParaRPr lang="th-TH" sz="105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4" name="สี่เหลี่ยมผืนผ้า 34"/>
          <p:cNvSpPr/>
          <p:nvPr/>
        </p:nvSpPr>
        <p:spPr>
          <a:xfrm>
            <a:off x="3375320" y="5396530"/>
            <a:ext cx="99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ตัวตั้ง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6" name="สี่เหลี่ยมผืนผ้า 34"/>
          <p:cNvSpPr/>
          <p:nvPr/>
        </p:nvSpPr>
        <p:spPr>
          <a:xfrm>
            <a:off x="4275866" y="47823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AB</a:t>
            </a:r>
            <a:endParaRPr lang="th-TH" sz="1600" dirty="0"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7" name="สี่เหลี่ยมผืนผ้า 34"/>
          <p:cNvSpPr/>
          <p:nvPr/>
        </p:nvSpPr>
        <p:spPr>
          <a:xfrm>
            <a:off x="2751868" y="3858678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8" name="สี่เหลี่ยมผืนผ้า 34"/>
          <p:cNvSpPr/>
          <p:nvPr/>
        </p:nvSpPr>
        <p:spPr>
          <a:xfrm>
            <a:off x="2751868" y="4154243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  <p:sp>
        <p:nvSpPr>
          <p:cNvPr id="19" name="สี่เหลี่ยมผืนผ้า 34"/>
          <p:cNvSpPr/>
          <p:nvPr/>
        </p:nvSpPr>
        <p:spPr>
          <a:xfrm>
            <a:off x="3998778" y="4745371"/>
            <a:ext cx="993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TH SarabunPSK" pitchFamily="34" charset="-34"/>
              </a:rPr>
              <a:t>/</a:t>
            </a:r>
            <a:endParaRPr lang="th-TH" sz="2000" dirty="0">
              <a:solidFill>
                <a:srgbClr val="FF0000"/>
              </a:solidFill>
              <a:latin typeface="Courier New" pitchFamily="49" charset="0"/>
              <a:cs typeface="TH SarabunPSK" pitchFamily="34" charset="-34"/>
            </a:endParaRP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1949" y="3300268"/>
            <a:ext cx="34671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2" name="สี่เหลี่ยมผืนผ้า 34"/>
          <p:cNvSpPr/>
          <p:nvPr/>
        </p:nvSpPr>
        <p:spPr>
          <a:xfrm>
            <a:off x="5310910" y="5211803"/>
            <a:ext cx="36945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นำมาสรุปสภาวะ</a:t>
            </a:r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ผลลัพธ์</a:t>
            </a:r>
            <a:endParaRPr lang="th-TH" dirty="0" smtClean="0">
              <a:latin typeface="Courier New" pitchFamily="49" charset="0"/>
              <a:cs typeface="TH SarabunPSK" pitchFamily="34" charset="-34"/>
            </a:endParaRPr>
          </a:p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จะได้ </a:t>
            </a:r>
            <a:r>
              <a:rPr lang="en-US" dirty="0" smtClean="0">
                <a:latin typeface="Courier New" pitchFamily="49" charset="0"/>
                <a:cs typeface="TH SarabunPSK" pitchFamily="34" charset="-34"/>
              </a:rPr>
              <a:t>A, BC, D, E</a:t>
            </a:r>
            <a:endParaRPr lang="th-TH" dirty="0" smtClean="0">
              <a:latin typeface="Courier New" pitchFamily="49" charset="0"/>
              <a:cs typeface="TH SarabunPSK" pitchFamily="34" charset="-34"/>
            </a:endParaRPr>
          </a:p>
          <a:p>
            <a:pPr algn="ctr"/>
            <a:r>
              <a:rPr lang="th-TH" dirty="0" smtClean="0">
                <a:latin typeface="Courier New" pitchFamily="49" charset="0"/>
                <a:cs typeface="TH SarabunPSK" pitchFamily="34" charset="-34"/>
              </a:rPr>
              <a:t>จากเดิมที่มี 5 สภาวะก็เหลือ 4</a:t>
            </a:r>
            <a:endParaRPr lang="th-TH" dirty="0">
              <a:latin typeface="Courier New" pitchFamily="49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0853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(1/6)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650" y="3930019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6050" y="421957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133350" y="3189071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686050" y="3227171"/>
            <a:ext cx="260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</a:p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ตารางให้ความหมาย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1675" y="4185250"/>
            <a:ext cx="2209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สี่เหลี่ยมผืนผ้า 37"/>
          <p:cNvSpPr/>
          <p:nvPr/>
        </p:nvSpPr>
        <p:spPr>
          <a:xfrm>
            <a:off x="5781675" y="3246221"/>
            <a:ext cx="3198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(ค) กากบาทช่องที่ไม่มีคู่สภาวะ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18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0" y="1934544"/>
            <a:ext cx="9144000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ถ้ามีสภาวะที่ 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ทัดเทียมกันหลายสภาวะ</a:t>
            </a:r>
          </a:p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สามารถ </a:t>
            </a:r>
            <a:r>
              <a:rPr lang="th-TH" i="1" dirty="0">
                <a:latin typeface="TH SarabunPSK" pitchFamily="34" charset="-34"/>
                <a:cs typeface="TH SarabunPSK" pitchFamily="34" charset="-34"/>
              </a:rPr>
              <a:t>ตัดสภาวะที่ทัดเทียมกัน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ให้เหลือสภาวะเดียว</a:t>
            </a:r>
          </a:p>
        </p:txBody>
      </p:sp>
      <p:sp>
        <p:nvSpPr>
          <p:cNvPr id="24" name="TextBox 33"/>
          <p:cNvSpPr txBox="1"/>
          <p:nvPr/>
        </p:nvSpPr>
        <p:spPr>
          <a:xfrm>
            <a:off x="5460784" y="5811207"/>
            <a:ext cx="2737282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ที่กากบาทคือไม่มีคู่สภาวะ</a:t>
            </a:r>
          </a:p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หรือที่เป็น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Final State</a:t>
            </a:r>
            <a:endParaRPr lang="th-TH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วงรี 3">
            <a:extLst>
              <a:ext uri="{FF2B5EF4-FFF2-40B4-BE49-F238E27FC236}">
                <a16:creationId xmlns="" xmlns:a16="http://schemas.microsoft.com/office/drawing/2014/main" id="{C75DC111-C9DB-4467-BBCC-CA095175952F}"/>
              </a:ext>
            </a:extLst>
          </p:cNvPr>
          <p:cNvSpPr/>
          <p:nvPr/>
        </p:nvSpPr>
        <p:spPr>
          <a:xfrm>
            <a:off x="5095876" y="2276272"/>
            <a:ext cx="2122048" cy="6123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1751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(2/6)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950" y="2414915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319650" y="2004711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วงรี 30"/>
          <p:cNvSpPr/>
          <p:nvPr/>
        </p:nvSpPr>
        <p:spPr bwMode="auto">
          <a:xfrm>
            <a:off x="4770120" y="288544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B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วงรี 31"/>
          <p:cNvSpPr/>
          <p:nvPr/>
        </p:nvSpPr>
        <p:spPr bwMode="auto">
          <a:xfrm>
            <a:off x="5562600" y="166624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วงรี 32"/>
          <p:cNvSpPr/>
          <p:nvPr/>
        </p:nvSpPr>
        <p:spPr bwMode="auto">
          <a:xfrm>
            <a:off x="6151880" y="290576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C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5" name="ลูกศรเชื่อมต่อแบบตรง 34"/>
          <p:cNvCxnSpPr>
            <a:stCxn id="12" idx="6"/>
            <a:endCxn id="14" idx="2"/>
          </p:cNvCxnSpPr>
          <p:nvPr/>
        </p:nvCxnSpPr>
        <p:spPr bwMode="auto">
          <a:xfrm>
            <a:off x="5278120" y="3119120"/>
            <a:ext cx="873760" cy="20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ลูกศรเชื่อมต่อแบบตรง 37"/>
          <p:cNvCxnSpPr>
            <a:stCxn id="13" idx="5"/>
            <a:endCxn id="14" idx="1"/>
          </p:cNvCxnSpPr>
          <p:nvPr/>
        </p:nvCxnSpPr>
        <p:spPr bwMode="auto">
          <a:xfrm rot="16200000" flipH="1">
            <a:off x="5656717" y="2404645"/>
            <a:ext cx="909046" cy="230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ส่วนโค้ง 40"/>
          <p:cNvSpPr/>
          <p:nvPr/>
        </p:nvSpPr>
        <p:spPr bwMode="auto">
          <a:xfrm>
            <a:off x="5026374" y="1838960"/>
            <a:ext cx="1891154" cy="2550297"/>
          </a:xfrm>
          <a:prstGeom prst="arc">
            <a:avLst>
              <a:gd name="adj1" fmla="val 16685729"/>
              <a:gd name="adj2" fmla="val 512924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7528" y="2819738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25646" y="3257579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21940" y="2824084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45480" y="2316480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3460" y="3813443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38654" y="1245993"/>
            <a:ext cx="17780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</a:t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Mealy Model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ส่วนโค้ง 43"/>
          <p:cNvSpPr/>
          <p:nvPr/>
        </p:nvSpPr>
        <p:spPr bwMode="auto">
          <a:xfrm rot="1405022">
            <a:off x="5556823" y="1294292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52495" y="1032467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30"/>
          <p:cNvSpPr/>
          <p:nvPr/>
        </p:nvSpPr>
        <p:spPr bwMode="auto">
          <a:xfrm>
            <a:off x="5538346" y="4198620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" name="ลูกศรเชื่อมต่อแบบตรง 34"/>
          <p:cNvCxnSpPr>
            <a:stCxn id="14" idx="3"/>
            <a:endCxn id="12" idx="5"/>
          </p:cNvCxnSpPr>
          <p:nvPr/>
        </p:nvCxnSpPr>
        <p:spPr bwMode="auto">
          <a:xfrm flipH="1" flipV="1">
            <a:off x="5203725" y="3284357"/>
            <a:ext cx="1022550" cy="20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ลูกศรเชื่อมต่อแบบตรง 34"/>
          <p:cNvCxnSpPr>
            <a:stCxn id="14" idx="4"/>
            <a:endCxn id="32" idx="7"/>
          </p:cNvCxnSpPr>
          <p:nvPr/>
        </p:nvCxnSpPr>
        <p:spPr bwMode="auto">
          <a:xfrm flipH="1">
            <a:off x="5971951" y="3373120"/>
            <a:ext cx="433929" cy="8939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ลูกศรเชื่อมต่อแบบตรง 34"/>
          <p:cNvCxnSpPr>
            <a:stCxn id="12" idx="4"/>
            <a:endCxn id="32" idx="1"/>
          </p:cNvCxnSpPr>
          <p:nvPr/>
        </p:nvCxnSpPr>
        <p:spPr bwMode="auto">
          <a:xfrm>
            <a:off x="5024120" y="3352800"/>
            <a:ext cx="588621" cy="9142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6140140" y="3704481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วงรี 30"/>
          <p:cNvSpPr/>
          <p:nvPr/>
        </p:nvSpPr>
        <p:spPr bwMode="auto">
          <a:xfrm>
            <a:off x="4090546" y="2027056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ส่วนโค้ง 43"/>
          <p:cNvSpPr/>
          <p:nvPr/>
        </p:nvSpPr>
        <p:spPr bwMode="auto">
          <a:xfrm rot="1405022">
            <a:off x="4064449" y="1657716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90546" y="1383191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7" name="ลูกศรเชื่อมต่อแบบตรง 34"/>
          <p:cNvCxnSpPr>
            <a:stCxn id="44" idx="5"/>
            <a:endCxn id="12" idx="1"/>
          </p:cNvCxnSpPr>
          <p:nvPr/>
        </p:nvCxnSpPr>
        <p:spPr bwMode="auto">
          <a:xfrm>
            <a:off x="4524151" y="2425973"/>
            <a:ext cx="320364" cy="5279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4578226" y="2433218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1/1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ส่วนโค้ง 43"/>
          <p:cNvSpPr/>
          <p:nvPr/>
        </p:nvSpPr>
        <p:spPr bwMode="auto">
          <a:xfrm rot="12075606">
            <a:off x="5643290" y="4521491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92551" y="5034919"/>
            <a:ext cx="394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H SarabunPSK" pitchFamily="34" charset="-34"/>
                <a:cs typeface="TH SarabunPSK" pitchFamily="34" charset="-34"/>
              </a:rPr>
              <a:t>0/0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289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ตัวอย่างการพิจารณาตัดคู่สภาวะจาก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Final State</a:t>
            </a:r>
            <a:b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State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Diagram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นี้มี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Final State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20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6231265"/>
            <a:ext cx="675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https://www.youtube.com/watch?v=diBpF3UCjqQ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145" y="1825625"/>
            <a:ext cx="3668569" cy="4157807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86" y="1825625"/>
            <a:ext cx="3901495" cy="4162425"/>
          </a:xfrm>
          <a:prstGeom prst="rect">
            <a:avLst/>
          </a:prstGeom>
        </p:spPr>
      </p:pic>
      <p:sp>
        <p:nvSpPr>
          <p:cNvPr id="10" name="วงรี 9"/>
          <p:cNvSpPr/>
          <p:nvPr/>
        </p:nvSpPr>
        <p:spPr bwMode="auto">
          <a:xfrm>
            <a:off x="2040660" y="3149890"/>
            <a:ext cx="453158" cy="59083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2142260" y="5385163"/>
            <a:ext cx="453158" cy="59083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วงรี 19"/>
          <p:cNvSpPr/>
          <p:nvPr/>
        </p:nvSpPr>
        <p:spPr bwMode="auto">
          <a:xfrm>
            <a:off x="4516584" y="3434053"/>
            <a:ext cx="453158" cy="59083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วงรี 20"/>
          <p:cNvSpPr/>
          <p:nvPr/>
        </p:nvSpPr>
        <p:spPr bwMode="auto">
          <a:xfrm>
            <a:off x="5588000" y="1933903"/>
            <a:ext cx="453158" cy="59083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5430982" y="2669309"/>
            <a:ext cx="683491" cy="27158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5023569" y="3354929"/>
            <a:ext cx="2476358" cy="669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8888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5408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(3/6)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238" y="1724025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771525" y="1300490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2075" y="1966913"/>
            <a:ext cx="22955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สี่เหลี่ยมผืนผ้า 38"/>
          <p:cNvSpPr/>
          <p:nvPr/>
        </p:nvSpPr>
        <p:spPr>
          <a:xfrm>
            <a:off x="5172075" y="1405265"/>
            <a:ext cx="1071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(ง) เติมคู่</a:t>
            </a:r>
          </a:p>
        </p:txBody>
      </p:sp>
      <p:sp>
        <p:nvSpPr>
          <p:cNvPr id="16" name="วงรี 15"/>
          <p:cNvSpPr/>
          <p:nvPr/>
        </p:nvSpPr>
        <p:spPr bwMode="auto">
          <a:xfrm>
            <a:off x="1911351" y="29559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วงรี 16"/>
          <p:cNvSpPr/>
          <p:nvPr/>
        </p:nvSpPr>
        <p:spPr bwMode="auto">
          <a:xfrm>
            <a:off x="1936751" y="32162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วงรี 18"/>
          <p:cNvSpPr/>
          <p:nvPr/>
        </p:nvSpPr>
        <p:spPr bwMode="auto">
          <a:xfrm>
            <a:off x="1397001" y="20796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วงรี 20"/>
          <p:cNvSpPr/>
          <p:nvPr/>
        </p:nvSpPr>
        <p:spPr bwMode="auto">
          <a:xfrm>
            <a:off x="1403351" y="26511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1933575" y="2136775"/>
            <a:ext cx="412750" cy="53975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 bwMode="auto">
          <a:xfrm>
            <a:off x="5718175" y="2095500"/>
            <a:ext cx="317500" cy="21590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5699125" y="2362200"/>
            <a:ext cx="317500" cy="28575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วงรี 27"/>
          <p:cNvSpPr/>
          <p:nvPr/>
        </p:nvSpPr>
        <p:spPr bwMode="auto">
          <a:xfrm>
            <a:off x="1943101" y="20859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วงรี 28"/>
          <p:cNvSpPr/>
          <p:nvPr/>
        </p:nvSpPr>
        <p:spPr bwMode="auto">
          <a:xfrm>
            <a:off x="1949451" y="26574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 bwMode="auto">
          <a:xfrm>
            <a:off x="7026275" y="2959100"/>
            <a:ext cx="317500" cy="2857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3" y="4094161"/>
            <a:ext cx="8565376" cy="24765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9822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(4/6)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313402"/>
            <a:ext cx="33718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สี่เหลี่ยมผืนผ้า 39"/>
          <p:cNvSpPr/>
          <p:nvPr/>
        </p:nvSpPr>
        <p:spPr>
          <a:xfrm>
            <a:off x="933450" y="780657"/>
            <a:ext cx="2494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(จ) ตรวจความทัดเทียม</a:t>
            </a:r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5257800" y="790182"/>
            <a:ext cx="2850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(ฉ)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Equivalent Partition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9480" y="1293630"/>
            <a:ext cx="34671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1867" y="3030539"/>
            <a:ext cx="3362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148880" y="3434801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ไม่ทัดเทียมกับ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, BC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จึงแยกคู่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ออกจากกัน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01867" y="3426787"/>
            <a:ext cx="4022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itchFamily="34" charset="-34"/>
              </a:rPr>
              <a:t>เวลาเลือกต้องเลือกจากแนวทั้งที่เป็นตัวแทน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22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2" name="ลูกศรเชื่อมต่อแบบตรง 11"/>
          <p:cNvCxnSpPr/>
          <p:nvPr/>
        </p:nvCxnSpPr>
        <p:spPr>
          <a:xfrm flipV="1">
            <a:off x="2962757" y="2715491"/>
            <a:ext cx="1526116" cy="331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3787" y="4273610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สี่เหลี่ยมผืนผ้า 14"/>
          <p:cNvSpPr/>
          <p:nvPr/>
        </p:nvSpPr>
        <p:spPr bwMode="auto">
          <a:xfrm>
            <a:off x="3633786" y="4941455"/>
            <a:ext cx="1876425" cy="58188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3985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(5/6)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3" y="1257300"/>
            <a:ext cx="187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2700" y="153352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สี่เหลี่ยมผืนผ้า 34"/>
          <p:cNvSpPr/>
          <p:nvPr/>
        </p:nvSpPr>
        <p:spPr>
          <a:xfrm>
            <a:off x="0" y="83376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552700" y="871865"/>
            <a:ext cx="260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1175" y="1614488"/>
            <a:ext cx="2209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สี่เหลี่ยมผืนผ้า 37"/>
          <p:cNvSpPr/>
          <p:nvPr/>
        </p:nvSpPr>
        <p:spPr>
          <a:xfrm>
            <a:off x="5648325" y="890915"/>
            <a:ext cx="3198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(ค) กากบาทช่องที่ไม่มีคู่สภาวะ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95763"/>
            <a:ext cx="22955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สี่เหลี่ยมผืนผ้า 38"/>
          <p:cNvSpPr/>
          <p:nvPr/>
        </p:nvSpPr>
        <p:spPr>
          <a:xfrm>
            <a:off x="0" y="3634115"/>
            <a:ext cx="1071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(ง) เติมคู่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7425" y="4014788"/>
            <a:ext cx="33718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สี่เหลี่ยมผืนผ้า 39"/>
          <p:cNvSpPr/>
          <p:nvPr/>
        </p:nvSpPr>
        <p:spPr>
          <a:xfrm>
            <a:off x="2352675" y="3624590"/>
            <a:ext cx="2494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(จ) ตรวจความทัดเทียม</a:t>
            </a:r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6076950" y="3624590"/>
            <a:ext cx="2850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(ฉ)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Equivalent Partition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43550" y="4057650"/>
            <a:ext cx="34671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10225" y="5753100"/>
            <a:ext cx="3362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วงรี 15"/>
          <p:cNvSpPr/>
          <p:nvPr/>
        </p:nvSpPr>
        <p:spPr bwMode="auto">
          <a:xfrm>
            <a:off x="1139826" y="248920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วงรี 16"/>
          <p:cNvSpPr/>
          <p:nvPr/>
        </p:nvSpPr>
        <p:spPr bwMode="auto">
          <a:xfrm>
            <a:off x="1165226" y="27495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วงรี 18"/>
          <p:cNvSpPr/>
          <p:nvPr/>
        </p:nvSpPr>
        <p:spPr bwMode="auto">
          <a:xfrm>
            <a:off x="625476" y="161290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วงรี 19"/>
          <p:cNvSpPr/>
          <p:nvPr/>
        </p:nvSpPr>
        <p:spPr bwMode="auto">
          <a:xfrm>
            <a:off x="5514976" y="2222501"/>
            <a:ext cx="1717674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วงรี 20"/>
          <p:cNvSpPr/>
          <p:nvPr/>
        </p:nvSpPr>
        <p:spPr bwMode="auto">
          <a:xfrm>
            <a:off x="631826" y="218440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1162050" y="1670050"/>
            <a:ext cx="412750" cy="53975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 bwMode="auto">
          <a:xfrm>
            <a:off x="546100" y="4324350"/>
            <a:ext cx="317500" cy="21590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วงรี 24"/>
          <p:cNvSpPr/>
          <p:nvPr/>
        </p:nvSpPr>
        <p:spPr bwMode="auto">
          <a:xfrm>
            <a:off x="5514976" y="2501901"/>
            <a:ext cx="1717674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527050" y="4591050"/>
            <a:ext cx="317500" cy="28575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วงรี 27"/>
          <p:cNvSpPr/>
          <p:nvPr/>
        </p:nvSpPr>
        <p:spPr bwMode="auto">
          <a:xfrm>
            <a:off x="1171576" y="16192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วงรี 28"/>
          <p:cNvSpPr/>
          <p:nvPr/>
        </p:nvSpPr>
        <p:spPr bwMode="auto">
          <a:xfrm>
            <a:off x="1177926" y="21907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 bwMode="auto">
          <a:xfrm>
            <a:off x="1854200" y="5187950"/>
            <a:ext cx="317500" cy="2857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612743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ไม่ทัดเทียมกับ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, BC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จึงแยกคู่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ออกจากกัน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0175" y="6127432"/>
            <a:ext cx="393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itchFamily="34" charset="-34"/>
              </a:rPr>
              <a:t>เวลาเลือกต้องเลือกจากแนวทั้งที่เป็นตัวแทน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23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วงรี 30"/>
          <p:cNvSpPr/>
          <p:nvPr/>
        </p:nvSpPr>
        <p:spPr bwMode="auto">
          <a:xfrm>
            <a:off x="2810831" y="5275892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solidFill>
                  <a:sysClr val="windowText" lastClr="000000"/>
                </a:solidFill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" name="ลูกศรเชื่อมต่อแบบตรง 4"/>
          <p:cNvCxnSpPr>
            <a:stCxn id="31" idx="7"/>
          </p:cNvCxnSpPr>
          <p:nvPr/>
        </p:nvCxnSpPr>
        <p:spPr>
          <a:xfrm flipV="1">
            <a:off x="3119775" y="4379749"/>
            <a:ext cx="362048" cy="9491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/>
          <p:nvPr/>
        </p:nvCxnSpPr>
        <p:spPr>
          <a:xfrm>
            <a:off x="3119775" y="4852030"/>
            <a:ext cx="4681200" cy="6017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ลูกศรเชื่อมต่อแบบตรง 40"/>
          <p:cNvCxnSpPr/>
          <p:nvPr/>
        </p:nvCxnSpPr>
        <p:spPr>
          <a:xfrm>
            <a:off x="3511992" y="4832980"/>
            <a:ext cx="4374708" cy="2603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/>
              <a:t>24</a:t>
            </a:fld>
            <a:endParaRPr lang="th-TH"/>
          </a:p>
        </p:txBody>
      </p:sp>
      <p:sp>
        <p:nvSpPr>
          <p:cNvPr id="5" name="วงรี 30"/>
          <p:cNvSpPr/>
          <p:nvPr/>
        </p:nvSpPr>
        <p:spPr bwMode="auto">
          <a:xfrm>
            <a:off x="3982396" y="3838071"/>
            <a:ext cx="811654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BC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วงรี 31"/>
          <p:cNvSpPr/>
          <p:nvPr/>
        </p:nvSpPr>
        <p:spPr bwMode="auto">
          <a:xfrm>
            <a:off x="4360445" y="2580571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A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ลูกศรเชื่อมต่อแบบตรง 37"/>
          <p:cNvCxnSpPr>
            <a:stCxn id="6" idx="4"/>
            <a:endCxn id="5" idx="0"/>
          </p:cNvCxnSpPr>
          <p:nvPr/>
        </p:nvCxnSpPr>
        <p:spPr bwMode="auto">
          <a:xfrm flipH="1">
            <a:off x="4388223" y="3047931"/>
            <a:ext cx="226222" cy="7901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ส่วนโค้ง 40"/>
          <p:cNvSpPr/>
          <p:nvPr/>
        </p:nvSpPr>
        <p:spPr bwMode="auto">
          <a:xfrm>
            <a:off x="3824219" y="2753291"/>
            <a:ext cx="1891154" cy="2550297"/>
          </a:xfrm>
          <a:prstGeom prst="arc">
            <a:avLst>
              <a:gd name="adj1" fmla="val 16685729"/>
              <a:gd name="adj2" fmla="val 512924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36499" y="2160324"/>
            <a:ext cx="17780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State Diagram</a:t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r>
              <a:rPr lang="en-US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Mealy Model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่วนโค้ง 43"/>
          <p:cNvSpPr/>
          <p:nvPr/>
        </p:nvSpPr>
        <p:spPr bwMode="auto">
          <a:xfrm rot="1405022">
            <a:off x="4354668" y="2208623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วงรี 30"/>
          <p:cNvSpPr/>
          <p:nvPr/>
        </p:nvSpPr>
        <p:spPr bwMode="auto">
          <a:xfrm>
            <a:off x="4336191" y="5112951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2" name="ลูกศรเชื่อมต่อแบบตรง 34"/>
          <p:cNvCxnSpPr>
            <a:stCxn id="5" idx="4"/>
            <a:endCxn id="19" idx="1"/>
          </p:cNvCxnSpPr>
          <p:nvPr/>
        </p:nvCxnSpPr>
        <p:spPr bwMode="auto">
          <a:xfrm>
            <a:off x="4388223" y="4305431"/>
            <a:ext cx="22363" cy="8759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วงรี 30"/>
          <p:cNvSpPr/>
          <p:nvPr/>
        </p:nvSpPr>
        <p:spPr bwMode="auto">
          <a:xfrm>
            <a:off x="2888391" y="2941387"/>
            <a:ext cx="508000" cy="467360"/>
          </a:xfrm>
          <a:prstGeom prst="ellipse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TH SarabunPSK" pitchFamily="34" charset="-34"/>
                <a:cs typeface="TH SarabunPSK" pitchFamily="34" charset="-34"/>
              </a:rPr>
              <a:t>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ส่วนโค้ง 43"/>
          <p:cNvSpPr/>
          <p:nvPr/>
        </p:nvSpPr>
        <p:spPr bwMode="auto">
          <a:xfrm rot="1405022">
            <a:off x="2862294" y="2572047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7" name="ลูกศรเชื่อมต่อแบบตรง 34"/>
          <p:cNvCxnSpPr>
            <a:stCxn id="24" idx="5"/>
            <a:endCxn id="5" idx="1"/>
          </p:cNvCxnSpPr>
          <p:nvPr/>
        </p:nvCxnSpPr>
        <p:spPr bwMode="auto">
          <a:xfrm>
            <a:off x="3321996" y="3340304"/>
            <a:ext cx="779264" cy="5662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ส่วนโค้ง 43"/>
          <p:cNvSpPr/>
          <p:nvPr/>
        </p:nvSpPr>
        <p:spPr bwMode="auto">
          <a:xfrm rot="12075606">
            <a:off x="4441135" y="5435822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3985"/>
            <a:ext cx="91440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(6/6)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่วนโค้ง 43"/>
          <p:cNvSpPr/>
          <p:nvPr/>
        </p:nvSpPr>
        <p:spPr bwMode="auto">
          <a:xfrm rot="6696684">
            <a:off x="4675126" y="3775649"/>
            <a:ext cx="436880" cy="477520"/>
          </a:xfrm>
          <a:prstGeom prst="arc">
            <a:avLst>
              <a:gd name="adj1" fmla="val 6252272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77621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2873"/>
          </a:xfrm>
        </p:spPr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ตารางให้ฝึกทำ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Reduction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1252682"/>
            <a:ext cx="1590675" cy="22098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700" y="153352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833765"/>
            <a:ext cx="1900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(ก)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State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552700" y="871865"/>
            <a:ext cx="260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(ข)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Implication Table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648325" y="890915"/>
            <a:ext cx="3198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(ค) กากบาทช่องที่ไม่มีคู่สภาวะ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0" y="3634115"/>
            <a:ext cx="1071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(ง) เติมคู่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352675" y="3624590"/>
            <a:ext cx="2494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itchFamily="34" charset="-34"/>
              </a:rPr>
              <a:t>(จ) ตรวจความทัดเทียม</a:t>
            </a: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076950" y="3624590"/>
            <a:ext cx="2850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(ฉ)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Equivalent Partition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3" name="รูปภาพ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555" y="4214707"/>
            <a:ext cx="3371850" cy="2143125"/>
          </a:xfrm>
          <a:prstGeom prst="rect">
            <a:avLst/>
          </a:prstGeom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5618" y="1533525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68" y="4325362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7512" y="4325362"/>
            <a:ext cx="2409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2430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(1/4)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34775"/>
          <a:stretch/>
        </p:blipFill>
        <p:spPr bwMode="auto">
          <a:xfrm>
            <a:off x="247650" y="1171377"/>
            <a:ext cx="5525077" cy="556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วงรี 5"/>
          <p:cNvSpPr/>
          <p:nvPr/>
        </p:nvSpPr>
        <p:spPr bwMode="auto">
          <a:xfrm>
            <a:off x="1579418" y="3359151"/>
            <a:ext cx="579583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26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 flipV="1">
            <a:off x="2232648" y="3359152"/>
            <a:ext cx="529025" cy="1809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33"/>
          <p:cNvSpPr txBox="1"/>
          <p:nvPr/>
        </p:nvSpPr>
        <p:spPr>
          <a:xfrm>
            <a:off x="3447257" y="1009302"/>
            <a:ext cx="2737282" cy="138499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ที่กากบาทคือไม่มีคู่สภาวะ</a:t>
            </a:r>
          </a:p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หรือที่เป็น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Final State</a:t>
            </a:r>
          </a:p>
          <a:p>
            <a:pPr algn="ctr"/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พบว่ามี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Note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เยอะมาก</a:t>
            </a:r>
          </a:p>
        </p:txBody>
      </p:sp>
      <p:sp>
        <p:nvSpPr>
          <p:cNvPr id="10" name="TextBox 33"/>
          <p:cNvSpPr txBox="1"/>
          <p:nvPr/>
        </p:nvSpPr>
        <p:spPr>
          <a:xfrm>
            <a:off x="5211403" y="3197881"/>
            <a:ext cx="2737282" cy="52322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D=&gt;A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แล้ว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A=&gt;D 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ได้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BE</a:t>
            </a:r>
            <a:endParaRPr lang="th-TH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1579418" y="2418269"/>
            <a:ext cx="579582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4" name="ลูกศรเชื่อมต่อแบบตรง 13"/>
          <p:cNvCxnSpPr/>
          <p:nvPr/>
        </p:nvCxnSpPr>
        <p:spPr>
          <a:xfrm>
            <a:off x="2232647" y="2643981"/>
            <a:ext cx="529026" cy="5894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(2/4)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34121"/>
          <a:stretch/>
        </p:blipFill>
        <p:spPr bwMode="auto">
          <a:xfrm>
            <a:off x="247650" y="1171377"/>
            <a:ext cx="5580495" cy="556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วงรี 9"/>
          <p:cNvSpPr/>
          <p:nvPr/>
        </p:nvSpPr>
        <p:spPr bwMode="auto">
          <a:xfrm>
            <a:off x="1076326" y="27146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1085851" y="36861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295651" y="3448050"/>
            <a:ext cx="542924" cy="438151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1695451" y="27241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วงรี 17"/>
          <p:cNvSpPr/>
          <p:nvPr/>
        </p:nvSpPr>
        <p:spPr bwMode="auto">
          <a:xfrm>
            <a:off x="1685926" y="36766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27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3" name="ลูกศรเชื่อมต่อแบบตรง 12"/>
          <p:cNvCxnSpPr/>
          <p:nvPr/>
        </p:nvCxnSpPr>
        <p:spPr>
          <a:xfrm flipV="1">
            <a:off x="997527" y="2540000"/>
            <a:ext cx="88324" cy="3651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V="1">
            <a:off x="2164364" y="3670590"/>
            <a:ext cx="529024" cy="1809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ลูกศรเชื่อมต่อแบบตรง 18"/>
          <p:cNvCxnSpPr/>
          <p:nvPr/>
        </p:nvCxnSpPr>
        <p:spPr>
          <a:xfrm flipH="1">
            <a:off x="1491963" y="2540000"/>
            <a:ext cx="22801" cy="13462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ลูกศรเชื่อมต่อแบบตรง 21"/>
          <p:cNvCxnSpPr/>
          <p:nvPr/>
        </p:nvCxnSpPr>
        <p:spPr>
          <a:xfrm flipV="1">
            <a:off x="988208" y="3645406"/>
            <a:ext cx="78799" cy="272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flipH="1" flipV="1">
            <a:off x="1036926" y="2964106"/>
            <a:ext cx="30081" cy="6203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>
            <a:off x="2091196" y="2944599"/>
            <a:ext cx="1204455" cy="6398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7782"/>
            <a:ext cx="91440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(3/4)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32595"/>
          <a:stretch/>
        </p:blipFill>
        <p:spPr bwMode="auto">
          <a:xfrm>
            <a:off x="247650" y="1171377"/>
            <a:ext cx="5709805" cy="556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วงรี 5"/>
          <p:cNvSpPr/>
          <p:nvPr/>
        </p:nvSpPr>
        <p:spPr bwMode="auto">
          <a:xfrm>
            <a:off x="990600" y="3359151"/>
            <a:ext cx="1168401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วงรี 9"/>
          <p:cNvSpPr/>
          <p:nvPr/>
        </p:nvSpPr>
        <p:spPr bwMode="auto">
          <a:xfrm>
            <a:off x="1076326" y="27146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วงรี 11"/>
          <p:cNvSpPr/>
          <p:nvPr/>
        </p:nvSpPr>
        <p:spPr bwMode="auto">
          <a:xfrm>
            <a:off x="1079501" y="23844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วงรี 12"/>
          <p:cNvSpPr/>
          <p:nvPr/>
        </p:nvSpPr>
        <p:spPr bwMode="auto">
          <a:xfrm>
            <a:off x="1057276" y="33718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2994026" y="3146426"/>
            <a:ext cx="320674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1085851" y="36861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295651" y="3448050"/>
            <a:ext cx="542924" cy="438151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1695451" y="27241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วงรี 17"/>
          <p:cNvSpPr/>
          <p:nvPr/>
        </p:nvSpPr>
        <p:spPr bwMode="auto">
          <a:xfrm>
            <a:off x="1685926" y="36766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วงรี 18"/>
          <p:cNvSpPr/>
          <p:nvPr/>
        </p:nvSpPr>
        <p:spPr bwMode="auto">
          <a:xfrm>
            <a:off x="1730376" y="30511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วงรี 23"/>
          <p:cNvSpPr/>
          <p:nvPr/>
        </p:nvSpPr>
        <p:spPr bwMode="auto">
          <a:xfrm>
            <a:off x="1711326" y="40322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396335"/>
            <a:ext cx="625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ในแถว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G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H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Final State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จึงได้มาทั้ง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CH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BG</a:t>
            </a:r>
            <a:endParaRPr lang="th-TH" sz="2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28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0" name="ลูกศรเชื่อมต่อแบบตรง 19"/>
          <p:cNvCxnSpPr/>
          <p:nvPr/>
        </p:nvCxnSpPr>
        <p:spPr>
          <a:xfrm flipV="1">
            <a:off x="2159001" y="4121151"/>
            <a:ext cx="1679574" cy="1037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ลูกศรเชื่อมต่อแบบตรง 20"/>
          <p:cNvCxnSpPr/>
          <p:nvPr/>
        </p:nvCxnSpPr>
        <p:spPr>
          <a:xfrm>
            <a:off x="2108201" y="3263181"/>
            <a:ext cx="1717385" cy="7754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วงรี 24"/>
          <p:cNvSpPr/>
          <p:nvPr/>
        </p:nvSpPr>
        <p:spPr bwMode="auto">
          <a:xfrm>
            <a:off x="1033176" y="43338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6" name="ลูกศรเชื่อมต่อแบบตรง 25"/>
          <p:cNvCxnSpPr/>
          <p:nvPr/>
        </p:nvCxnSpPr>
        <p:spPr>
          <a:xfrm>
            <a:off x="1419226" y="4651971"/>
            <a:ext cx="3836265" cy="1540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รูปแบบอิสระ 27"/>
          <p:cNvSpPr/>
          <p:nvPr/>
        </p:nvSpPr>
        <p:spPr>
          <a:xfrm>
            <a:off x="225545" y="3141184"/>
            <a:ext cx="860306" cy="1083679"/>
          </a:xfrm>
          <a:custGeom>
            <a:avLst/>
            <a:gdLst>
              <a:gd name="connsiteX0" fmla="*/ 836637 w 836637"/>
              <a:gd name="connsiteY0" fmla="*/ 91543 h 1143967"/>
              <a:gd name="connsiteX1" fmla="*/ 134673 w 836637"/>
              <a:gd name="connsiteY1" fmla="*/ 91543 h 1143967"/>
              <a:gd name="connsiteX2" fmla="*/ 60782 w 836637"/>
              <a:gd name="connsiteY2" fmla="*/ 1042889 h 1143967"/>
              <a:gd name="connsiteX3" fmla="*/ 818164 w 836637"/>
              <a:gd name="connsiteY3" fmla="*/ 1070598 h 114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637" h="1143967">
                <a:moveTo>
                  <a:pt x="836637" y="91543"/>
                </a:moveTo>
                <a:cubicBezTo>
                  <a:pt x="550309" y="12264"/>
                  <a:pt x="263982" y="-67015"/>
                  <a:pt x="134673" y="91543"/>
                </a:cubicBezTo>
                <a:cubicBezTo>
                  <a:pt x="5364" y="250101"/>
                  <a:pt x="-53133" y="879713"/>
                  <a:pt x="60782" y="1042889"/>
                </a:cubicBezTo>
                <a:cubicBezTo>
                  <a:pt x="174697" y="1206065"/>
                  <a:pt x="496430" y="1138331"/>
                  <a:pt x="818164" y="1070598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6194"/>
            <a:ext cx="91440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การลดทอนสภาวะ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(State Reduction)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(4/4)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1171377"/>
            <a:ext cx="8470874" cy="556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วงรี 5"/>
          <p:cNvSpPr/>
          <p:nvPr/>
        </p:nvSpPr>
        <p:spPr bwMode="auto">
          <a:xfrm>
            <a:off x="990600" y="3359151"/>
            <a:ext cx="1168401" cy="361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วงรี 9"/>
          <p:cNvSpPr/>
          <p:nvPr/>
        </p:nvSpPr>
        <p:spPr bwMode="auto">
          <a:xfrm>
            <a:off x="1076326" y="27146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วงรี 11"/>
          <p:cNvSpPr/>
          <p:nvPr/>
        </p:nvSpPr>
        <p:spPr bwMode="auto">
          <a:xfrm>
            <a:off x="1079501" y="238442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วงรี 12"/>
          <p:cNvSpPr/>
          <p:nvPr/>
        </p:nvSpPr>
        <p:spPr bwMode="auto">
          <a:xfrm>
            <a:off x="1057276" y="33718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2994026" y="3146426"/>
            <a:ext cx="320674" cy="361950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วงรี 13"/>
          <p:cNvSpPr/>
          <p:nvPr/>
        </p:nvSpPr>
        <p:spPr bwMode="auto">
          <a:xfrm>
            <a:off x="1085851" y="36861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วงรี 14"/>
          <p:cNvSpPr/>
          <p:nvPr/>
        </p:nvSpPr>
        <p:spPr bwMode="auto">
          <a:xfrm>
            <a:off x="3295651" y="3448050"/>
            <a:ext cx="542924" cy="438151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>
            <a:off x="1695451" y="27241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วงรี 17"/>
          <p:cNvSpPr/>
          <p:nvPr/>
        </p:nvSpPr>
        <p:spPr bwMode="auto">
          <a:xfrm>
            <a:off x="1685926" y="36766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วงรี 18"/>
          <p:cNvSpPr/>
          <p:nvPr/>
        </p:nvSpPr>
        <p:spPr bwMode="auto">
          <a:xfrm>
            <a:off x="1730376" y="3051176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วงรี 23"/>
          <p:cNvSpPr/>
          <p:nvPr/>
        </p:nvSpPr>
        <p:spPr bwMode="auto">
          <a:xfrm>
            <a:off x="1711326" y="40322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วงรี 24"/>
          <p:cNvSpPr/>
          <p:nvPr/>
        </p:nvSpPr>
        <p:spPr bwMode="auto">
          <a:xfrm>
            <a:off x="5292725" y="4514850"/>
            <a:ext cx="488949" cy="476250"/>
          </a:xfrm>
          <a:prstGeom prst="ellipse">
            <a:avLst/>
          </a:prstGeom>
          <a:noFill/>
          <a:ln w="28575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วงรี 28"/>
          <p:cNvSpPr/>
          <p:nvPr/>
        </p:nvSpPr>
        <p:spPr bwMode="auto">
          <a:xfrm>
            <a:off x="1016001" y="4314824"/>
            <a:ext cx="460374" cy="695325"/>
          </a:xfrm>
          <a:prstGeom prst="ellipse">
            <a:avLst/>
          </a:prstGeom>
          <a:noFill/>
          <a:ln w="28575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วงรี 29"/>
          <p:cNvSpPr/>
          <p:nvPr/>
        </p:nvSpPr>
        <p:spPr bwMode="auto">
          <a:xfrm>
            <a:off x="1711326" y="4362450"/>
            <a:ext cx="384174" cy="647700"/>
          </a:xfrm>
          <a:prstGeom prst="ellipse">
            <a:avLst/>
          </a:prstGeom>
          <a:noFill/>
          <a:ln w="28575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396335"/>
            <a:ext cx="625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ในแถว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G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ไป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H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Final State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จึงได้มาทั้ง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CH </a:t>
            </a:r>
            <a:r>
              <a:rPr lang="th-TH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24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BG</a:t>
            </a:r>
            <a:endParaRPr lang="th-TH" sz="2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29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วงรี 20"/>
          <p:cNvSpPr/>
          <p:nvPr/>
        </p:nvSpPr>
        <p:spPr bwMode="auto">
          <a:xfrm>
            <a:off x="3759187" y="3867151"/>
            <a:ext cx="361950" cy="361950"/>
          </a:xfrm>
          <a:prstGeom prst="ellipse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>
              <a:ln>
                <a:noFill/>
              </a:ln>
              <a:noFill/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รูปแบบอิสระ 21"/>
          <p:cNvSpPr/>
          <p:nvPr/>
        </p:nvSpPr>
        <p:spPr>
          <a:xfrm>
            <a:off x="225545" y="3141184"/>
            <a:ext cx="860306" cy="1083679"/>
          </a:xfrm>
          <a:custGeom>
            <a:avLst/>
            <a:gdLst>
              <a:gd name="connsiteX0" fmla="*/ 836637 w 836637"/>
              <a:gd name="connsiteY0" fmla="*/ 91543 h 1143967"/>
              <a:gd name="connsiteX1" fmla="*/ 134673 w 836637"/>
              <a:gd name="connsiteY1" fmla="*/ 91543 h 1143967"/>
              <a:gd name="connsiteX2" fmla="*/ 60782 w 836637"/>
              <a:gd name="connsiteY2" fmla="*/ 1042889 h 1143967"/>
              <a:gd name="connsiteX3" fmla="*/ 818164 w 836637"/>
              <a:gd name="connsiteY3" fmla="*/ 1070598 h 114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637" h="1143967">
                <a:moveTo>
                  <a:pt x="836637" y="91543"/>
                </a:moveTo>
                <a:cubicBezTo>
                  <a:pt x="550309" y="12264"/>
                  <a:pt x="263982" y="-67015"/>
                  <a:pt x="134673" y="91543"/>
                </a:cubicBezTo>
                <a:cubicBezTo>
                  <a:pt x="5364" y="250101"/>
                  <a:pt x="-53133" y="879713"/>
                  <a:pt x="60782" y="1042889"/>
                </a:cubicBezTo>
                <a:cubicBezTo>
                  <a:pt x="174697" y="1206065"/>
                  <a:pt x="496430" y="1138331"/>
                  <a:pt x="818164" y="1070598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2873"/>
          </a:xfrm>
        </p:spPr>
        <p:txBody>
          <a:bodyPr/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ตารางให้ฝึกทำ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State Reduction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29B3-3BAE-411F-9718-F4FB10884AFE}" type="slidenum">
              <a:rPr lang="th-TH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30</a:t>
            </a:fld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930275"/>
            <a:ext cx="846772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9218"/>
      </p:ext>
    </p:extLst>
  </p:cSld>
  <p:clrMapOvr>
    <a:masterClrMapping/>
  </p:clrMapOvr>
</p:sld>
</file>

<file path=ppt/theme/theme1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2142</TotalTime>
  <Words>1958</Words>
  <Application>Microsoft Office PowerPoint</Application>
  <PresentationFormat>On-screen Show (4:3)</PresentationFormat>
  <Paragraphs>638</Paragraphs>
  <Slides>30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การออกแบบที่กำหนดเอง</vt:lpstr>
      <vt:lpstr>State Table ตารางสถานะ ปรับปรุง 18 เมษายน 2562</vt:lpstr>
      <vt:lpstr>ตาราง 2 แบบ</vt:lpstr>
      <vt:lpstr>ตัวอย่าง State Table แบบ Mealy Model</vt:lpstr>
      <vt:lpstr>ตัวอย่าง State Diagram</vt:lpstr>
      <vt:lpstr>ตัวอย่าง State Table &amp; State Diagram  แบบ Mealy Model</vt:lpstr>
      <vt:lpstr>ตัวอย่าง State Table &amp; State Diagram  แบบ Moore Model</vt:lpstr>
      <vt:lpstr>แบบฝึกหัด State Table &amp; State Diagram  แบบ Mealy Model</vt:lpstr>
      <vt:lpstr>การลดทอนสภาวะ (State Reduction)</vt:lpstr>
      <vt:lpstr>การลดทอนสภาวะ (State Reduction) [1]</vt:lpstr>
      <vt:lpstr>การลดทอนสภาวะ (State Reduction) [2]</vt:lpstr>
      <vt:lpstr>การลดทอนสภาวะ (State Reduction) [3]</vt:lpstr>
      <vt:lpstr>การลดทอนสภาวะ (State Reduction) [4]</vt:lpstr>
      <vt:lpstr>การลดทอนสภาวะ (State Reduction) [5]</vt:lpstr>
      <vt:lpstr>การลดทอนสภาวะ (State Reduction) [6]</vt:lpstr>
      <vt:lpstr>การลดทอนสภาวะ (State Reduction) [7]</vt:lpstr>
      <vt:lpstr>การลดทอนสภาวะ (State Reduction) [7]</vt:lpstr>
      <vt:lpstr>การลดทอนสภาวะ (State Reduction) [8]</vt:lpstr>
      <vt:lpstr>การลดทอนสภาวะ (State Reduction) (1/6) </vt:lpstr>
      <vt:lpstr>การลดทอนสภาวะ (State Reduction) (2/6) </vt:lpstr>
      <vt:lpstr>ตัวอย่างการพิจารณาตัดคู่สภาวะจาก Final State State Diagram นี้มี B กับ E เป็น Final State</vt:lpstr>
      <vt:lpstr>การลดทอนสภาวะ (State Reduction) (3/6)  </vt:lpstr>
      <vt:lpstr>การลดทอนสภาวะ (State Reduction) (4/6)  </vt:lpstr>
      <vt:lpstr>การลดทอนสภาวะ (State Reduction) (5/6)  </vt:lpstr>
      <vt:lpstr>การลดทอนสภาวะ (State Reduction) (6/6)  </vt:lpstr>
      <vt:lpstr>ตารางให้ฝึกทำ State Reduction</vt:lpstr>
      <vt:lpstr>การลดทอนสภาวะ (State Reduction) (1/4) </vt:lpstr>
      <vt:lpstr>การลดทอนสภาวะ (State Reduction) (2/4) </vt:lpstr>
      <vt:lpstr>การลดทอนสภาวะ (State Reduction) (3/4) </vt:lpstr>
      <vt:lpstr>การลดทอนสภาวะ (State Reduction) (4/4) </vt:lpstr>
      <vt:lpstr>ตารางให้ฝึกทำ State Reduction</vt:lpstr>
    </vt:vector>
  </TitlesOfParts>
  <Company>Yonok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burin</cp:lastModifiedBy>
  <cp:revision>425</cp:revision>
  <dcterms:created xsi:type="dcterms:W3CDTF">2005-08-30T11:47:40Z</dcterms:created>
  <dcterms:modified xsi:type="dcterms:W3CDTF">2019-04-18T15:19:48Z</dcterms:modified>
</cp:coreProperties>
</file>