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63" r:id="rId2"/>
    <p:sldId id="266" r:id="rId3"/>
    <p:sldId id="267" r:id="rId4"/>
    <p:sldId id="278" r:id="rId5"/>
    <p:sldId id="280" r:id="rId6"/>
    <p:sldId id="275" r:id="rId7"/>
    <p:sldId id="276" r:id="rId8"/>
    <p:sldId id="277" r:id="rId9"/>
    <p:sldId id="282" r:id="rId10"/>
    <p:sldId id="279" r:id="rId11"/>
    <p:sldId id="281" r:id="rId12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5050"/>
    <a:srgbClr val="FFFFCC"/>
    <a:srgbClr val="008000"/>
    <a:srgbClr val="FFFF66"/>
    <a:srgbClr val="996600"/>
    <a:srgbClr val="990000"/>
    <a:srgbClr val="FFFF00"/>
    <a:srgbClr val="6600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20" autoAdjust="0"/>
  </p:normalViewPr>
  <p:slideViewPr>
    <p:cSldViewPr snapToGrid="0">
      <p:cViewPr>
        <p:scale>
          <a:sx n="100" d="100"/>
          <a:sy n="100" d="100"/>
        </p:scale>
        <p:origin x="13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http://www.thaiall.com/assembly/gate.htm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jjackson.eng.ua.edu</a:t>
            </a:r>
            <a:r>
              <a:rPr lang="en-US" dirty="0" smtClean="0"/>
              <a:t>/courses/</a:t>
            </a:r>
            <a:r>
              <a:rPr lang="en-US" dirty="0" err="1" smtClean="0"/>
              <a:t>ece380</a:t>
            </a:r>
            <a:r>
              <a:rPr lang="en-US" dirty="0" smtClean="0"/>
              <a:t>/lectures/</a:t>
            </a:r>
            <a:r>
              <a:rPr lang="en-US" dirty="0" err="1" smtClean="0"/>
              <a:t>LECT15.pdf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918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0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0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01256" y="64745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029965C-1267-4A2F-A74D-A1174AE7C67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50"/>
          </a:xfrm>
        </p:spPr>
        <p:txBody>
          <a:bodyPr/>
          <a:lstStyle/>
          <a:p>
            <a:r>
              <a:rPr lang="th-TH" b="1" dirty="0"/>
              <a:t>วง</a:t>
            </a:r>
            <a:r>
              <a:rPr lang="th-TH" b="1" dirty="0" err="1"/>
              <a:t>จรแนน</a:t>
            </a:r>
            <a:r>
              <a:rPr lang="th-TH" b="1" dirty="0"/>
              <a:t>และวงจร</a:t>
            </a:r>
            <a:r>
              <a:rPr lang="th-TH" b="1" dirty="0" err="1"/>
              <a:t>นอร์</a:t>
            </a:r>
            <a:r>
              <a:rPr lang="th-TH" b="1" dirty="0"/>
              <a:t>หลาย</a:t>
            </a:r>
            <a:r>
              <a:rPr lang="th-TH" b="1" dirty="0" smtClean="0"/>
              <a:t>ระดับ</a:t>
            </a:r>
            <a:br>
              <a:rPr lang="th-TH" b="1" dirty="0" smtClean="0"/>
            </a:br>
            <a:r>
              <a:rPr lang="th-TH" b="1" dirty="0" smtClean="0"/>
              <a:t>เพราะไม่ต้องการให้มี </a:t>
            </a:r>
            <a:r>
              <a:rPr lang="en-US" b="1" dirty="0" smtClean="0"/>
              <a:t>Gate </a:t>
            </a:r>
            <a:r>
              <a:rPr lang="th-TH" b="1" dirty="0" smtClean="0"/>
              <a:t>หลายแบบ</a:t>
            </a:r>
            <a:endParaRPr lang="th-TH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00050" y="1495424"/>
            <a:ext cx="8229600" cy="46386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NAND Gate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NOR Gate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endParaRPr lang="th-TH" dirty="0" smtClean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64578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อ้างอิงจาก </a:t>
            </a:r>
            <a:r>
              <a:rPr lang="en-US" sz="2000" dirty="0" err="1" smtClean="0">
                <a:latin typeface="TH SarabunPSK" pitchFamily="34" charset="-34"/>
                <a:cs typeface="TH SarabunPSK" pitchFamily="34" charset="-34"/>
              </a:rPr>
              <a:t>Dr.Jeff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 Jackson  http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://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jjackson.eng.ua.edu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/courses/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ece380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/lectures/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LECT15.pdf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70986">
            <a:off x="4401073" y="1985777"/>
            <a:ext cx="3925089" cy="30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ตัวยึดเนื้อหา 2"/>
          <p:cNvSpPr txBox="1">
            <a:spLocks/>
          </p:cNvSpPr>
          <p:nvPr/>
        </p:nvSpPr>
        <p:spPr>
          <a:xfrm>
            <a:off x="457200" y="3724275"/>
            <a:ext cx="5505450" cy="24018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h-TH" dirty="0" smtClean="0"/>
              <a:t>การแปลงจากเกตโดยตรง</a:t>
            </a:r>
          </a:p>
          <a:p>
            <a:r>
              <a:rPr lang="th-TH" dirty="0" smtClean="0"/>
              <a:t>การแปลงจากสมการ</a:t>
            </a:r>
          </a:p>
          <a:p>
            <a:pPr lvl="1"/>
            <a:r>
              <a:rPr lang="th-TH" dirty="0" smtClean="0"/>
              <a:t>จาก </a:t>
            </a:r>
            <a:r>
              <a:rPr lang="en-US" dirty="0" smtClean="0"/>
              <a:t>AND – OR (SOP) </a:t>
            </a:r>
            <a:r>
              <a:rPr lang="th-TH" dirty="0" smtClean="0"/>
              <a:t>เป็น </a:t>
            </a:r>
            <a:r>
              <a:rPr lang="en-US" dirty="0" err="1" smtClean="0"/>
              <a:t>NAND</a:t>
            </a:r>
            <a:r>
              <a:rPr lang="en-US" dirty="0" smtClean="0"/>
              <a:t> – </a:t>
            </a:r>
            <a:r>
              <a:rPr lang="en-US" dirty="0" err="1" smtClean="0"/>
              <a:t>NAND</a:t>
            </a:r>
            <a:r>
              <a:rPr lang="en-US" dirty="0" smtClean="0"/>
              <a:t> </a:t>
            </a:r>
          </a:p>
          <a:p>
            <a:pPr lvl="1"/>
            <a:r>
              <a:rPr lang="th-TH" dirty="0" smtClean="0"/>
              <a:t>จาก </a:t>
            </a:r>
            <a:r>
              <a:rPr lang="en-US" dirty="0" smtClean="0"/>
              <a:t>OR – AND (POS) </a:t>
            </a:r>
            <a:r>
              <a:rPr lang="th-TH" dirty="0" smtClean="0"/>
              <a:t>เป็น </a:t>
            </a:r>
            <a:r>
              <a:rPr lang="en-US" dirty="0" smtClean="0"/>
              <a:t>NOR – NOR </a:t>
            </a:r>
          </a:p>
          <a:p>
            <a:pPr lvl="1"/>
            <a:endParaRPr lang="th-TH" dirty="0" smtClean="0"/>
          </a:p>
          <a:p>
            <a:pPr>
              <a:buFontTx/>
              <a:buNone/>
            </a:pPr>
            <a:endParaRPr lang="th-TH" dirty="0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1. NAND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ตัวใดตัวหนึ่งเป็น 0 </a:t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0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ทุกตัวเป็น 1 </a:t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Y=AB</a:t>
            </a:r>
            <a:r>
              <a:rPr lang="en-US" sz="6000" b="1" dirty="0" smtClean="0"/>
              <a:t> </a:t>
            </a:r>
            <a:r>
              <a:rPr lang="th-TH" b="1" dirty="0" smtClean="0"/>
              <a:t>หรือ </a:t>
            </a:r>
            <a:r>
              <a:rPr lang="en-US" sz="6000" b="1" dirty="0" smtClean="0">
                <a:solidFill>
                  <a:srgbClr val="FF0000"/>
                </a:solidFill>
              </a:rPr>
              <a:t>Y=A.B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 bwMode="auto">
          <a:xfrm>
            <a:off x="744839" y="390906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>
            <a:stCxn id="14" idx="3"/>
          </p:cNvCxnSpPr>
          <p:nvPr/>
        </p:nvCxnSpPr>
        <p:spPr bwMode="auto">
          <a:xfrm flipV="1">
            <a:off x="753038" y="4314825"/>
            <a:ext cx="323287" cy="11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1829329" y="4101662"/>
            <a:ext cx="561446" cy="438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สี่เหลี่ยมผืนผ้า 11"/>
          <p:cNvSpPr/>
          <p:nvPr/>
        </p:nvSpPr>
        <p:spPr>
          <a:xfrm>
            <a:off x="433689" y="36656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30514" y="413027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แผนผังลำดับงาน: หน่วงเวลา 14"/>
          <p:cNvSpPr/>
          <p:nvPr/>
        </p:nvSpPr>
        <p:spPr bwMode="auto">
          <a:xfrm>
            <a:off x="1073784" y="374904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3208639" y="369427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6" name="ตัวเชื่อมต่อตรง 15"/>
          <p:cNvCxnSpPr/>
          <p:nvPr/>
        </p:nvCxnSpPr>
        <p:spPr bwMode="auto">
          <a:xfrm>
            <a:off x="4278614" y="2409825"/>
            <a:ext cx="541036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 bwMode="auto">
          <a:xfrm>
            <a:off x="6459839" y="2419350"/>
            <a:ext cx="722011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 bwMode="auto">
          <a:xfrm>
            <a:off x="8136239" y="4876800"/>
            <a:ext cx="331486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/>
          <p:cNvCxnSpPr/>
          <p:nvPr/>
        </p:nvCxnSpPr>
        <p:spPr bwMode="auto">
          <a:xfrm flipV="1">
            <a:off x="3067579" y="4119563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สามเหลี่ยมหน้าจั่ว 27"/>
          <p:cNvSpPr/>
          <p:nvPr/>
        </p:nvSpPr>
        <p:spPr bwMode="auto">
          <a:xfrm rot="5400000">
            <a:off x="2314575" y="3844925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9" name="วงรี 28"/>
          <p:cNvSpPr/>
          <p:nvPr/>
        </p:nvSpPr>
        <p:spPr bwMode="auto">
          <a:xfrm>
            <a:off x="2936875" y="4060825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1" name="ตัวเชื่อมต่อตรง 30"/>
          <p:cNvCxnSpPr/>
          <p:nvPr/>
        </p:nvCxnSpPr>
        <p:spPr bwMode="auto">
          <a:xfrm>
            <a:off x="811514" y="556641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>
            <a:stCxn id="35" idx="3"/>
          </p:cNvCxnSpPr>
          <p:nvPr/>
        </p:nvCxnSpPr>
        <p:spPr bwMode="auto">
          <a:xfrm flipV="1">
            <a:off x="819713" y="5972175"/>
            <a:ext cx="323287" cy="119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สี่เหลี่ยมผืนผ้า 33"/>
          <p:cNvSpPr/>
          <p:nvPr/>
        </p:nvSpPr>
        <p:spPr>
          <a:xfrm>
            <a:off x="500364" y="53230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497189" y="578762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6" name="แผนผังลำดับงาน: หน่วงเวลา 35"/>
          <p:cNvSpPr/>
          <p:nvPr/>
        </p:nvSpPr>
        <p:spPr bwMode="auto">
          <a:xfrm>
            <a:off x="1140459" y="5406390"/>
            <a:ext cx="761365" cy="74168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2198989" y="53611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8" name="ตัวเชื่อมต่อตรง 37"/>
          <p:cNvCxnSpPr/>
          <p:nvPr/>
        </p:nvCxnSpPr>
        <p:spPr bwMode="auto">
          <a:xfrm flipV="1">
            <a:off x="2057929" y="578643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วงรี 39"/>
          <p:cNvSpPr/>
          <p:nvPr/>
        </p:nvSpPr>
        <p:spPr bwMode="auto">
          <a:xfrm>
            <a:off x="1927225" y="572770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528" t="4167" r="21428" b="65476"/>
          <a:stretch/>
        </p:blipFill>
        <p:spPr bwMode="auto">
          <a:xfrm>
            <a:off x="4124325" y="3429001"/>
            <a:ext cx="4876800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606800"/>
          </a:xfrm>
        </p:spPr>
        <p:txBody>
          <a:bodyPr/>
          <a:lstStyle/>
          <a:p>
            <a:r>
              <a:rPr lang="en-US" sz="6000" b="1" dirty="0" smtClean="0"/>
              <a:t>2. NOR gate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en-US" b="1" dirty="0" smtClean="0"/>
              <a:t>output </a:t>
            </a:r>
            <a:r>
              <a:rPr lang="th-TH" b="1" dirty="0" smtClean="0"/>
              <a:t>เป็น 1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ทุกตัวเป็น 0 </a:t>
            </a:r>
            <a:br>
              <a:rPr lang="th-TH" b="1" dirty="0" smtClean="0"/>
            </a:br>
            <a:r>
              <a:rPr lang="en-US" b="1" dirty="0" smtClean="0"/>
              <a:t> output </a:t>
            </a:r>
            <a:r>
              <a:rPr lang="th-TH" b="1" dirty="0" smtClean="0"/>
              <a:t>เป็น 0 ต่อเมื่อ </a:t>
            </a:r>
            <a:r>
              <a:rPr lang="en-US" b="1" dirty="0" smtClean="0"/>
              <a:t>input</a:t>
            </a:r>
            <a:r>
              <a:rPr lang="th-TH" b="1" dirty="0" smtClean="0"/>
              <a:t> ตัวใดตัวหนึ่งเป็น 1 </a:t>
            </a:r>
            <a:br>
              <a:rPr lang="th-TH" b="1" dirty="0" smtClean="0"/>
            </a:br>
            <a:r>
              <a:rPr lang="th-TH" b="1" dirty="0" smtClean="0"/>
              <a:t>สมการคือ </a:t>
            </a:r>
            <a:r>
              <a:rPr lang="en-US" sz="6000" b="1" dirty="0" smtClean="0">
                <a:solidFill>
                  <a:srgbClr val="FF0000"/>
                </a:solidFill>
              </a:rPr>
              <a:t>Y=A+B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162307"/>
              </p:ext>
            </p:extLst>
          </p:nvPr>
        </p:nvGraphicFramePr>
        <p:xfrm>
          <a:off x="4175759" y="4460239"/>
          <a:ext cx="4826001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1608667"/>
                <a:gridCol w="1608667"/>
              </a:tblGrid>
              <a:tr h="294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Y=A+B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รูปแบบอิสระ 15"/>
          <p:cNvSpPr/>
          <p:nvPr/>
        </p:nvSpPr>
        <p:spPr bwMode="auto">
          <a:xfrm>
            <a:off x="806450" y="370205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7" name="ตัวเชื่อมต่อตรง 16"/>
          <p:cNvCxnSpPr>
            <a:endCxn id="16" idx="8"/>
          </p:cNvCxnSpPr>
          <p:nvPr/>
        </p:nvCxnSpPr>
        <p:spPr bwMode="auto">
          <a:xfrm>
            <a:off x="582914" y="377825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>
            <a:endCxn id="16" idx="6"/>
          </p:cNvCxnSpPr>
          <p:nvPr/>
        </p:nvCxnSpPr>
        <p:spPr bwMode="auto">
          <a:xfrm>
            <a:off x="582914" y="423545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>
            <a:stCxn id="16" idx="2"/>
          </p:cNvCxnSpPr>
          <p:nvPr/>
        </p:nvCxnSpPr>
        <p:spPr bwMode="auto">
          <a:xfrm>
            <a:off x="1673754" y="4008952"/>
            <a:ext cx="583671" cy="107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278114" y="357298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78114" y="401851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4" name="ตัวเชื่อมต่อตรง 13"/>
          <p:cNvCxnSpPr/>
          <p:nvPr/>
        </p:nvCxnSpPr>
        <p:spPr bwMode="auto">
          <a:xfrm>
            <a:off x="5231114" y="2400300"/>
            <a:ext cx="883936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8088614" y="4876800"/>
            <a:ext cx="426736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สี่เหลี่ยมผืนผ้า 26"/>
          <p:cNvSpPr/>
          <p:nvPr/>
        </p:nvSpPr>
        <p:spPr>
          <a:xfrm>
            <a:off x="3094339" y="358949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8" name="ตัวเชื่อมต่อตรง 27"/>
          <p:cNvCxnSpPr/>
          <p:nvPr/>
        </p:nvCxnSpPr>
        <p:spPr bwMode="auto">
          <a:xfrm flipV="1">
            <a:off x="2953279" y="401478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สามเหลี่ยมหน้าจั่ว 28"/>
          <p:cNvSpPr/>
          <p:nvPr/>
        </p:nvSpPr>
        <p:spPr bwMode="auto">
          <a:xfrm rot="5400000">
            <a:off x="2200275" y="3740150"/>
            <a:ext cx="679450" cy="5524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0" name="วงรี 29"/>
          <p:cNvSpPr/>
          <p:nvPr/>
        </p:nvSpPr>
        <p:spPr bwMode="auto">
          <a:xfrm>
            <a:off x="2822575" y="395605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2" name="รูปแบบอิสระ 31"/>
          <p:cNvSpPr/>
          <p:nvPr/>
        </p:nvSpPr>
        <p:spPr bwMode="auto">
          <a:xfrm>
            <a:off x="815975" y="5054600"/>
            <a:ext cx="867304" cy="609600"/>
          </a:xfrm>
          <a:custGeom>
            <a:avLst/>
            <a:gdLst>
              <a:gd name="connsiteX0" fmla="*/ 0 w 1066800"/>
              <a:gd name="connsiteY0" fmla="*/ 0 h 990600"/>
              <a:gd name="connsiteX1" fmla="*/ 533400 w 1066800"/>
              <a:gd name="connsiteY1" fmla="*/ 0 h 990600"/>
              <a:gd name="connsiteX2" fmla="*/ 986380 w 1066800"/>
              <a:gd name="connsiteY2" fmla="*/ 233772 h 990600"/>
              <a:gd name="connsiteX3" fmla="*/ 986379 w 1066800"/>
              <a:gd name="connsiteY3" fmla="*/ 756829 h 990600"/>
              <a:gd name="connsiteX4" fmla="*/ 533398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93606"/>
              <a:gd name="connsiteY0" fmla="*/ 0 h 990600"/>
              <a:gd name="connsiteX1" fmla="*/ 5334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810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093606"/>
              <a:gd name="connsiteY0" fmla="*/ 0 h 990600"/>
              <a:gd name="connsiteX1" fmla="*/ 304800 w 1093606"/>
              <a:gd name="connsiteY1" fmla="*/ 0 h 990600"/>
              <a:gd name="connsiteX2" fmla="*/ 986380 w 1093606"/>
              <a:gd name="connsiteY2" fmla="*/ 233772 h 990600"/>
              <a:gd name="connsiteX3" fmla="*/ 986379 w 1093606"/>
              <a:gd name="connsiteY3" fmla="*/ 756829 h 990600"/>
              <a:gd name="connsiteX4" fmla="*/ 304800 w 1093606"/>
              <a:gd name="connsiteY4" fmla="*/ 990600 h 990600"/>
              <a:gd name="connsiteX5" fmla="*/ 0 w 1093606"/>
              <a:gd name="connsiteY5" fmla="*/ 990600 h 990600"/>
              <a:gd name="connsiteX6" fmla="*/ 0 w 1093606"/>
              <a:gd name="connsiteY6" fmla="*/ 0 h 990600"/>
              <a:gd name="connsiteX0" fmla="*/ 0 w 1174027"/>
              <a:gd name="connsiteY0" fmla="*/ 0 h 990600"/>
              <a:gd name="connsiteX1" fmla="*/ 304800 w 1174027"/>
              <a:gd name="connsiteY1" fmla="*/ 0 h 990600"/>
              <a:gd name="connsiteX2" fmla="*/ 986380 w 1174027"/>
              <a:gd name="connsiteY2" fmla="*/ 233772 h 990600"/>
              <a:gd name="connsiteX3" fmla="*/ 1066800 w 1174027"/>
              <a:gd name="connsiteY3" fmla="*/ 495300 h 990600"/>
              <a:gd name="connsiteX4" fmla="*/ 304800 w 1174027"/>
              <a:gd name="connsiteY4" fmla="*/ 990600 h 990600"/>
              <a:gd name="connsiteX5" fmla="*/ 0 w 1174027"/>
              <a:gd name="connsiteY5" fmla="*/ 990600 h 990600"/>
              <a:gd name="connsiteX6" fmla="*/ 0 w 1174027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0 h 990600"/>
              <a:gd name="connsiteX1" fmla="*/ 304800 w 1066800"/>
              <a:gd name="connsiteY1" fmla="*/ 0 h 990600"/>
              <a:gd name="connsiteX2" fmla="*/ 1066800 w 1066800"/>
              <a:gd name="connsiteY2" fmla="*/ 495300 h 990600"/>
              <a:gd name="connsiteX3" fmla="*/ 1066800 w 1066800"/>
              <a:gd name="connsiteY3" fmla="*/ 495300 h 990600"/>
              <a:gd name="connsiteX4" fmla="*/ 304800 w 1066800"/>
              <a:gd name="connsiteY4" fmla="*/ 990600 h 990600"/>
              <a:gd name="connsiteX5" fmla="*/ 0 w 1066800"/>
              <a:gd name="connsiteY5" fmla="*/ 990600 h 990600"/>
              <a:gd name="connsiteX6" fmla="*/ 0 w 1066800"/>
              <a:gd name="connsiteY6" fmla="*/ 0 h 990600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0 w 1066800"/>
              <a:gd name="connsiteY6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3370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228600 w 1066800"/>
              <a:gd name="connsiteY6" fmla="*/ 502179 h 997479"/>
              <a:gd name="connsiteX7" fmla="*/ 0 w 1066800"/>
              <a:gd name="connsiteY7" fmla="*/ 6879 h 997479"/>
              <a:gd name="connsiteX0" fmla="*/ 0 w 1066800"/>
              <a:gd name="connsiteY0" fmla="*/ 6879 h 997479"/>
              <a:gd name="connsiteX1" fmla="*/ 304800 w 1066800"/>
              <a:gd name="connsiteY1" fmla="*/ 6879 h 997479"/>
              <a:gd name="connsiteX2" fmla="*/ 1066800 w 1066800"/>
              <a:gd name="connsiteY2" fmla="*/ 502179 h 997479"/>
              <a:gd name="connsiteX3" fmla="*/ 1066800 w 1066800"/>
              <a:gd name="connsiteY3" fmla="*/ 502179 h 997479"/>
              <a:gd name="connsiteX4" fmla="*/ 304800 w 1066800"/>
              <a:gd name="connsiteY4" fmla="*/ 997479 h 997479"/>
              <a:gd name="connsiteX5" fmla="*/ 0 w 1066800"/>
              <a:gd name="connsiteY5" fmla="*/ 997479 h 997479"/>
              <a:gd name="connsiteX6" fmla="*/ 152400 w 1066800"/>
              <a:gd name="connsiteY6" fmla="*/ 502179 h 997479"/>
              <a:gd name="connsiteX7" fmla="*/ 0 w 1066800"/>
              <a:gd name="connsiteY7" fmla="*/ 6879 h 997479"/>
              <a:gd name="connsiteX0" fmla="*/ 30595 w 1097395"/>
              <a:gd name="connsiteY0" fmla="*/ 6879 h 997479"/>
              <a:gd name="connsiteX1" fmla="*/ 335395 w 1097395"/>
              <a:gd name="connsiteY1" fmla="*/ 6879 h 997479"/>
              <a:gd name="connsiteX2" fmla="*/ 1097395 w 1097395"/>
              <a:gd name="connsiteY2" fmla="*/ 502179 h 997479"/>
              <a:gd name="connsiteX3" fmla="*/ 1097395 w 1097395"/>
              <a:gd name="connsiteY3" fmla="*/ 502179 h 997479"/>
              <a:gd name="connsiteX4" fmla="*/ 335395 w 1097395"/>
              <a:gd name="connsiteY4" fmla="*/ 997479 h 997479"/>
              <a:gd name="connsiteX5" fmla="*/ 30595 w 1097395"/>
              <a:gd name="connsiteY5" fmla="*/ 997479 h 997479"/>
              <a:gd name="connsiteX6" fmla="*/ 182995 w 1097395"/>
              <a:gd name="connsiteY6" fmla="*/ 502179 h 997479"/>
              <a:gd name="connsiteX7" fmla="*/ 127577 w 1097395"/>
              <a:gd name="connsiteY7" fmla="*/ 124685 h 997479"/>
              <a:gd name="connsiteX8" fmla="*/ 30595 w 1097395"/>
              <a:gd name="connsiteY8" fmla="*/ 6879 h 997479"/>
              <a:gd name="connsiteX0" fmla="*/ 37043 w 1103843"/>
              <a:gd name="connsiteY0" fmla="*/ 6879 h 997479"/>
              <a:gd name="connsiteX1" fmla="*/ 341843 w 1103843"/>
              <a:gd name="connsiteY1" fmla="*/ 6879 h 997479"/>
              <a:gd name="connsiteX2" fmla="*/ 1103843 w 1103843"/>
              <a:gd name="connsiteY2" fmla="*/ 502179 h 997479"/>
              <a:gd name="connsiteX3" fmla="*/ 1103843 w 1103843"/>
              <a:gd name="connsiteY3" fmla="*/ 502179 h 997479"/>
              <a:gd name="connsiteX4" fmla="*/ 341843 w 1103843"/>
              <a:gd name="connsiteY4" fmla="*/ 997479 h 997479"/>
              <a:gd name="connsiteX5" fmla="*/ 37043 w 1103843"/>
              <a:gd name="connsiteY5" fmla="*/ 997479 h 997479"/>
              <a:gd name="connsiteX6" fmla="*/ 103430 w 1103843"/>
              <a:gd name="connsiteY6" fmla="*/ 872794 h 997479"/>
              <a:gd name="connsiteX7" fmla="*/ 189443 w 1103843"/>
              <a:gd name="connsiteY7" fmla="*/ 502179 h 997479"/>
              <a:gd name="connsiteX8" fmla="*/ 134025 w 1103843"/>
              <a:gd name="connsiteY8" fmla="*/ 124685 h 997479"/>
              <a:gd name="connsiteX9" fmla="*/ 37043 w 1103843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8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  <a:gd name="connsiteX0" fmla="*/ 37042 w 1103842"/>
              <a:gd name="connsiteY0" fmla="*/ 6879 h 997479"/>
              <a:gd name="connsiteX1" fmla="*/ 341842 w 1103842"/>
              <a:gd name="connsiteY1" fmla="*/ 6879 h 997479"/>
              <a:gd name="connsiteX2" fmla="*/ 1103842 w 1103842"/>
              <a:gd name="connsiteY2" fmla="*/ 502179 h 997479"/>
              <a:gd name="connsiteX3" fmla="*/ 1103842 w 1103842"/>
              <a:gd name="connsiteY3" fmla="*/ 502179 h 997479"/>
              <a:gd name="connsiteX4" fmla="*/ 341842 w 1103842"/>
              <a:gd name="connsiteY4" fmla="*/ 997479 h 997479"/>
              <a:gd name="connsiteX5" fmla="*/ 37042 w 1103842"/>
              <a:gd name="connsiteY5" fmla="*/ 997479 h 997479"/>
              <a:gd name="connsiteX6" fmla="*/ 103427 w 1103842"/>
              <a:gd name="connsiteY6" fmla="*/ 872794 h 997479"/>
              <a:gd name="connsiteX7" fmla="*/ 189442 w 1103842"/>
              <a:gd name="connsiteY7" fmla="*/ 502179 h 997479"/>
              <a:gd name="connsiteX8" fmla="*/ 134024 w 1103842"/>
              <a:gd name="connsiteY8" fmla="*/ 124685 h 997479"/>
              <a:gd name="connsiteX9" fmla="*/ 37042 w 1103842"/>
              <a:gd name="connsiteY9" fmla="*/ 6879 h 9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3842" h="997479">
                <a:moveTo>
                  <a:pt x="37042" y="6879"/>
                </a:moveTo>
                <a:lnTo>
                  <a:pt x="341842" y="6879"/>
                </a:lnTo>
                <a:cubicBezTo>
                  <a:pt x="938945" y="0"/>
                  <a:pt x="1006500" y="356803"/>
                  <a:pt x="1103842" y="502179"/>
                </a:cubicBezTo>
                <a:lnTo>
                  <a:pt x="1103842" y="502179"/>
                </a:lnTo>
                <a:cubicBezTo>
                  <a:pt x="1006499" y="647555"/>
                  <a:pt x="932596" y="990600"/>
                  <a:pt x="341842" y="997479"/>
                </a:cubicBezTo>
                <a:lnTo>
                  <a:pt x="37042" y="997479"/>
                </a:lnTo>
                <a:cubicBezTo>
                  <a:pt x="0" y="973235"/>
                  <a:pt x="86110" y="944954"/>
                  <a:pt x="103427" y="872794"/>
                </a:cubicBezTo>
                <a:cubicBezTo>
                  <a:pt x="153072" y="727901"/>
                  <a:pt x="158751" y="716913"/>
                  <a:pt x="189442" y="502179"/>
                </a:cubicBezTo>
                <a:cubicBezTo>
                  <a:pt x="170249" y="291774"/>
                  <a:pt x="159424" y="207235"/>
                  <a:pt x="134024" y="124685"/>
                </a:cubicBezTo>
                <a:cubicBezTo>
                  <a:pt x="114686" y="30448"/>
                  <a:pt x="6447" y="47294"/>
                  <a:pt x="37042" y="6879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3" name="ตัวเชื่อมต่อตรง 32"/>
          <p:cNvCxnSpPr>
            <a:endCxn id="32" idx="8"/>
          </p:cNvCxnSpPr>
          <p:nvPr/>
        </p:nvCxnSpPr>
        <p:spPr bwMode="auto">
          <a:xfrm>
            <a:off x="592439" y="5130800"/>
            <a:ext cx="328841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>
            <a:endCxn id="32" idx="6"/>
          </p:cNvCxnSpPr>
          <p:nvPr/>
        </p:nvCxnSpPr>
        <p:spPr bwMode="auto">
          <a:xfrm>
            <a:off x="592439" y="5588000"/>
            <a:ext cx="304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สี่เหลี่ยมผืนผ้า 36"/>
          <p:cNvSpPr/>
          <p:nvPr/>
        </p:nvSpPr>
        <p:spPr>
          <a:xfrm>
            <a:off x="287639" y="492553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287639" y="5371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1970389" y="494204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Y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1" name="ตัวเชื่อมต่อตรง 40"/>
          <p:cNvCxnSpPr/>
          <p:nvPr/>
        </p:nvCxnSpPr>
        <p:spPr bwMode="auto">
          <a:xfrm flipV="1">
            <a:off x="1829329" y="5367338"/>
            <a:ext cx="499534" cy="51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วงรี 42"/>
          <p:cNvSpPr/>
          <p:nvPr/>
        </p:nvSpPr>
        <p:spPr bwMode="auto">
          <a:xfrm>
            <a:off x="1698625" y="5308600"/>
            <a:ext cx="127000" cy="127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044" t="43452" r="20110" b="16667"/>
          <a:stretch/>
        </p:blipFill>
        <p:spPr bwMode="auto">
          <a:xfrm>
            <a:off x="4181474" y="3394114"/>
            <a:ext cx="4829176" cy="917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728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การแปลงเกต ขั้นพื้นฐานต้องการ </a:t>
            </a:r>
            <a:r>
              <a:rPr lang="en-US" dirty="0" smtClean="0"/>
              <a:t>NOR </a:t>
            </a:r>
            <a:r>
              <a:rPr lang="th-TH" dirty="0" smtClean="0"/>
              <a:t>อย่างเดียว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47515"/>
          <a:stretch/>
        </p:blipFill>
        <p:spPr bwMode="auto">
          <a:xfrm>
            <a:off x="3771900" y="1919288"/>
            <a:ext cx="5267325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847725"/>
            <a:ext cx="20120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โดย 1 และ 1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1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หรือ 0 และ 0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0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72599" y="847725"/>
            <a:ext cx="19848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โดย 0 หรือ 0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0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หรือ 1 หรือ 1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=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1</a:t>
            </a:r>
          </a:p>
        </p:txBody>
      </p:sp>
      <p:cxnSp>
        <p:nvCxnSpPr>
          <p:cNvPr id="8" name="ตัวเชื่อมต่อตรง 7"/>
          <p:cNvCxnSpPr/>
          <p:nvPr/>
        </p:nvCxnSpPr>
        <p:spPr bwMode="auto">
          <a:xfrm flipV="1">
            <a:off x="0" y="1790700"/>
            <a:ext cx="9144000" cy="95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itle 3"/>
          <p:cNvSpPr txBox="1">
            <a:spLocks/>
          </p:cNvSpPr>
          <p:nvPr/>
        </p:nvSpPr>
        <p:spPr>
          <a:xfrm>
            <a:off x="1" y="2103438"/>
            <a:ext cx="3771900" cy="4127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l"/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f(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x2,x3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) = 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x2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. 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= 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x2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'') . 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'')</a:t>
            </a:r>
            <a:endParaRPr lang="en-US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0" y="2665413"/>
            <a:ext cx="3771900" cy="4127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l"/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f(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x2,x3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) = 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x2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' . 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' = 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x2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+ 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)'</a:t>
            </a:r>
            <a:endParaRPr lang="en-US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" y="3427413"/>
            <a:ext cx="3771900" cy="12874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l"/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f(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x1,x2,x3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) </a:t>
            </a:r>
          </a:p>
          <a:p>
            <a:pPr algn="l"/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= 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x1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+ </a:t>
            </a:r>
            <a:r>
              <a:rPr lang="en-US" sz="1600" dirty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en-US" sz="1600" dirty="0" err="1">
                <a:solidFill>
                  <a:srgbClr val="0070C0"/>
                </a:solidFill>
                <a:latin typeface="Arial Black" pitchFamily="34" charset="0"/>
              </a:rPr>
              <a:t>x2</a:t>
            </a:r>
            <a:r>
              <a:rPr lang="en-US" sz="1600" dirty="0">
                <a:solidFill>
                  <a:srgbClr val="0070C0"/>
                </a:solidFill>
                <a:latin typeface="Arial Black" pitchFamily="34" charset="0"/>
              </a:rPr>
              <a:t>'' . </a:t>
            </a:r>
            <a:r>
              <a:rPr lang="en-US" sz="1600" dirty="0" err="1">
                <a:solidFill>
                  <a:srgbClr val="0070C0"/>
                </a:solidFill>
                <a:latin typeface="Arial Black" pitchFamily="34" charset="0"/>
              </a:rPr>
              <a:t>x3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'')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)'</a:t>
            </a:r>
          </a:p>
          <a:p>
            <a:pPr algn="l"/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= 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x1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+ 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en-US" sz="1600" dirty="0" err="1" smtClean="0">
                <a:solidFill>
                  <a:srgbClr val="0070C0"/>
                </a:solidFill>
                <a:latin typeface="Arial Black" pitchFamily="34" charset="0"/>
              </a:rPr>
              <a:t>x2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' </a:t>
            </a:r>
            <a:r>
              <a:rPr lang="en-US" sz="1600" dirty="0">
                <a:solidFill>
                  <a:srgbClr val="0070C0"/>
                </a:solidFill>
                <a:latin typeface="Arial Black" pitchFamily="34" charset="0"/>
              </a:rPr>
              <a:t>+ </a:t>
            </a:r>
            <a:r>
              <a:rPr lang="en-US" sz="1600" dirty="0" err="1" smtClean="0">
                <a:solidFill>
                  <a:srgbClr val="0070C0"/>
                </a:solidFill>
                <a:latin typeface="Arial Black" pitchFamily="34" charset="0"/>
              </a:rPr>
              <a:t>x3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')'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)'</a:t>
            </a:r>
            <a:endParaRPr lang="en-US" sz="1600" dirty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= 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(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x1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+ (</a:t>
            </a:r>
            <a:r>
              <a:rPr lang="en-US" sz="1600" dirty="0">
                <a:solidFill>
                  <a:schemeClr val="tx1"/>
                </a:solidFill>
                <a:latin typeface="Arial Black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 Black" pitchFamily="34" charset="0"/>
              </a:rPr>
              <a:t>x2+x2</a:t>
            </a:r>
            <a:r>
              <a:rPr lang="en-US" sz="1600" dirty="0">
                <a:solidFill>
                  <a:schemeClr val="tx1"/>
                </a:solidFill>
                <a:latin typeface="Arial Black" pitchFamily="34" charset="0"/>
              </a:rPr>
              <a:t>)'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+ </a:t>
            </a:r>
            <a:r>
              <a:rPr lang="en-US" sz="1600" dirty="0">
                <a:solidFill>
                  <a:schemeClr val="tx1"/>
                </a:solidFill>
                <a:latin typeface="Arial Black" pitchFamily="34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Arial Black" pitchFamily="34" charset="0"/>
              </a:rPr>
              <a:t>x3+x3</a:t>
            </a:r>
            <a:r>
              <a:rPr lang="en-US" sz="1600" dirty="0">
                <a:solidFill>
                  <a:schemeClr val="tx1"/>
                </a:solidFill>
                <a:latin typeface="Arial Black" pitchFamily="34" charset="0"/>
              </a:rPr>
              <a:t>)'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)')'</a:t>
            </a:r>
            <a:endParaRPr lang="en-US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4151" t="5016" r="20110" b="16667"/>
          <a:stretch/>
        </p:blipFill>
        <p:spPr bwMode="auto">
          <a:xfrm>
            <a:off x="3209925" y="752475"/>
            <a:ext cx="2476500" cy="900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ชื่อเรื่อง 1"/>
          <p:cNvSpPr txBox="1">
            <a:spLocks/>
          </p:cNvSpPr>
          <p:nvPr/>
        </p:nvSpPr>
        <p:spPr>
          <a:xfrm>
            <a:off x="209550" y="4714875"/>
            <a:ext cx="8229600" cy="20764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l"/>
            <a:r>
              <a:rPr lang="th-TH" dirty="0" smtClean="0"/>
              <a:t>คำถาม</a:t>
            </a:r>
          </a:p>
          <a:p>
            <a:pPr algn="l"/>
            <a:r>
              <a:rPr lang="th-TH" dirty="0" smtClean="0"/>
              <a:t>- ขั้นตอนไหนแปลง </a:t>
            </a:r>
            <a:r>
              <a:rPr lang="en-US" dirty="0" smtClean="0"/>
              <a:t>AND </a:t>
            </a:r>
            <a:r>
              <a:rPr lang="th-TH" dirty="0" smtClean="0"/>
              <a:t>เป็น </a:t>
            </a:r>
            <a:r>
              <a:rPr lang="en-US" dirty="0" smtClean="0"/>
              <a:t>NOR</a:t>
            </a:r>
          </a:p>
          <a:p>
            <a:pPr algn="l"/>
            <a:r>
              <a:rPr lang="en-US" dirty="0" smtClean="0"/>
              <a:t>- </a:t>
            </a:r>
            <a:r>
              <a:rPr lang="th-TH" dirty="0" smtClean="0"/>
              <a:t>ขั้นตอนไหนถอด </a:t>
            </a:r>
            <a:r>
              <a:rPr lang="en-US" dirty="0" smtClean="0"/>
              <a:t>Not </a:t>
            </a:r>
            <a:r>
              <a:rPr lang="th-TH" dirty="0" smtClean="0"/>
              <a:t>ออกจาก </a:t>
            </a:r>
            <a:r>
              <a:rPr lang="en-US" dirty="0" smtClean="0"/>
              <a:t>Gate </a:t>
            </a:r>
            <a:endParaRPr lang="th-TH" dirty="0" smtClean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4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01825"/>
            <a:ext cx="9144000" cy="1057275"/>
          </a:xfrm>
        </p:spPr>
        <p:txBody>
          <a:bodyPr/>
          <a:lstStyle/>
          <a:p>
            <a:r>
              <a:rPr lang="th-TH" sz="6000" b="1" dirty="0" smtClean="0"/>
              <a:t>แปลง </a:t>
            </a:r>
            <a:r>
              <a:rPr lang="en-US" sz="6000" b="1" dirty="0" smtClean="0"/>
              <a:t>AND </a:t>
            </a:r>
            <a:r>
              <a:rPr lang="th-TH" sz="6000" b="1" dirty="0" smtClean="0"/>
              <a:t>เป็น </a:t>
            </a:r>
            <a:r>
              <a:rPr lang="en-US" sz="6000" b="1" dirty="0" smtClean="0"/>
              <a:t>NOR</a:t>
            </a:r>
            <a:endParaRPr lang="th-TH" sz="60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385" t="55912" r="70922" b="26452"/>
          <a:stretch/>
        </p:blipFill>
        <p:spPr bwMode="auto">
          <a:xfrm>
            <a:off x="504826" y="2743200"/>
            <a:ext cx="2314574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48482" t="42685" r="15561" b="32265"/>
          <a:stretch/>
        </p:blipFill>
        <p:spPr bwMode="auto">
          <a:xfrm>
            <a:off x="5200649" y="2647950"/>
            <a:ext cx="3590925" cy="146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7133" t="57838" r="73566" b="24785"/>
          <a:stretch/>
        </p:blipFill>
        <p:spPr bwMode="auto">
          <a:xfrm>
            <a:off x="353615" y="5183982"/>
            <a:ext cx="2756427" cy="133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ลูกศรขวา 2"/>
          <p:cNvSpPr/>
          <p:nvPr/>
        </p:nvSpPr>
        <p:spPr bwMode="auto">
          <a:xfrm>
            <a:off x="3790950" y="3038475"/>
            <a:ext cx="885825" cy="65722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0" y="4342607"/>
            <a:ext cx="9144000" cy="1057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6000" b="1" dirty="0" smtClean="0"/>
              <a:t>แปลง </a:t>
            </a:r>
            <a:r>
              <a:rPr lang="en-US" sz="6000" b="1" dirty="0" smtClean="0"/>
              <a:t>OR </a:t>
            </a:r>
            <a:r>
              <a:rPr lang="th-TH" sz="6000" b="1" dirty="0" smtClean="0"/>
              <a:t>เป็น </a:t>
            </a:r>
            <a:r>
              <a:rPr lang="en-US" sz="6000" b="1" dirty="0" err="1" smtClean="0"/>
              <a:t>NAND</a:t>
            </a:r>
            <a:endParaRPr lang="th-TH" sz="6000" b="1" dirty="0" smtClean="0"/>
          </a:p>
        </p:txBody>
      </p:sp>
      <p:sp>
        <p:nvSpPr>
          <p:cNvPr id="8" name="วงรี 7"/>
          <p:cNvSpPr/>
          <p:nvPr/>
        </p:nvSpPr>
        <p:spPr bwMode="auto">
          <a:xfrm>
            <a:off x="997745" y="3067049"/>
            <a:ext cx="711993" cy="7429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4973935" y="2823587"/>
            <a:ext cx="2815132" cy="12158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48951" t="41311" r="29930" b="36383"/>
          <a:stretch/>
        </p:blipFill>
        <p:spPr bwMode="auto">
          <a:xfrm>
            <a:off x="5681103" y="5124449"/>
            <a:ext cx="3043797" cy="173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วงรี 12"/>
          <p:cNvSpPr/>
          <p:nvPr/>
        </p:nvSpPr>
        <p:spPr bwMode="auto">
          <a:xfrm>
            <a:off x="2074070" y="5414964"/>
            <a:ext cx="878680" cy="92630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6" name="วงรี 15"/>
          <p:cNvSpPr/>
          <p:nvPr/>
        </p:nvSpPr>
        <p:spPr bwMode="auto">
          <a:xfrm rot="643952">
            <a:off x="5950226" y="5161161"/>
            <a:ext cx="2540974" cy="1004859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7" name="ลูกศรขวา 16"/>
          <p:cNvSpPr/>
          <p:nvPr/>
        </p:nvSpPr>
        <p:spPr bwMode="auto">
          <a:xfrm>
            <a:off x="3824286" y="5597130"/>
            <a:ext cx="885825" cy="65722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8" name="ชื่อเรื่อง 1"/>
          <p:cNvSpPr txBox="1">
            <a:spLocks/>
          </p:cNvSpPr>
          <p:nvPr/>
        </p:nvSpPr>
        <p:spPr>
          <a:xfrm>
            <a:off x="0" y="0"/>
            <a:ext cx="9144000" cy="1057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6000" b="1" dirty="0" smtClean="0"/>
              <a:t>แปลง </a:t>
            </a:r>
            <a:r>
              <a:rPr lang="en-US" sz="6000" b="1" dirty="0" err="1" smtClean="0"/>
              <a:t>X2</a:t>
            </a:r>
            <a:r>
              <a:rPr lang="en-US" sz="6000" dirty="0"/>
              <a:t>'</a:t>
            </a:r>
            <a:r>
              <a:rPr lang="en-US" sz="6000" b="1" dirty="0" smtClean="0"/>
              <a:t> </a:t>
            </a:r>
            <a:r>
              <a:rPr lang="th-TH" sz="6000" b="1" dirty="0" smtClean="0"/>
              <a:t>เป็น </a:t>
            </a:r>
            <a:r>
              <a:rPr lang="en-US" sz="6000" b="1" dirty="0" smtClean="0"/>
              <a:t>(</a:t>
            </a:r>
            <a:r>
              <a:rPr lang="en-US" sz="6000" b="1" dirty="0" err="1" smtClean="0"/>
              <a:t>X2</a:t>
            </a:r>
            <a:r>
              <a:rPr lang="en-US" sz="6000" b="1" dirty="0" smtClean="0"/>
              <a:t> + </a:t>
            </a:r>
            <a:r>
              <a:rPr lang="en-US" sz="6000" b="1" dirty="0" err="1" smtClean="0"/>
              <a:t>X2</a:t>
            </a:r>
            <a:r>
              <a:rPr lang="en-US" sz="6000" b="1" dirty="0" smtClean="0"/>
              <a:t>)</a:t>
            </a:r>
            <a:r>
              <a:rPr lang="en-US" sz="6000" dirty="0" smtClean="0"/>
              <a:t>'</a:t>
            </a:r>
            <a:endParaRPr lang="th-TH" sz="6000" b="1" dirty="0" smtClean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385" t="63560" r="88229" b="31602"/>
          <a:stretch/>
        </p:blipFill>
        <p:spPr bwMode="auto">
          <a:xfrm>
            <a:off x="1488720" y="919161"/>
            <a:ext cx="1293771" cy="6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48663" t="44632" r="35838" b="44144"/>
          <a:stretch/>
        </p:blipFill>
        <p:spPr bwMode="auto">
          <a:xfrm>
            <a:off x="5281120" y="883442"/>
            <a:ext cx="2546045" cy="86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ลูกศรขวา 20"/>
          <p:cNvSpPr/>
          <p:nvPr/>
        </p:nvSpPr>
        <p:spPr bwMode="auto">
          <a:xfrm>
            <a:off x="3738562" y="883442"/>
            <a:ext cx="885825" cy="65722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2" name="ตัวเชื่อมต่อตรง 21"/>
          <p:cNvCxnSpPr/>
          <p:nvPr/>
        </p:nvCxnSpPr>
        <p:spPr bwMode="auto">
          <a:xfrm flipV="1">
            <a:off x="0" y="1847850"/>
            <a:ext cx="9144000" cy="9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ตัวเชื่อมต่อตรง 23"/>
          <p:cNvCxnSpPr/>
          <p:nvPr/>
        </p:nvCxnSpPr>
        <p:spPr bwMode="auto">
          <a:xfrm flipV="1">
            <a:off x="0" y="4257675"/>
            <a:ext cx="9144000" cy="952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072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590676"/>
          </a:xfrm>
        </p:spPr>
        <p:txBody>
          <a:bodyPr/>
          <a:lstStyle/>
          <a:p>
            <a:r>
              <a:rPr lang="th-TH" sz="6000" b="1" dirty="0" smtClean="0"/>
              <a:t>การแปลงเกตหลายระดับ </a:t>
            </a:r>
            <a:r>
              <a:rPr lang="en-US" sz="6000" b="1" dirty="0" smtClean="0"/>
              <a:t>#1</a:t>
            </a:r>
            <a:br>
              <a:rPr lang="en-US" sz="6000" b="1" dirty="0" smtClean="0"/>
            </a:br>
            <a:r>
              <a:rPr lang="th-TH" sz="4000" b="1" dirty="0" smtClean="0"/>
              <a:t>เพื่อลดจำนวนเกตให้เหลือแบบเดียว</a:t>
            </a:r>
            <a:endParaRPr lang="th-TH" sz="6000" b="1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25" y="2581275"/>
            <a:ext cx="73914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0" y="1590675"/>
            <a:ext cx="4324350" cy="5238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การแปลงจาก 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SOP </a:t>
            </a:r>
            <a:r>
              <a:rPr kumimoji="0" lang="th-TH" sz="2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เป็น 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NAND-NAND</a:t>
            </a:r>
            <a:endParaRPr kumimoji="0" lang="th-TH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4400550" y="1590675"/>
            <a:ext cx="4324350" cy="5238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การแปลงจาก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POS </a:t>
            </a:r>
            <a:r>
              <a:rPr kumimoji="0" lang="th-TH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เป็น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NOR-NOR</a:t>
            </a:r>
            <a:endParaRPr kumimoji="0" lang="th-TH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6</a:t>
            </a:fld>
            <a:endParaRPr lang="th-TH"/>
          </a:p>
        </p:txBody>
      </p:sp>
      <p:sp>
        <p:nvSpPr>
          <p:cNvPr id="7" name="วงรี 6"/>
          <p:cNvSpPr/>
          <p:nvPr/>
        </p:nvSpPr>
        <p:spPr bwMode="auto">
          <a:xfrm>
            <a:off x="622897" y="5264640"/>
            <a:ext cx="817265" cy="27200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0" name="วงรี 9"/>
          <p:cNvSpPr/>
          <p:nvPr/>
        </p:nvSpPr>
        <p:spPr bwMode="auto">
          <a:xfrm>
            <a:off x="2491890" y="5264640"/>
            <a:ext cx="817265" cy="27200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1" name="วงรี 10"/>
          <p:cNvSpPr/>
          <p:nvPr/>
        </p:nvSpPr>
        <p:spPr bwMode="auto">
          <a:xfrm>
            <a:off x="4429125" y="5264640"/>
            <a:ext cx="817265" cy="27200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2" name="วงรี 11"/>
          <p:cNvSpPr/>
          <p:nvPr/>
        </p:nvSpPr>
        <p:spPr bwMode="auto">
          <a:xfrm>
            <a:off x="6338312" y="5264640"/>
            <a:ext cx="817265" cy="27200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057275"/>
          </a:xfrm>
        </p:spPr>
        <p:txBody>
          <a:bodyPr/>
          <a:lstStyle/>
          <a:p>
            <a:r>
              <a:rPr lang="th-TH" sz="6000" b="1" dirty="0" smtClean="0"/>
              <a:t>การแปลงเกตหลายระดับ </a:t>
            </a:r>
            <a:r>
              <a:rPr lang="en-US" sz="6000" b="1" dirty="0" smtClean="0"/>
              <a:t>#2 </a:t>
            </a:r>
            <a:r>
              <a:rPr lang="th-TH" sz="6000" b="1" dirty="0" smtClean="0"/>
              <a:t>เป็น </a:t>
            </a:r>
            <a:r>
              <a:rPr lang="en-US" sz="6000" b="1" dirty="0" smtClean="0"/>
              <a:t>NAND</a:t>
            </a:r>
            <a:endParaRPr lang="th-TH" sz="60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1695450"/>
            <a:ext cx="8902458" cy="48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สี่เหลี่ยมผืนผ้า 2"/>
          <p:cNvSpPr/>
          <p:nvPr/>
        </p:nvSpPr>
        <p:spPr bwMode="auto">
          <a:xfrm>
            <a:off x="619125" y="4400550"/>
            <a:ext cx="1962150" cy="904875"/>
          </a:xfrm>
          <a:prstGeom prst="rect">
            <a:avLst/>
          </a:prstGeom>
          <a:noFill/>
          <a:ln w="9525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4362450" y="3638550"/>
            <a:ext cx="1962150" cy="1057275"/>
          </a:xfrm>
          <a:prstGeom prst="rect">
            <a:avLst/>
          </a:prstGeom>
          <a:noFill/>
          <a:ln w="9525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057275"/>
          </a:xfrm>
        </p:spPr>
        <p:txBody>
          <a:bodyPr/>
          <a:lstStyle/>
          <a:p>
            <a:r>
              <a:rPr lang="th-TH" sz="6000" b="1" dirty="0" smtClean="0"/>
              <a:t>การแปลงเกตหลายระดับ </a:t>
            </a:r>
            <a:r>
              <a:rPr lang="en-US" sz="6000" b="1" dirty="0" smtClean="0"/>
              <a:t>#3 </a:t>
            </a:r>
            <a:r>
              <a:rPr lang="th-TH" sz="6000" b="1" dirty="0" smtClean="0"/>
              <a:t>เป็น </a:t>
            </a:r>
            <a:r>
              <a:rPr lang="en-US" sz="6000" b="1" dirty="0" smtClean="0"/>
              <a:t>NOR</a:t>
            </a:r>
            <a:endParaRPr lang="th-TH" sz="60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683" y="1447799"/>
            <a:ext cx="868864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/>
          <p:cNvSpPr/>
          <p:nvPr/>
        </p:nvSpPr>
        <p:spPr bwMode="auto">
          <a:xfrm>
            <a:off x="619125" y="4057650"/>
            <a:ext cx="1962150" cy="904875"/>
          </a:xfrm>
          <a:prstGeom prst="rect">
            <a:avLst/>
          </a:prstGeom>
          <a:noFill/>
          <a:ln w="9525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4400550" y="3381376"/>
            <a:ext cx="3086100" cy="1200150"/>
          </a:xfrm>
          <a:prstGeom prst="rect">
            <a:avLst/>
          </a:prstGeom>
          <a:noFill/>
          <a:ln w="9525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การแปลง </a:t>
            </a:r>
            <a:r>
              <a:rPr lang="en-US" dirty="0" smtClean="0"/>
              <a:t>and </a:t>
            </a:r>
            <a:r>
              <a:rPr lang="th-TH" dirty="0" smtClean="0"/>
              <a:t>เป็น </a:t>
            </a:r>
            <a:r>
              <a:rPr lang="en-US" dirty="0" err="1" smtClean="0"/>
              <a:t>nand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9</a:t>
            </a:fld>
            <a:endParaRPr lang="th-TH"/>
          </a:p>
        </p:txBody>
      </p:sp>
      <p:pic>
        <p:nvPicPr>
          <p:cNvPr id="1026" name="Picture 2" descr="https://scontent.fbkk7-1.fna.fbcdn.net/hphotos-xpa1/v/t1.0-9/12321453_10154000485348895_8220340064172580901_n.jpg?oh=d3647609462b986928d217e5bffb8dfe&amp;oe=5788918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8" y="2830073"/>
            <a:ext cx="8001000" cy="382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144" y="445247"/>
            <a:ext cx="913485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= (X1.X2) . (X3.X4)</a:t>
            </a:r>
            <a: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= ((X1.X2)'' . (X3.X4)'')''</a:t>
            </a:r>
            <a: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= ([(X1.X2)']' . [(X3.X4)']')''</a:t>
            </a:r>
            <a: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= (([(X1.X2)'].[(X1.X2)'])' . ([(X3.X4)'].[(X3.X4)'])')''</a:t>
            </a:r>
            <a: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= ((([(X1.X2)'].[(X1.X2)'])' . ([(X3.X4)'].[(X3.X4)'])')')'</a:t>
            </a:r>
            <a: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=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{</a:t>
            </a: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((([(X1.X2)'].[(X1.X2)'])' . ([(X3.X4)'].[(X3.X4)'])')') </a:t>
            </a: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((([(X1.X2)'].[(X1.X2)'])' . ([(X3.X4)'].[(X3.X4)'])')')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}</a:t>
            </a:r>
            <a:r>
              <a:rPr kumimoji="0" lang="th-TH" sz="2400" b="0" i="0" u="none" strike="noStrike" cap="none" normalizeH="0" baseline="0" dirty="0" smtClean="0">
                <a:ln>
                  <a:noFill/>
                </a:ln>
                <a:solidFill>
                  <a:srgbClr val="141823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'</a:t>
            </a:r>
            <a:r>
              <a: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kumimoji="0" lang="th-TH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57614" y="634140"/>
            <a:ext cx="261962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แปลง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a'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(a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+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a)'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แปลง </a:t>
            </a:r>
            <a:r>
              <a:rPr lang="en-US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a.b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a''.b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'')''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11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การใช้ฟังก์ชันกับเกตหลายระดับ</a:t>
            </a:r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742951"/>
            <a:ext cx="9010650" cy="364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190500" y="4276725"/>
            <a:ext cx="3524250" cy="23812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l"/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P3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= (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x1+x2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r>
              <a:rPr lang="en-US" sz="1600" dirty="0" err="1" smtClean="0">
                <a:solidFill>
                  <a:srgbClr val="0070C0"/>
                </a:solidFill>
                <a:latin typeface="Arial Black" pitchFamily="34" charset="0"/>
              </a:rPr>
              <a:t>x1x3x4</a:t>
            </a:r>
            <a:endParaRPr lang="en-US" sz="16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   =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x1x3x4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+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x2x1x3x4</a:t>
            </a:r>
            <a:endParaRPr lang="en-US" sz="1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  =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Arial Black" pitchFamily="34" charset="0"/>
              </a:rPr>
              <a:t>x1x3x4</a:t>
            </a:r>
            <a:r>
              <a:rPr lang="en-US" sz="1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en-US" sz="1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endParaRPr lang="th-TH" sz="1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P4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=(</a:t>
            </a:r>
            <a:r>
              <a:rPr lang="en-US" sz="1600" dirty="0" err="1" smtClean="0">
                <a:solidFill>
                  <a:srgbClr val="0070C0"/>
                </a:solidFill>
                <a:latin typeface="Arial Black" pitchFamily="34" charset="0"/>
              </a:rPr>
              <a:t>x1x1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x3x4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r>
              <a:rPr lang="en-US" sz="2800" dirty="0" smtClean="0">
                <a:solidFill>
                  <a:srgbClr val="FF0000"/>
                </a:solidFill>
              </a:rPr>
              <a:t>'</a:t>
            </a:r>
            <a:endParaRPr lang="en-US" sz="1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   =(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x1x3x4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r>
              <a:rPr lang="en-US" sz="2800" dirty="0" smtClean="0">
                <a:solidFill>
                  <a:srgbClr val="FF0000"/>
                </a:solidFill>
              </a:rPr>
              <a:t>'</a:t>
            </a:r>
            <a:endParaRPr lang="en-US" sz="1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   =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x1</a:t>
            </a:r>
            <a:r>
              <a:rPr lang="en-US" sz="2800" dirty="0" smtClean="0">
                <a:solidFill>
                  <a:srgbClr val="FF0000"/>
                </a:solidFill>
              </a:rPr>
              <a:t>'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+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x3</a:t>
            </a:r>
            <a:r>
              <a:rPr lang="en-US" sz="2800" dirty="0" smtClean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+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x4</a:t>
            </a:r>
            <a:r>
              <a:rPr lang="en-US" sz="2800" dirty="0">
                <a:solidFill>
                  <a:srgbClr val="FF0000"/>
                </a:solidFill>
              </a:rPr>
              <a:t>'</a:t>
            </a:r>
            <a:endParaRPr lang="en-US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790949" y="4579936"/>
            <a:ext cx="4295775" cy="18303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l"/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Sample  Y = A + AB = A</a:t>
            </a:r>
          </a:p>
          <a:p>
            <a:pPr algn="l"/>
            <a:endParaRPr lang="en-US" sz="1600" dirty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F = 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en-US" sz="1600" dirty="0" err="1" smtClean="0">
                <a:solidFill>
                  <a:srgbClr val="0070C0"/>
                </a:solidFill>
                <a:latin typeface="Arial Black" pitchFamily="34" charset="0"/>
              </a:rPr>
              <a:t>x1x3x4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) +  </a:t>
            </a:r>
            <a:r>
              <a:rPr lang="en-US" sz="1600" dirty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en-US" sz="1600" dirty="0" err="1">
                <a:solidFill>
                  <a:srgbClr val="0070C0"/>
                </a:solidFill>
                <a:latin typeface="Arial Black" pitchFamily="34" charset="0"/>
              </a:rPr>
              <a:t>x1x3x4</a:t>
            </a:r>
            <a:r>
              <a:rPr lang="en-US" sz="1600" dirty="0" smtClean="0">
                <a:solidFill>
                  <a:srgbClr val="0070C0"/>
                </a:solidFill>
                <a:latin typeface="Arial Black" pitchFamily="34" charset="0"/>
              </a:rPr>
              <a:t>)</a:t>
            </a:r>
            <a:r>
              <a:rPr lang="en-US" sz="2800" dirty="0" smtClean="0">
                <a:solidFill>
                  <a:srgbClr val="0070C0"/>
                </a:solidFill>
              </a:rPr>
              <a:t>'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+ (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x3x4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  = 1</a:t>
            </a:r>
            <a:endParaRPr lang="en-US" sz="1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4578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อ้างอิงจาก </a:t>
            </a:r>
            <a:r>
              <a:rPr lang="en-US" sz="2000" dirty="0" err="1" smtClean="0">
                <a:latin typeface="TH SarabunPSK" pitchFamily="34" charset="-34"/>
                <a:cs typeface="TH SarabunPSK" pitchFamily="34" charset="-34"/>
              </a:rPr>
              <a:t>Dr.Jeff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 Jackson  http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://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jjackson.eng.ua.edu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/courses/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ece380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/lectures/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LECT15.pdf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1304"/>
            <a:ext cx="8229600" cy="871695"/>
          </a:xfrm>
        </p:spPr>
        <p:txBody>
          <a:bodyPr/>
          <a:lstStyle/>
          <a:p>
            <a:r>
              <a:rPr lang="th-TH" b="1" dirty="0" smtClean="0"/>
              <a:t>แบบฝึกหัด</a:t>
            </a:r>
            <a:endParaRPr lang="th-TH" b="1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142999"/>
            <a:ext cx="8229600" cy="412432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จงแปลง</a:t>
            </a:r>
            <a:r>
              <a:rPr lang="en-US" dirty="0" smtClean="0"/>
              <a:t> Gate</a:t>
            </a:r>
            <a:r>
              <a:rPr lang="th-TH" dirty="0" smtClean="0"/>
              <a:t> </a:t>
            </a:r>
            <a:r>
              <a:rPr lang="en-US" dirty="0" smtClean="0"/>
              <a:t>SOP </a:t>
            </a:r>
            <a:r>
              <a:rPr lang="th-TH" dirty="0" smtClean="0"/>
              <a:t>เป็น </a:t>
            </a:r>
            <a:r>
              <a:rPr lang="en-US" dirty="0" err="1" smtClean="0"/>
              <a:t>NAND</a:t>
            </a:r>
            <a:r>
              <a:rPr lang="en-US" dirty="0" smtClean="0"/>
              <a:t> </a:t>
            </a:r>
            <a:r>
              <a:rPr lang="th-TH" dirty="0" smtClean="0"/>
              <a:t>และเขียน </a:t>
            </a:r>
            <a:r>
              <a:rPr lang="en-US" dirty="0" smtClean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จง</a:t>
            </a:r>
            <a:r>
              <a:rPr lang="th-TH" dirty="0" smtClean="0"/>
              <a:t>แปลง </a:t>
            </a:r>
            <a:r>
              <a:rPr lang="en-US" dirty="0" smtClean="0"/>
              <a:t>Gate</a:t>
            </a:r>
            <a:r>
              <a:rPr lang="th-TH" dirty="0" smtClean="0"/>
              <a:t> </a:t>
            </a:r>
            <a:r>
              <a:rPr lang="en-US" dirty="0" smtClean="0"/>
              <a:t>POS </a:t>
            </a:r>
            <a:r>
              <a:rPr lang="th-TH" dirty="0"/>
              <a:t>เป็น </a:t>
            </a:r>
            <a:r>
              <a:rPr lang="en-US" dirty="0" err="1" smtClean="0"/>
              <a:t>NAND</a:t>
            </a:r>
            <a:r>
              <a:rPr lang="en-US" dirty="0"/>
              <a:t> </a:t>
            </a:r>
            <a:r>
              <a:rPr lang="th-TH" dirty="0"/>
              <a:t>และเขียน </a:t>
            </a:r>
            <a:r>
              <a:rPr lang="en-US" dirty="0"/>
              <a:t>Function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จงแปลง </a:t>
            </a:r>
            <a:r>
              <a:rPr lang="en-US" dirty="0"/>
              <a:t>Gate </a:t>
            </a:r>
            <a:r>
              <a:rPr lang="en-US" dirty="0" smtClean="0"/>
              <a:t>SOP </a:t>
            </a:r>
            <a:r>
              <a:rPr lang="th-TH" dirty="0"/>
              <a:t>เป็น </a:t>
            </a:r>
            <a:r>
              <a:rPr lang="en-US" dirty="0" smtClean="0"/>
              <a:t>NOR</a:t>
            </a:r>
            <a:r>
              <a:rPr lang="en-US" dirty="0"/>
              <a:t> </a:t>
            </a:r>
            <a:r>
              <a:rPr lang="th-TH" dirty="0"/>
              <a:t>และเขียน </a:t>
            </a:r>
            <a:r>
              <a:rPr lang="en-US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จงแปลง </a:t>
            </a:r>
            <a:r>
              <a:rPr lang="en-US" dirty="0"/>
              <a:t>Gate </a:t>
            </a:r>
            <a:r>
              <a:rPr lang="en-US" dirty="0" smtClean="0"/>
              <a:t>POS </a:t>
            </a:r>
            <a:r>
              <a:rPr lang="th-TH" dirty="0"/>
              <a:t>เป็น </a:t>
            </a:r>
            <a:r>
              <a:rPr lang="en-US" dirty="0" smtClean="0"/>
              <a:t>NOR</a:t>
            </a:r>
            <a:r>
              <a:rPr lang="en-US" dirty="0"/>
              <a:t> </a:t>
            </a:r>
            <a:r>
              <a:rPr lang="th-TH" dirty="0"/>
              <a:t>และเขียน </a:t>
            </a:r>
            <a:r>
              <a:rPr lang="en-US" dirty="0" smtClean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จงแปลง </a:t>
            </a:r>
            <a:r>
              <a:rPr lang="en-US" dirty="0" smtClean="0"/>
              <a:t>Gate </a:t>
            </a:r>
            <a:r>
              <a:rPr lang="th-TH" dirty="0" smtClean="0"/>
              <a:t>หลายระดับ ให้เป็นฟังก์ชัน และลดรูปฟังก์ชัน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/>
              <a:t>จงสร้าง</a:t>
            </a:r>
            <a:r>
              <a:rPr lang="en-US" dirty="0" smtClean="0"/>
              <a:t> Gate </a:t>
            </a:r>
            <a:r>
              <a:rPr lang="th-TH" dirty="0" smtClean="0"/>
              <a:t>จำลองด้วย </a:t>
            </a:r>
            <a:r>
              <a:rPr lang="en-US" dirty="0" smtClean="0"/>
              <a:t>Gate </a:t>
            </a:r>
            <a:r>
              <a:rPr lang="th-TH" dirty="0" smtClean="0"/>
              <a:t>หลายระดับ ที่ผลลัพธ์ไม่ใช่ 1 หรือ 0</a:t>
            </a:r>
            <a:br>
              <a:rPr lang="th-TH" dirty="0" smtClean="0"/>
            </a:br>
            <a:r>
              <a:rPr lang="en-US" dirty="0"/>
              <a:t>http://</a:t>
            </a:r>
            <a:r>
              <a:rPr lang="en-US" dirty="0" err="1"/>
              <a:t>www.neuroproductions.be</a:t>
            </a:r>
            <a:r>
              <a:rPr lang="en-US" dirty="0"/>
              <a:t>/logic-lab</a:t>
            </a:r>
            <a:r>
              <a:rPr lang="en-US" dirty="0" smtClean="0"/>
              <a:t>/</a:t>
            </a:r>
            <a:endParaRPr lang="th-TH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th-TH" dirty="0"/>
          </a:p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029965C-1267-4A2F-A74D-A1174AE7C67A}" type="slidenum">
              <a:rPr lang="th-TH" smtClean="0"/>
              <a:pPr/>
              <a:t>11</a:t>
            </a:fld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292" y="5657223"/>
            <a:ext cx="4935415" cy="112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300738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</TotalTime>
  <Words>446</Words>
  <Application>Microsoft Office PowerPoint</Application>
  <PresentationFormat>นำเสนอทางหน้าจอ (4:3)</PresentationFormat>
  <Paragraphs>117</Paragraphs>
  <Slides>11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8" baseType="lpstr">
      <vt:lpstr>Angsana New</vt:lpstr>
      <vt:lpstr>Arial</vt:lpstr>
      <vt:lpstr>Arial Black</vt:lpstr>
      <vt:lpstr>Cordia New</vt:lpstr>
      <vt:lpstr>Courier New</vt:lpstr>
      <vt:lpstr>TH SarabunPSK</vt:lpstr>
      <vt:lpstr>1_Default Design</vt:lpstr>
      <vt:lpstr>วงจรแนนและวงจรนอร์หลายระดับ เพราะไม่ต้องการให้มี Gate หลายแบบ</vt:lpstr>
      <vt:lpstr>1. NAND gate output เป็น 1 ต่อเมื่อ input ตัวใดตัวหนึ่งเป็น 0   output เป็น 0 ต่อเมื่อ input ทุกตัวเป็น 1  สมการคือ Y=AB หรือ Y=A.B </vt:lpstr>
      <vt:lpstr>2. NOR gate output เป็น 1 ต่อเมื่อ input ทุกตัวเป็น 0   output เป็น 0 ต่อเมื่อ input ตัวใดตัวหนึ่งเป็น 1  สมการคือ Y=A+B </vt:lpstr>
      <vt:lpstr>การแปลงเกต ขั้นพื้นฐานต้องการ NOR อย่างเดียว</vt:lpstr>
      <vt:lpstr>แปลง AND เป็น NOR</vt:lpstr>
      <vt:lpstr>การแปลงเกตหลายระดับ #1 เพื่อลดจำนวนเกตให้เหลือแบบเดียว</vt:lpstr>
      <vt:lpstr>การแปลงเกตหลายระดับ #2 เป็น NAND</vt:lpstr>
      <vt:lpstr>การแปลงเกตหลายระดับ #3 เป็น NOR</vt:lpstr>
      <vt:lpstr>การแปลง and เป็น nand</vt:lpstr>
      <vt:lpstr>การใช้ฟังก์ชันกับเกตหลายระดับ</vt:lpstr>
      <vt:lpstr>แบบฝึกหัด</vt:lpstr>
    </vt:vector>
  </TitlesOfParts>
  <Company>Yonok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burin</cp:lastModifiedBy>
  <cp:revision>295</cp:revision>
  <dcterms:created xsi:type="dcterms:W3CDTF">2005-08-30T11:47:40Z</dcterms:created>
  <dcterms:modified xsi:type="dcterms:W3CDTF">2016-04-06T08:16:18Z</dcterms:modified>
</cp:coreProperties>
</file>