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63" r:id="rId2"/>
    <p:sldId id="256" r:id="rId3"/>
    <p:sldId id="257" r:id="rId4"/>
    <p:sldId id="258" r:id="rId5"/>
    <p:sldId id="259" r:id="rId6"/>
    <p:sldId id="260" r:id="rId7"/>
    <p:sldId id="262" r:id="rId8"/>
    <p:sldId id="264" r:id="rId9"/>
    <p:sldId id="265" r:id="rId10"/>
    <p:sldId id="266" r:id="rId11"/>
    <p:sldId id="268" r:id="rId12"/>
    <p:sldId id="267" r:id="rId13"/>
  </p:sldIdLst>
  <p:sldSz cx="9144000" cy="6858000" type="screen4x3"/>
  <p:notesSz cx="6858000" cy="9144000"/>
  <p:defaultTextStyle>
    <a:defPPr>
      <a:defRPr lang="th-TH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8000"/>
    <a:srgbClr val="FFFF66"/>
    <a:srgbClr val="996600"/>
    <a:srgbClr val="990000"/>
    <a:srgbClr val="FF5050"/>
    <a:srgbClr val="FFFF00"/>
    <a:srgbClr val="660066"/>
    <a:srgbClr val="000099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-516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282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fld id="{1F0A62E6-9B7C-4A1D-9416-8B1D1CC29520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637724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 smtClean="0"/>
              <a:t>คลิกเพื่อแก้ไขลักษณะข้อความหลัก</a:t>
            </a:r>
          </a:p>
          <a:p>
            <a:pPr lvl="1"/>
            <a:r>
              <a:rPr lang="th-TH" noProof="0" smtClean="0"/>
              <a:t>ระดับสอง</a:t>
            </a:r>
          </a:p>
          <a:p>
            <a:pPr lvl="2"/>
            <a:r>
              <a:rPr lang="th-TH" noProof="0" smtClean="0"/>
              <a:t>ระดับสาม</a:t>
            </a:r>
          </a:p>
          <a:p>
            <a:pPr lvl="3"/>
            <a:r>
              <a:rPr lang="th-TH" noProof="0" smtClean="0"/>
              <a:t>ระดับสี่</a:t>
            </a:r>
          </a:p>
          <a:p>
            <a:pPr lvl="4"/>
            <a:r>
              <a:rPr lang="th-TH" noProof="0" smtClean="0"/>
              <a:t>ระดับห้า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fld id="{2A723EF3-AC91-417E-9565-F032F97971EC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763279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H SarabunPSK" pitchFamily="34" charset="-34"/>
                <a:cs typeface="TH SarabunPSK" pitchFamily="34" charset="-34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374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  <a:lvl2pPr>
              <a:defRPr>
                <a:latin typeface="TH SarabunPSK" pitchFamily="34" charset="-34"/>
                <a:cs typeface="TH SarabunPSK" pitchFamily="34" charset="-34"/>
              </a:defRPr>
            </a:lvl2pPr>
            <a:lvl3pPr>
              <a:defRPr>
                <a:latin typeface="TH SarabunPSK" pitchFamily="34" charset="-34"/>
                <a:cs typeface="TH SarabunPSK" pitchFamily="34" charset="-34"/>
              </a:defRPr>
            </a:lvl3pPr>
            <a:lvl4pPr>
              <a:defRPr>
                <a:latin typeface="TH SarabunPSK" pitchFamily="34" charset="-34"/>
                <a:cs typeface="TH SarabunPSK" pitchFamily="34" charset="-34"/>
              </a:defRPr>
            </a:lvl4pPr>
            <a:lvl5pPr>
              <a:defRPr>
                <a:latin typeface="TH SarabunPSK" pitchFamily="34" charset="-34"/>
                <a:cs typeface="TH SarabunPSK" pitchFamily="34" charset="-34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906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241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TH SarabunPSK" pitchFamily="34" charset="-34"/>
                <a:cs typeface="TH SarabunPSK" pitchFamily="34" charset="-34"/>
              </a:defRPr>
            </a:lvl1pPr>
            <a:lvl2pPr>
              <a:defRPr sz="2400">
                <a:latin typeface="TH SarabunPSK" pitchFamily="34" charset="-34"/>
                <a:cs typeface="TH SarabunPSK" pitchFamily="34" charset="-34"/>
              </a:defRPr>
            </a:lvl2pPr>
            <a:lvl3pPr>
              <a:defRPr sz="2000">
                <a:latin typeface="TH SarabunPSK" pitchFamily="34" charset="-34"/>
                <a:cs typeface="TH SarabunPSK" pitchFamily="34" charset="-34"/>
              </a:defRPr>
            </a:lvl3pPr>
            <a:lvl4pPr>
              <a:defRPr sz="1800">
                <a:latin typeface="TH SarabunPSK" pitchFamily="34" charset="-34"/>
                <a:cs typeface="TH SarabunPSK" pitchFamily="34" charset="-34"/>
              </a:defRPr>
            </a:lvl4pPr>
            <a:lvl5pPr>
              <a:defRPr sz="1800">
                <a:latin typeface="TH SarabunPSK" pitchFamily="34" charset="-34"/>
                <a:cs typeface="TH SarabunPSK" pitchFamily="34" charset="-3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TH SarabunPSK" pitchFamily="34" charset="-34"/>
                <a:cs typeface="TH SarabunPSK" pitchFamily="34" charset="-34"/>
              </a:defRPr>
            </a:lvl1pPr>
            <a:lvl2pPr>
              <a:defRPr sz="2400">
                <a:latin typeface="TH SarabunPSK" pitchFamily="34" charset="-34"/>
                <a:cs typeface="TH SarabunPSK" pitchFamily="34" charset="-34"/>
              </a:defRPr>
            </a:lvl2pPr>
            <a:lvl3pPr>
              <a:defRPr sz="2000">
                <a:latin typeface="TH SarabunPSK" pitchFamily="34" charset="-34"/>
                <a:cs typeface="TH SarabunPSK" pitchFamily="34" charset="-34"/>
              </a:defRPr>
            </a:lvl3pPr>
            <a:lvl4pPr>
              <a:defRPr sz="1800">
                <a:latin typeface="TH SarabunPSK" pitchFamily="34" charset="-34"/>
                <a:cs typeface="TH SarabunPSK" pitchFamily="34" charset="-34"/>
              </a:defRPr>
            </a:lvl4pPr>
            <a:lvl5pPr>
              <a:defRPr sz="1800">
                <a:latin typeface="TH SarabunPSK" pitchFamily="34" charset="-34"/>
                <a:cs typeface="TH SarabunPSK" pitchFamily="34" charset="-3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268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TH SarabunPSK" pitchFamily="34" charset="-34"/>
                <a:cs typeface="TH SarabunPSK" pitchFamily="34" charset="-34"/>
              </a:defRPr>
            </a:lvl1pPr>
            <a:lvl2pPr>
              <a:defRPr sz="2000">
                <a:latin typeface="TH SarabunPSK" pitchFamily="34" charset="-34"/>
                <a:cs typeface="TH SarabunPSK" pitchFamily="34" charset="-34"/>
              </a:defRPr>
            </a:lvl2pPr>
            <a:lvl3pPr>
              <a:defRPr sz="1800">
                <a:latin typeface="TH SarabunPSK" pitchFamily="34" charset="-34"/>
                <a:cs typeface="TH SarabunPSK" pitchFamily="34" charset="-34"/>
              </a:defRPr>
            </a:lvl3pPr>
            <a:lvl4pPr>
              <a:defRPr sz="1600">
                <a:latin typeface="TH SarabunPSK" pitchFamily="34" charset="-34"/>
                <a:cs typeface="TH SarabunPSK" pitchFamily="34" charset="-34"/>
              </a:defRPr>
            </a:lvl4pPr>
            <a:lvl5pPr>
              <a:defRPr sz="1600">
                <a:latin typeface="TH SarabunPSK" pitchFamily="34" charset="-34"/>
                <a:cs typeface="TH SarabunPSK" pitchFamily="34" charset="-34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TH SarabunPSK" pitchFamily="34" charset="-34"/>
                <a:cs typeface="TH SarabunPSK" pitchFamily="34" charset="-34"/>
              </a:defRPr>
            </a:lvl1pPr>
            <a:lvl2pPr>
              <a:defRPr sz="2000">
                <a:latin typeface="TH SarabunPSK" pitchFamily="34" charset="-34"/>
                <a:cs typeface="TH SarabunPSK" pitchFamily="34" charset="-34"/>
              </a:defRPr>
            </a:lvl2pPr>
            <a:lvl3pPr>
              <a:defRPr sz="1800">
                <a:latin typeface="TH SarabunPSK" pitchFamily="34" charset="-34"/>
                <a:cs typeface="TH SarabunPSK" pitchFamily="34" charset="-34"/>
              </a:defRPr>
            </a:lvl3pPr>
            <a:lvl4pPr>
              <a:defRPr sz="1600">
                <a:latin typeface="TH SarabunPSK" pitchFamily="34" charset="-34"/>
                <a:cs typeface="TH SarabunPSK" pitchFamily="34" charset="-34"/>
              </a:defRPr>
            </a:lvl4pPr>
            <a:lvl5pPr>
              <a:defRPr sz="1600">
                <a:latin typeface="TH SarabunPSK" pitchFamily="34" charset="-34"/>
                <a:cs typeface="TH SarabunPSK" pitchFamily="34" charset="-34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131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232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204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TH SarabunPSK" pitchFamily="34" charset="-34"/>
                <a:cs typeface="TH SarabunPSK" pitchFamily="34" charset="-34"/>
              </a:defRPr>
            </a:lvl1pPr>
            <a:lvl2pPr>
              <a:defRPr sz="2800">
                <a:latin typeface="TH SarabunPSK" pitchFamily="34" charset="-34"/>
                <a:cs typeface="TH SarabunPSK" pitchFamily="34" charset="-34"/>
              </a:defRPr>
            </a:lvl2pPr>
            <a:lvl3pPr>
              <a:defRPr sz="2400">
                <a:latin typeface="TH SarabunPSK" pitchFamily="34" charset="-34"/>
                <a:cs typeface="TH SarabunPSK" pitchFamily="34" charset="-34"/>
              </a:defRPr>
            </a:lvl3pPr>
            <a:lvl4pPr>
              <a:defRPr sz="2000">
                <a:latin typeface="TH SarabunPSK" pitchFamily="34" charset="-34"/>
                <a:cs typeface="TH SarabunPSK" pitchFamily="34" charset="-34"/>
              </a:defRPr>
            </a:lvl4pPr>
            <a:lvl5pPr>
              <a:defRPr sz="2000">
                <a:latin typeface="TH SarabunPSK" pitchFamily="34" charset="-34"/>
                <a:cs typeface="TH SarabunPSK" pitchFamily="34" charset="-34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8231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2180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  <a:lvl2pPr>
              <a:defRPr>
                <a:latin typeface="TH SarabunPSK" pitchFamily="34" charset="-34"/>
                <a:cs typeface="TH SarabunPSK" pitchFamily="34" charset="-34"/>
              </a:defRPr>
            </a:lvl2pPr>
            <a:lvl3pPr>
              <a:defRPr>
                <a:latin typeface="TH SarabunPSK" pitchFamily="34" charset="-34"/>
                <a:cs typeface="TH SarabunPSK" pitchFamily="34" charset="-34"/>
              </a:defRPr>
            </a:lvl3pPr>
            <a:lvl4pPr>
              <a:defRPr>
                <a:latin typeface="TH SarabunPSK" pitchFamily="34" charset="-34"/>
                <a:cs typeface="TH SarabunPSK" pitchFamily="34" charset="-34"/>
              </a:defRPr>
            </a:lvl4pPr>
            <a:lvl5pPr>
              <a:defRPr>
                <a:latin typeface="TH SarabunPSK" pitchFamily="34" charset="-34"/>
                <a:cs typeface="TH SarabunPSK" pitchFamily="34" charset="-34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450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  <a:lvl2pPr>
              <a:defRPr>
                <a:latin typeface="TH SarabunPSK" pitchFamily="34" charset="-34"/>
                <a:cs typeface="TH SarabunPSK" pitchFamily="34" charset="-34"/>
              </a:defRPr>
            </a:lvl2pPr>
            <a:lvl3pPr>
              <a:defRPr>
                <a:latin typeface="TH SarabunPSK" pitchFamily="34" charset="-34"/>
                <a:cs typeface="TH SarabunPSK" pitchFamily="34" charset="-34"/>
              </a:defRPr>
            </a:lvl3pPr>
            <a:lvl4pPr>
              <a:defRPr>
                <a:latin typeface="TH SarabunPSK" pitchFamily="34" charset="-34"/>
                <a:cs typeface="TH SarabunPSK" pitchFamily="34" charset="-34"/>
              </a:defRPr>
            </a:lvl4pPr>
            <a:lvl5pPr>
              <a:defRPr>
                <a:latin typeface="TH SarabunPSK" pitchFamily="34" charset="-34"/>
                <a:cs typeface="TH SarabunPSK" pitchFamily="34" charset="-34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17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ตารางค่าความจริง คือ อะไร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ตารางค่าความจริงถูกใช้แสดงความสัมพันธ์ของค่าความจริง</a:t>
            </a:r>
          </a:p>
          <a:p>
            <a:r>
              <a:rPr lang="th-TH" dirty="0" smtClean="0"/>
              <a:t>ค่าความจริงจะเกิดจากการพิจารณาข้อมูลที่เข้ามา แล้วออกเป็นผลลัพธ์</a:t>
            </a:r>
          </a:p>
          <a:p>
            <a:r>
              <a:rPr lang="th-TH" dirty="0" smtClean="0"/>
              <a:t>ถูกใช้ประกอบการตัดสินใจ หรือหาทางออกจากข้อมูลที่เข้ามา</a:t>
            </a:r>
          </a:p>
          <a:p>
            <a:r>
              <a:rPr lang="th-TH" dirty="0" smtClean="0"/>
              <a:t>เมื่อตรวจสอบข้อมูลตามเงื่อนไขต้องบอกได้ว่าเป็นจริงหรือเท็จ</a:t>
            </a:r>
          </a:p>
          <a:p>
            <a:r>
              <a:rPr lang="th-TH" dirty="0" smtClean="0"/>
              <a:t>ข้อมูลที่เข้ามาในตาราง จะเข้าเงื่อนไขใดเงื่อนไขหนึ่งเท่านั้น</a:t>
            </a:r>
          </a:p>
          <a:p>
            <a:pPr>
              <a:buNone/>
            </a:pPr>
            <a:endParaRPr lang="th-TH" b="1" dirty="0" smtClean="0"/>
          </a:p>
          <a:p>
            <a:pPr>
              <a:buNone/>
            </a:pPr>
            <a:r>
              <a:rPr lang="th-TH" b="1" dirty="0" smtClean="0"/>
              <a:t>	เช่น </a:t>
            </a:r>
            <a:r>
              <a:rPr lang="th-TH" dirty="0" smtClean="0"/>
              <a:t>	</a:t>
            </a:r>
            <a:r>
              <a:rPr lang="th-TH" b="1" dirty="0" smtClean="0">
                <a:solidFill>
                  <a:srgbClr val="FF0000"/>
                </a:solidFill>
              </a:rPr>
              <a:t>เงื่อนไขการซื้อรถ หรือ เงื่อนไขการซื้อโทรศัพท์</a:t>
            </a:r>
          </a:p>
          <a:p>
            <a:pPr algn="r">
              <a:buNone/>
            </a:pPr>
            <a:r>
              <a:rPr lang="th-TH" sz="2000" b="1" dirty="0" smtClean="0"/>
              <a:t>ปรับปรุง 15 พฤศจิกายน 2555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th-TH" b="1" dirty="0" smtClean="0"/>
              <a:t>ตารางความจริง </a:t>
            </a:r>
            <a:r>
              <a:rPr lang="en-US" b="1" dirty="0" smtClean="0"/>
              <a:t>(Truth Table)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sz="3200" b="1" dirty="0" smtClean="0"/>
              <a:t>ปัจจัยส่งผลต่อ</a:t>
            </a:r>
            <a:r>
              <a:rPr lang="th-TH" sz="3200" dirty="0" smtClean="0"/>
              <a:t> คำว่า </a:t>
            </a:r>
            <a:r>
              <a:rPr lang="th-TH" sz="3200" b="1" dirty="0" smtClean="0">
                <a:solidFill>
                  <a:srgbClr val="FF0000"/>
                </a:solidFill>
              </a:rPr>
              <a:t>สอบผ่านด้วยผลการเรียนที่น่าพอใจ</a:t>
            </a:r>
            <a:endParaRPr lang="en-US" sz="40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4162307"/>
              </p:ext>
            </p:extLst>
          </p:nvPr>
        </p:nvGraphicFramePr>
        <p:xfrm>
          <a:off x="457200" y="1676399"/>
          <a:ext cx="82296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2946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urier New" pitchFamily="49" charset="0"/>
                          <a:cs typeface="Courier New" pitchFamily="49" charset="0"/>
                        </a:rPr>
                        <a:t>input</a:t>
                      </a:r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urier New" pitchFamily="49" charset="0"/>
                          <a:cs typeface="Courier New" pitchFamily="49" charset="0"/>
                        </a:rPr>
                        <a:t>output</a:t>
                      </a:r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urier New" pitchFamily="49" charset="0"/>
                          <a:cs typeface="Courier New" pitchFamily="49" charset="0"/>
                        </a:rPr>
                        <a:t>Y= AB</a:t>
                      </a:r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57200" y="5105400"/>
            <a:ext cx="8229600" cy="156966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A =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มุ่งมั่นอ่านหนังสือเตรียมตัวสอบ อย่างมีทิศทาง</a:t>
            </a:r>
          </a:p>
          <a:p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B =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ส่งงานที่ได้รับมอบหมาย ครบถ้วนตามเกณฑ์</a:t>
            </a:r>
          </a:p>
          <a:p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Y =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สอบผ่านด้วยผลการเรียน ที่น่าพอใจ</a:t>
            </a:r>
          </a:p>
        </p:txBody>
      </p:sp>
    </p:spTree>
    <p:extLst>
      <p:ext uri="{BB962C8B-B14F-4D97-AF65-F5344CB8AC3E}">
        <p14:creationId xmlns:p14="http://schemas.microsoft.com/office/powerpoint/2010/main" val="250728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th-TH" b="1" dirty="0" smtClean="0"/>
              <a:t>ตารางความจริง </a:t>
            </a:r>
            <a:r>
              <a:rPr lang="en-US" b="1" dirty="0" smtClean="0"/>
              <a:t>(Truth Table)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sz="3200" b="1" dirty="0" smtClean="0"/>
              <a:t>ปัจจัยส่งผลต่อ</a:t>
            </a:r>
            <a:r>
              <a:rPr lang="th-TH" sz="3200" dirty="0" smtClean="0"/>
              <a:t> คำว่า </a:t>
            </a:r>
            <a:r>
              <a:rPr lang="th-TH" sz="3200" b="1" dirty="0" smtClean="0">
                <a:solidFill>
                  <a:srgbClr val="FF0000"/>
                </a:solidFill>
              </a:rPr>
              <a:t>สอบตก หรือไม่พอใจกับผลการเรียน</a:t>
            </a:r>
            <a:endParaRPr lang="en-US" sz="40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4162307"/>
              </p:ext>
            </p:extLst>
          </p:nvPr>
        </p:nvGraphicFramePr>
        <p:xfrm>
          <a:off x="457200" y="1219200"/>
          <a:ext cx="8229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492252"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input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output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9225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Y=A+B+C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3400" y="4965918"/>
            <a:ext cx="8229600" cy="1815882"/>
          </a:xfrm>
          <a:prstGeom prst="rect">
            <a:avLst/>
          </a:prstGeom>
          <a:solidFill>
            <a:srgbClr val="99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A =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ไม่ว่างไปเรียน ติดธุระสำคัญ ถ้าว่างเมื่อไรจะไปเรียน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B =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ไม่ทราบว่าต้องส่งงาน มีงานต้องส่งด้วยหรือ ไม่เห็นใครบอก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C =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ไม่ได้อ่านหนังสือไปสอบ ไม่รู้ว่าต้องอ่านอะไร เยอะไปหมด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Y =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สอบตก หรือไม่พอใจกับผลการเรียน</a:t>
            </a:r>
          </a:p>
        </p:txBody>
      </p:sp>
    </p:spTree>
    <p:extLst>
      <p:ext uri="{BB962C8B-B14F-4D97-AF65-F5344CB8AC3E}">
        <p14:creationId xmlns:p14="http://schemas.microsoft.com/office/powerpoint/2010/main" val="250728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BCD (Binary-Coded Decimal)</a:t>
            </a:r>
            <a:br>
              <a:rPr lang="en-US" b="1" dirty="0" smtClean="0"/>
            </a:br>
            <a:r>
              <a:rPr lang="en-US" b="1" dirty="0" smtClean="0"/>
              <a:t>8 – 4 – 2 - 1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en-US" sz="40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6944954"/>
              </p:ext>
            </p:extLst>
          </p:nvPr>
        </p:nvGraphicFramePr>
        <p:xfrm>
          <a:off x="4267200" y="1524000"/>
          <a:ext cx="4038600" cy="509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6695"/>
                <a:gridCol w="1981905"/>
              </a:tblGrid>
              <a:tr h="49225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Decimal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BCD-8421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0000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0001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0010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3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0011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4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0100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5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0101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6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0110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7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0111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8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1000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9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1001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6795040"/>
              </p:ext>
            </p:extLst>
          </p:nvPr>
        </p:nvGraphicFramePr>
        <p:xfrm>
          <a:off x="1066800" y="1524000"/>
          <a:ext cx="3090123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  <a:gridCol w="1413723"/>
              </a:tblGrid>
              <a:tr h="492252">
                <a:tc>
                  <a:txBody>
                    <a:bodyPr/>
                    <a:lstStyle/>
                    <a:p>
                      <a:pPr algn="ctr"/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Decimal</a:t>
                      </a:r>
                      <a:endParaRPr lang="en-US" sz="2800" b="1" kern="1200" dirty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Power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 * 2</a:t>
                      </a:r>
                      <a:r>
                        <a:rPr lang="en-US" sz="2000" b="1" baseline="300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 * 2</a:t>
                      </a:r>
                      <a:r>
                        <a:rPr lang="en-US" sz="2000" b="1" baseline="300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4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 * 2</a:t>
                      </a:r>
                      <a:r>
                        <a:rPr lang="en-US" sz="2000" b="1" baseline="300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8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 * 2</a:t>
                      </a:r>
                      <a:r>
                        <a:rPr lang="en-US" sz="2000" b="1" baseline="300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3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16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 * 2</a:t>
                      </a:r>
                      <a:r>
                        <a:rPr lang="en-US" sz="2000" b="1" baseline="300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4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32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 * 2</a:t>
                      </a:r>
                      <a:r>
                        <a:rPr lang="en-US" sz="2000" b="1" baseline="300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5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64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 * 2</a:t>
                      </a:r>
                      <a:r>
                        <a:rPr lang="en-US" sz="2000" b="1" baseline="300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6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128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 * 2</a:t>
                      </a:r>
                      <a:r>
                        <a:rPr lang="en-US" sz="2000" b="1" baseline="300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7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256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 * 2</a:t>
                      </a:r>
                      <a:r>
                        <a:rPr lang="en-US" sz="2000" b="1" baseline="300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8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512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 * 2</a:t>
                      </a:r>
                      <a:r>
                        <a:rPr lang="en-US" sz="2000" b="1" baseline="300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9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1024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 * 2</a:t>
                      </a:r>
                      <a:r>
                        <a:rPr lang="en-US" sz="2000" b="1" baseline="300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180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Electronic logic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sz="3600" dirty="0" smtClean="0"/>
              <a:t>ใช้แรงดันไฟฟ้า </a:t>
            </a:r>
            <a:r>
              <a:rPr lang="en-US" sz="3600" dirty="0" smtClean="0"/>
              <a:t>(Voltage level) </a:t>
            </a:r>
            <a:r>
              <a:rPr lang="th-TH" sz="3600" dirty="0" smtClean="0"/>
              <a:t>แทนภาวะ 0 กับ 1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3962400" y="3462010"/>
            <a:ext cx="2209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3962400" y="1785610"/>
            <a:ext cx="0" cy="3429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3581400" y="1676400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/>
              <a:t>+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683147" y="4796540"/>
            <a:ext cx="304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/>
              <a:t>-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99530" y="2976890"/>
            <a:ext cx="8360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Volt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Straight Connector 11"/>
          <p:cNvCxnSpPr/>
          <p:nvPr/>
        </p:nvCxnSpPr>
        <p:spPr bwMode="auto">
          <a:xfrm rot="10800000">
            <a:off x="4572002" y="2869408"/>
            <a:ext cx="609599" cy="52298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headEnd type="none" w="med" len="med"/>
            <a:tailEnd type="none" w="med" len="med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Straight Connector 11"/>
          <p:cNvCxnSpPr/>
          <p:nvPr/>
        </p:nvCxnSpPr>
        <p:spPr bwMode="auto">
          <a:xfrm flipV="1">
            <a:off x="3962400" y="2869406"/>
            <a:ext cx="609600" cy="519439"/>
          </a:xfrm>
          <a:prstGeom prst="bentConnector3">
            <a:avLst>
              <a:gd name="adj1" fmla="val 66216"/>
            </a:avLst>
          </a:prstGeom>
          <a:ln>
            <a:solidFill>
              <a:srgbClr val="FF0000"/>
            </a:solidFill>
            <a:headEnd type="none" w="med" len="med"/>
            <a:tailEnd type="none" w="med" len="med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962400" y="308461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973748" y="308461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16548" y="2561630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1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885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th-TH" b="1" dirty="0" smtClean="0"/>
              <a:t>เกต และตารางความจริง </a:t>
            </a:r>
            <a:r>
              <a:rPr lang="en-US" b="1" dirty="0" smtClean="0"/>
              <a:t>(Truth Table)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sz="3200" b="1" dirty="0" smtClean="0"/>
              <a:t>ปัจจัยแบบ </a:t>
            </a:r>
            <a:r>
              <a:rPr lang="th-TH" sz="3200" b="1" dirty="0" smtClean="0">
                <a:solidFill>
                  <a:srgbClr val="FF0000"/>
                </a:solidFill>
              </a:rPr>
              <a:t>ผิด</a:t>
            </a:r>
            <a:r>
              <a:rPr lang="th-TH" sz="3200" b="1" dirty="0" smtClean="0"/>
              <a:t> ที่ส่งผลต่อ</a:t>
            </a:r>
            <a:r>
              <a:rPr lang="th-TH" sz="3200" dirty="0" smtClean="0"/>
              <a:t> คำว่า </a:t>
            </a:r>
            <a:r>
              <a:rPr lang="th-TH" sz="3200" b="1" dirty="0" smtClean="0">
                <a:solidFill>
                  <a:srgbClr val="FF0000"/>
                </a:solidFill>
              </a:rPr>
              <a:t>บรรลุเป้าหมาย</a:t>
            </a:r>
            <a:endParaRPr lang="en-US" sz="40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4162307"/>
              </p:ext>
            </p:extLst>
          </p:nvPr>
        </p:nvGraphicFramePr>
        <p:xfrm>
          <a:off x="4038600" y="1219200"/>
          <a:ext cx="46482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2050"/>
                <a:gridCol w="1162050"/>
                <a:gridCol w="419100"/>
                <a:gridCol w="1905000"/>
              </a:tblGrid>
              <a:tr h="492252"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input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output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9225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Y=A+B+C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3400" y="4965918"/>
            <a:ext cx="8229600" cy="1815882"/>
          </a:xfrm>
          <a:prstGeom prst="rect">
            <a:avLst/>
          </a:prstGeom>
          <a:solidFill>
            <a:srgbClr val="99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A =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ผิดพื้นที่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(Area)</a:t>
            </a:r>
            <a:endParaRPr lang="th-TH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B =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ผิดเวลา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(Time)</a:t>
            </a:r>
            <a:endParaRPr lang="th-TH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C =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ผิดคน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(Man)</a:t>
            </a:r>
            <a:endParaRPr lang="th-TH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Y =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ไม่บรรลุเป้าหมาย</a:t>
            </a:r>
          </a:p>
        </p:txBody>
      </p:sp>
      <p:sp>
        <p:nvSpPr>
          <p:cNvPr id="5" name="รูปแบบอิสระ 4"/>
          <p:cNvSpPr/>
          <p:nvPr/>
        </p:nvSpPr>
        <p:spPr bwMode="auto">
          <a:xfrm>
            <a:off x="762000" y="1447800"/>
            <a:ext cx="867304" cy="609600"/>
          </a:xfrm>
          <a:custGeom>
            <a:avLst/>
            <a:gdLst>
              <a:gd name="connsiteX0" fmla="*/ 0 w 1066800"/>
              <a:gd name="connsiteY0" fmla="*/ 0 h 990600"/>
              <a:gd name="connsiteX1" fmla="*/ 533400 w 1066800"/>
              <a:gd name="connsiteY1" fmla="*/ 0 h 990600"/>
              <a:gd name="connsiteX2" fmla="*/ 986380 w 1066800"/>
              <a:gd name="connsiteY2" fmla="*/ 233772 h 990600"/>
              <a:gd name="connsiteX3" fmla="*/ 986379 w 1066800"/>
              <a:gd name="connsiteY3" fmla="*/ 756829 h 990600"/>
              <a:gd name="connsiteX4" fmla="*/ 533398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93606"/>
              <a:gd name="connsiteY0" fmla="*/ 0 h 990600"/>
              <a:gd name="connsiteX1" fmla="*/ 5334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810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048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174027"/>
              <a:gd name="connsiteY0" fmla="*/ 0 h 990600"/>
              <a:gd name="connsiteX1" fmla="*/ 304800 w 1174027"/>
              <a:gd name="connsiteY1" fmla="*/ 0 h 990600"/>
              <a:gd name="connsiteX2" fmla="*/ 986380 w 1174027"/>
              <a:gd name="connsiteY2" fmla="*/ 233772 h 990600"/>
              <a:gd name="connsiteX3" fmla="*/ 1066800 w 1174027"/>
              <a:gd name="connsiteY3" fmla="*/ 495300 h 990600"/>
              <a:gd name="connsiteX4" fmla="*/ 304800 w 1174027"/>
              <a:gd name="connsiteY4" fmla="*/ 990600 h 990600"/>
              <a:gd name="connsiteX5" fmla="*/ 0 w 1174027"/>
              <a:gd name="connsiteY5" fmla="*/ 990600 h 990600"/>
              <a:gd name="connsiteX6" fmla="*/ 0 w 1174027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3370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502179 h 997479"/>
              <a:gd name="connsiteX7" fmla="*/ 0 w 1066800"/>
              <a:gd name="connsiteY7" fmla="*/ 6879 h 997479"/>
              <a:gd name="connsiteX0" fmla="*/ 30595 w 1097395"/>
              <a:gd name="connsiteY0" fmla="*/ 6879 h 997479"/>
              <a:gd name="connsiteX1" fmla="*/ 335395 w 1097395"/>
              <a:gd name="connsiteY1" fmla="*/ 6879 h 997479"/>
              <a:gd name="connsiteX2" fmla="*/ 1097395 w 1097395"/>
              <a:gd name="connsiteY2" fmla="*/ 502179 h 997479"/>
              <a:gd name="connsiteX3" fmla="*/ 1097395 w 1097395"/>
              <a:gd name="connsiteY3" fmla="*/ 502179 h 997479"/>
              <a:gd name="connsiteX4" fmla="*/ 335395 w 1097395"/>
              <a:gd name="connsiteY4" fmla="*/ 997479 h 997479"/>
              <a:gd name="connsiteX5" fmla="*/ 30595 w 1097395"/>
              <a:gd name="connsiteY5" fmla="*/ 997479 h 997479"/>
              <a:gd name="connsiteX6" fmla="*/ 182995 w 1097395"/>
              <a:gd name="connsiteY6" fmla="*/ 502179 h 997479"/>
              <a:gd name="connsiteX7" fmla="*/ 127577 w 1097395"/>
              <a:gd name="connsiteY7" fmla="*/ 124685 h 997479"/>
              <a:gd name="connsiteX8" fmla="*/ 30595 w 1097395"/>
              <a:gd name="connsiteY8" fmla="*/ 6879 h 997479"/>
              <a:gd name="connsiteX0" fmla="*/ 37043 w 1103843"/>
              <a:gd name="connsiteY0" fmla="*/ 6879 h 997479"/>
              <a:gd name="connsiteX1" fmla="*/ 341843 w 1103843"/>
              <a:gd name="connsiteY1" fmla="*/ 6879 h 997479"/>
              <a:gd name="connsiteX2" fmla="*/ 1103843 w 1103843"/>
              <a:gd name="connsiteY2" fmla="*/ 502179 h 997479"/>
              <a:gd name="connsiteX3" fmla="*/ 1103843 w 1103843"/>
              <a:gd name="connsiteY3" fmla="*/ 502179 h 997479"/>
              <a:gd name="connsiteX4" fmla="*/ 341843 w 1103843"/>
              <a:gd name="connsiteY4" fmla="*/ 997479 h 997479"/>
              <a:gd name="connsiteX5" fmla="*/ 37043 w 1103843"/>
              <a:gd name="connsiteY5" fmla="*/ 997479 h 997479"/>
              <a:gd name="connsiteX6" fmla="*/ 103430 w 1103843"/>
              <a:gd name="connsiteY6" fmla="*/ 872794 h 997479"/>
              <a:gd name="connsiteX7" fmla="*/ 189443 w 1103843"/>
              <a:gd name="connsiteY7" fmla="*/ 502179 h 997479"/>
              <a:gd name="connsiteX8" fmla="*/ 134025 w 1103843"/>
              <a:gd name="connsiteY8" fmla="*/ 124685 h 997479"/>
              <a:gd name="connsiteX9" fmla="*/ 37043 w 1103843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3842" h="997479">
                <a:moveTo>
                  <a:pt x="37042" y="6879"/>
                </a:moveTo>
                <a:lnTo>
                  <a:pt x="341842" y="6879"/>
                </a:lnTo>
                <a:cubicBezTo>
                  <a:pt x="938945" y="0"/>
                  <a:pt x="1006500" y="356803"/>
                  <a:pt x="1103842" y="502179"/>
                </a:cubicBezTo>
                <a:lnTo>
                  <a:pt x="1103842" y="502179"/>
                </a:lnTo>
                <a:cubicBezTo>
                  <a:pt x="1006499" y="647555"/>
                  <a:pt x="932596" y="990600"/>
                  <a:pt x="341842" y="997479"/>
                </a:cubicBezTo>
                <a:lnTo>
                  <a:pt x="37042" y="997479"/>
                </a:lnTo>
                <a:cubicBezTo>
                  <a:pt x="0" y="973235"/>
                  <a:pt x="86110" y="944954"/>
                  <a:pt x="103427" y="872794"/>
                </a:cubicBezTo>
                <a:cubicBezTo>
                  <a:pt x="153072" y="727901"/>
                  <a:pt x="158751" y="716913"/>
                  <a:pt x="189442" y="502179"/>
                </a:cubicBezTo>
                <a:cubicBezTo>
                  <a:pt x="170249" y="291774"/>
                  <a:pt x="159424" y="207235"/>
                  <a:pt x="134024" y="124685"/>
                </a:cubicBezTo>
                <a:cubicBezTo>
                  <a:pt x="114686" y="30448"/>
                  <a:pt x="6447" y="47294"/>
                  <a:pt x="37042" y="6879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14" name="ตัวเชื่อมต่อตรง 13"/>
          <p:cNvCxnSpPr>
            <a:endCxn id="5" idx="8"/>
          </p:cNvCxnSpPr>
          <p:nvPr/>
        </p:nvCxnSpPr>
        <p:spPr bwMode="auto">
          <a:xfrm>
            <a:off x="538464" y="1524000"/>
            <a:ext cx="328841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ตัวเชื่อมต่อตรง 15"/>
          <p:cNvCxnSpPr>
            <a:endCxn id="5" idx="6"/>
          </p:cNvCxnSpPr>
          <p:nvPr/>
        </p:nvCxnSpPr>
        <p:spPr bwMode="auto">
          <a:xfrm>
            <a:off x="538464" y="1981200"/>
            <a:ext cx="3048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ตัวเชื่อมต่อตรง 18"/>
          <p:cNvCxnSpPr>
            <a:endCxn id="5" idx="7"/>
          </p:cNvCxnSpPr>
          <p:nvPr/>
        </p:nvCxnSpPr>
        <p:spPr bwMode="auto">
          <a:xfrm>
            <a:off x="538464" y="1752600"/>
            <a:ext cx="372383" cy="2102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ตัวเชื่อมต่อตรง 22"/>
          <p:cNvCxnSpPr>
            <a:stCxn id="5" idx="2"/>
          </p:cNvCxnSpPr>
          <p:nvPr/>
        </p:nvCxnSpPr>
        <p:spPr bwMode="auto">
          <a:xfrm flipV="1">
            <a:off x="1629304" y="1752600"/>
            <a:ext cx="128360" cy="2102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สี่เหลี่ยมผืนผ้า 25"/>
          <p:cNvSpPr/>
          <p:nvPr/>
        </p:nvSpPr>
        <p:spPr>
          <a:xfrm>
            <a:off x="233664" y="131873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7" name="สี่เหลี่ยมผืนผ้า 26"/>
          <p:cNvSpPr/>
          <p:nvPr/>
        </p:nvSpPr>
        <p:spPr>
          <a:xfrm>
            <a:off x="233664" y="153566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8" name="สี่เหลี่ยมผืนผ้า 27"/>
          <p:cNvSpPr/>
          <p:nvPr/>
        </p:nvSpPr>
        <p:spPr>
          <a:xfrm>
            <a:off x="233664" y="176426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C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9" name="สี่เหลี่ยมผืนผ้า 28"/>
          <p:cNvSpPr/>
          <p:nvPr/>
        </p:nvSpPr>
        <p:spPr>
          <a:xfrm>
            <a:off x="1892340" y="161186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7" name="รูปแบบอิสระ 16"/>
          <p:cNvSpPr/>
          <p:nvPr/>
        </p:nvSpPr>
        <p:spPr bwMode="auto">
          <a:xfrm>
            <a:off x="685800" y="3124200"/>
            <a:ext cx="867304" cy="609600"/>
          </a:xfrm>
          <a:custGeom>
            <a:avLst/>
            <a:gdLst>
              <a:gd name="connsiteX0" fmla="*/ 0 w 1066800"/>
              <a:gd name="connsiteY0" fmla="*/ 0 h 990600"/>
              <a:gd name="connsiteX1" fmla="*/ 533400 w 1066800"/>
              <a:gd name="connsiteY1" fmla="*/ 0 h 990600"/>
              <a:gd name="connsiteX2" fmla="*/ 986380 w 1066800"/>
              <a:gd name="connsiteY2" fmla="*/ 233772 h 990600"/>
              <a:gd name="connsiteX3" fmla="*/ 986379 w 1066800"/>
              <a:gd name="connsiteY3" fmla="*/ 756829 h 990600"/>
              <a:gd name="connsiteX4" fmla="*/ 533398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93606"/>
              <a:gd name="connsiteY0" fmla="*/ 0 h 990600"/>
              <a:gd name="connsiteX1" fmla="*/ 5334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810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048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174027"/>
              <a:gd name="connsiteY0" fmla="*/ 0 h 990600"/>
              <a:gd name="connsiteX1" fmla="*/ 304800 w 1174027"/>
              <a:gd name="connsiteY1" fmla="*/ 0 h 990600"/>
              <a:gd name="connsiteX2" fmla="*/ 986380 w 1174027"/>
              <a:gd name="connsiteY2" fmla="*/ 233772 h 990600"/>
              <a:gd name="connsiteX3" fmla="*/ 1066800 w 1174027"/>
              <a:gd name="connsiteY3" fmla="*/ 495300 h 990600"/>
              <a:gd name="connsiteX4" fmla="*/ 304800 w 1174027"/>
              <a:gd name="connsiteY4" fmla="*/ 990600 h 990600"/>
              <a:gd name="connsiteX5" fmla="*/ 0 w 1174027"/>
              <a:gd name="connsiteY5" fmla="*/ 990600 h 990600"/>
              <a:gd name="connsiteX6" fmla="*/ 0 w 1174027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3370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502179 h 997479"/>
              <a:gd name="connsiteX7" fmla="*/ 0 w 1066800"/>
              <a:gd name="connsiteY7" fmla="*/ 6879 h 997479"/>
              <a:gd name="connsiteX0" fmla="*/ 30595 w 1097395"/>
              <a:gd name="connsiteY0" fmla="*/ 6879 h 997479"/>
              <a:gd name="connsiteX1" fmla="*/ 335395 w 1097395"/>
              <a:gd name="connsiteY1" fmla="*/ 6879 h 997479"/>
              <a:gd name="connsiteX2" fmla="*/ 1097395 w 1097395"/>
              <a:gd name="connsiteY2" fmla="*/ 502179 h 997479"/>
              <a:gd name="connsiteX3" fmla="*/ 1097395 w 1097395"/>
              <a:gd name="connsiteY3" fmla="*/ 502179 h 997479"/>
              <a:gd name="connsiteX4" fmla="*/ 335395 w 1097395"/>
              <a:gd name="connsiteY4" fmla="*/ 997479 h 997479"/>
              <a:gd name="connsiteX5" fmla="*/ 30595 w 1097395"/>
              <a:gd name="connsiteY5" fmla="*/ 997479 h 997479"/>
              <a:gd name="connsiteX6" fmla="*/ 182995 w 1097395"/>
              <a:gd name="connsiteY6" fmla="*/ 502179 h 997479"/>
              <a:gd name="connsiteX7" fmla="*/ 127577 w 1097395"/>
              <a:gd name="connsiteY7" fmla="*/ 124685 h 997479"/>
              <a:gd name="connsiteX8" fmla="*/ 30595 w 1097395"/>
              <a:gd name="connsiteY8" fmla="*/ 6879 h 997479"/>
              <a:gd name="connsiteX0" fmla="*/ 37043 w 1103843"/>
              <a:gd name="connsiteY0" fmla="*/ 6879 h 997479"/>
              <a:gd name="connsiteX1" fmla="*/ 341843 w 1103843"/>
              <a:gd name="connsiteY1" fmla="*/ 6879 h 997479"/>
              <a:gd name="connsiteX2" fmla="*/ 1103843 w 1103843"/>
              <a:gd name="connsiteY2" fmla="*/ 502179 h 997479"/>
              <a:gd name="connsiteX3" fmla="*/ 1103843 w 1103843"/>
              <a:gd name="connsiteY3" fmla="*/ 502179 h 997479"/>
              <a:gd name="connsiteX4" fmla="*/ 341843 w 1103843"/>
              <a:gd name="connsiteY4" fmla="*/ 997479 h 997479"/>
              <a:gd name="connsiteX5" fmla="*/ 37043 w 1103843"/>
              <a:gd name="connsiteY5" fmla="*/ 997479 h 997479"/>
              <a:gd name="connsiteX6" fmla="*/ 103430 w 1103843"/>
              <a:gd name="connsiteY6" fmla="*/ 872794 h 997479"/>
              <a:gd name="connsiteX7" fmla="*/ 189443 w 1103843"/>
              <a:gd name="connsiteY7" fmla="*/ 502179 h 997479"/>
              <a:gd name="connsiteX8" fmla="*/ 134025 w 1103843"/>
              <a:gd name="connsiteY8" fmla="*/ 124685 h 997479"/>
              <a:gd name="connsiteX9" fmla="*/ 37043 w 1103843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3842" h="997479">
                <a:moveTo>
                  <a:pt x="37042" y="6879"/>
                </a:moveTo>
                <a:lnTo>
                  <a:pt x="341842" y="6879"/>
                </a:lnTo>
                <a:cubicBezTo>
                  <a:pt x="938945" y="0"/>
                  <a:pt x="1006500" y="356803"/>
                  <a:pt x="1103842" y="502179"/>
                </a:cubicBezTo>
                <a:lnTo>
                  <a:pt x="1103842" y="502179"/>
                </a:lnTo>
                <a:cubicBezTo>
                  <a:pt x="1006499" y="647555"/>
                  <a:pt x="932596" y="990600"/>
                  <a:pt x="341842" y="997479"/>
                </a:cubicBezTo>
                <a:lnTo>
                  <a:pt x="37042" y="997479"/>
                </a:lnTo>
                <a:cubicBezTo>
                  <a:pt x="0" y="973235"/>
                  <a:pt x="86110" y="944954"/>
                  <a:pt x="103427" y="872794"/>
                </a:cubicBezTo>
                <a:cubicBezTo>
                  <a:pt x="153072" y="727901"/>
                  <a:pt x="158751" y="716913"/>
                  <a:pt x="189442" y="502179"/>
                </a:cubicBezTo>
                <a:cubicBezTo>
                  <a:pt x="170249" y="291774"/>
                  <a:pt x="159424" y="207235"/>
                  <a:pt x="134024" y="124685"/>
                </a:cubicBezTo>
                <a:cubicBezTo>
                  <a:pt x="114686" y="30448"/>
                  <a:pt x="6447" y="47294"/>
                  <a:pt x="37042" y="6879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18" name="ตัวเชื่อมต่อตรง 17"/>
          <p:cNvCxnSpPr>
            <a:endCxn id="17" idx="8"/>
          </p:cNvCxnSpPr>
          <p:nvPr/>
        </p:nvCxnSpPr>
        <p:spPr bwMode="auto">
          <a:xfrm>
            <a:off x="462264" y="3200400"/>
            <a:ext cx="328841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ตัวเชื่อมต่อตรง 19"/>
          <p:cNvCxnSpPr>
            <a:endCxn id="17" idx="6"/>
          </p:cNvCxnSpPr>
          <p:nvPr/>
        </p:nvCxnSpPr>
        <p:spPr bwMode="auto">
          <a:xfrm>
            <a:off x="462264" y="3657600"/>
            <a:ext cx="3048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ตัวเชื่อมต่อตรง 21"/>
          <p:cNvCxnSpPr>
            <a:stCxn id="17" idx="2"/>
          </p:cNvCxnSpPr>
          <p:nvPr/>
        </p:nvCxnSpPr>
        <p:spPr bwMode="auto">
          <a:xfrm flipV="1">
            <a:off x="1553104" y="3429000"/>
            <a:ext cx="428096" cy="2102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สี่เหลี่ยมผืนผ้า 23"/>
          <p:cNvSpPr/>
          <p:nvPr/>
        </p:nvSpPr>
        <p:spPr>
          <a:xfrm>
            <a:off x="157464" y="299513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0" name="สี่เหลี่ยมผืนผ้า 29"/>
          <p:cNvSpPr/>
          <p:nvPr/>
        </p:nvSpPr>
        <p:spPr>
          <a:xfrm>
            <a:off x="157464" y="344066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1" name="สี่เหลี่ยมผืนผ้า 30"/>
          <p:cNvSpPr/>
          <p:nvPr/>
        </p:nvSpPr>
        <p:spPr>
          <a:xfrm>
            <a:off x="3335076" y="3886200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2" name="รูปแบบอิสระ 31"/>
          <p:cNvSpPr/>
          <p:nvPr/>
        </p:nvSpPr>
        <p:spPr bwMode="auto">
          <a:xfrm>
            <a:off x="2209800" y="3810000"/>
            <a:ext cx="867304" cy="609600"/>
          </a:xfrm>
          <a:custGeom>
            <a:avLst/>
            <a:gdLst>
              <a:gd name="connsiteX0" fmla="*/ 0 w 1066800"/>
              <a:gd name="connsiteY0" fmla="*/ 0 h 990600"/>
              <a:gd name="connsiteX1" fmla="*/ 533400 w 1066800"/>
              <a:gd name="connsiteY1" fmla="*/ 0 h 990600"/>
              <a:gd name="connsiteX2" fmla="*/ 986380 w 1066800"/>
              <a:gd name="connsiteY2" fmla="*/ 233772 h 990600"/>
              <a:gd name="connsiteX3" fmla="*/ 986379 w 1066800"/>
              <a:gd name="connsiteY3" fmla="*/ 756829 h 990600"/>
              <a:gd name="connsiteX4" fmla="*/ 533398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93606"/>
              <a:gd name="connsiteY0" fmla="*/ 0 h 990600"/>
              <a:gd name="connsiteX1" fmla="*/ 5334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810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048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174027"/>
              <a:gd name="connsiteY0" fmla="*/ 0 h 990600"/>
              <a:gd name="connsiteX1" fmla="*/ 304800 w 1174027"/>
              <a:gd name="connsiteY1" fmla="*/ 0 h 990600"/>
              <a:gd name="connsiteX2" fmla="*/ 986380 w 1174027"/>
              <a:gd name="connsiteY2" fmla="*/ 233772 h 990600"/>
              <a:gd name="connsiteX3" fmla="*/ 1066800 w 1174027"/>
              <a:gd name="connsiteY3" fmla="*/ 495300 h 990600"/>
              <a:gd name="connsiteX4" fmla="*/ 304800 w 1174027"/>
              <a:gd name="connsiteY4" fmla="*/ 990600 h 990600"/>
              <a:gd name="connsiteX5" fmla="*/ 0 w 1174027"/>
              <a:gd name="connsiteY5" fmla="*/ 990600 h 990600"/>
              <a:gd name="connsiteX6" fmla="*/ 0 w 1174027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3370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502179 h 997479"/>
              <a:gd name="connsiteX7" fmla="*/ 0 w 1066800"/>
              <a:gd name="connsiteY7" fmla="*/ 6879 h 997479"/>
              <a:gd name="connsiteX0" fmla="*/ 30595 w 1097395"/>
              <a:gd name="connsiteY0" fmla="*/ 6879 h 997479"/>
              <a:gd name="connsiteX1" fmla="*/ 335395 w 1097395"/>
              <a:gd name="connsiteY1" fmla="*/ 6879 h 997479"/>
              <a:gd name="connsiteX2" fmla="*/ 1097395 w 1097395"/>
              <a:gd name="connsiteY2" fmla="*/ 502179 h 997479"/>
              <a:gd name="connsiteX3" fmla="*/ 1097395 w 1097395"/>
              <a:gd name="connsiteY3" fmla="*/ 502179 h 997479"/>
              <a:gd name="connsiteX4" fmla="*/ 335395 w 1097395"/>
              <a:gd name="connsiteY4" fmla="*/ 997479 h 997479"/>
              <a:gd name="connsiteX5" fmla="*/ 30595 w 1097395"/>
              <a:gd name="connsiteY5" fmla="*/ 997479 h 997479"/>
              <a:gd name="connsiteX6" fmla="*/ 182995 w 1097395"/>
              <a:gd name="connsiteY6" fmla="*/ 502179 h 997479"/>
              <a:gd name="connsiteX7" fmla="*/ 127577 w 1097395"/>
              <a:gd name="connsiteY7" fmla="*/ 124685 h 997479"/>
              <a:gd name="connsiteX8" fmla="*/ 30595 w 1097395"/>
              <a:gd name="connsiteY8" fmla="*/ 6879 h 997479"/>
              <a:gd name="connsiteX0" fmla="*/ 37043 w 1103843"/>
              <a:gd name="connsiteY0" fmla="*/ 6879 h 997479"/>
              <a:gd name="connsiteX1" fmla="*/ 341843 w 1103843"/>
              <a:gd name="connsiteY1" fmla="*/ 6879 h 997479"/>
              <a:gd name="connsiteX2" fmla="*/ 1103843 w 1103843"/>
              <a:gd name="connsiteY2" fmla="*/ 502179 h 997479"/>
              <a:gd name="connsiteX3" fmla="*/ 1103843 w 1103843"/>
              <a:gd name="connsiteY3" fmla="*/ 502179 h 997479"/>
              <a:gd name="connsiteX4" fmla="*/ 341843 w 1103843"/>
              <a:gd name="connsiteY4" fmla="*/ 997479 h 997479"/>
              <a:gd name="connsiteX5" fmla="*/ 37043 w 1103843"/>
              <a:gd name="connsiteY5" fmla="*/ 997479 h 997479"/>
              <a:gd name="connsiteX6" fmla="*/ 103430 w 1103843"/>
              <a:gd name="connsiteY6" fmla="*/ 872794 h 997479"/>
              <a:gd name="connsiteX7" fmla="*/ 189443 w 1103843"/>
              <a:gd name="connsiteY7" fmla="*/ 502179 h 997479"/>
              <a:gd name="connsiteX8" fmla="*/ 134025 w 1103843"/>
              <a:gd name="connsiteY8" fmla="*/ 124685 h 997479"/>
              <a:gd name="connsiteX9" fmla="*/ 37043 w 1103843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3842" h="997479">
                <a:moveTo>
                  <a:pt x="37042" y="6879"/>
                </a:moveTo>
                <a:lnTo>
                  <a:pt x="341842" y="6879"/>
                </a:lnTo>
                <a:cubicBezTo>
                  <a:pt x="938945" y="0"/>
                  <a:pt x="1006500" y="356803"/>
                  <a:pt x="1103842" y="502179"/>
                </a:cubicBezTo>
                <a:lnTo>
                  <a:pt x="1103842" y="502179"/>
                </a:lnTo>
                <a:cubicBezTo>
                  <a:pt x="1006499" y="647555"/>
                  <a:pt x="932596" y="990600"/>
                  <a:pt x="341842" y="997479"/>
                </a:cubicBezTo>
                <a:lnTo>
                  <a:pt x="37042" y="997479"/>
                </a:lnTo>
                <a:cubicBezTo>
                  <a:pt x="0" y="973235"/>
                  <a:pt x="86110" y="944954"/>
                  <a:pt x="103427" y="872794"/>
                </a:cubicBezTo>
                <a:cubicBezTo>
                  <a:pt x="153072" y="727901"/>
                  <a:pt x="158751" y="716913"/>
                  <a:pt x="189442" y="502179"/>
                </a:cubicBezTo>
                <a:cubicBezTo>
                  <a:pt x="170249" y="291774"/>
                  <a:pt x="159424" y="207235"/>
                  <a:pt x="134024" y="124685"/>
                </a:cubicBezTo>
                <a:cubicBezTo>
                  <a:pt x="114686" y="30448"/>
                  <a:pt x="6447" y="47294"/>
                  <a:pt x="37042" y="6879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33" name="ตัวเชื่อมต่อตรง 32"/>
          <p:cNvCxnSpPr>
            <a:endCxn id="32" idx="8"/>
          </p:cNvCxnSpPr>
          <p:nvPr/>
        </p:nvCxnSpPr>
        <p:spPr bwMode="auto">
          <a:xfrm>
            <a:off x="1986264" y="3886200"/>
            <a:ext cx="328841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ตัวเชื่อมต่อตรง 33"/>
          <p:cNvCxnSpPr>
            <a:endCxn id="32" idx="6"/>
          </p:cNvCxnSpPr>
          <p:nvPr/>
        </p:nvCxnSpPr>
        <p:spPr bwMode="auto">
          <a:xfrm>
            <a:off x="457200" y="4343400"/>
            <a:ext cx="1833864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ตัวเชื่อมต่อตรง 34"/>
          <p:cNvCxnSpPr/>
          <p:nvPr/>
        </p:nvCxnSpPr>
        <p:spPr bwMode="auto">
          <a:xfrm rot="5400000" flipH="1" flipV="1">
            <a:off x="1752600" y="3657600"/>
            <a:ext cx="4572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ตัวเชื่อมต่อตรง 35"/>
          <p:cNvCxnSpPr>
            <a:stCxn id="32" idx="2"/>
          </p:cNvCxnSpPr>
          <p:nvPr/>
        </p:nvCxnSpPr>
        <p:spPr bwMode="auto">
          <a:xfrm flipV="1">
            <a:off x="3077104" y="4114800"/>
            <a:ext cx="128360" cy="2102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สี่เหลี่ยมผืนผ้า 38"/>
          <p:cNvSpPr/>
          <p:nvPr/>
        </p:nvSpPr>
        <p:spPr>
          <a:xfrm>
            <a:off x="152400" y="4114800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C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28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th-TH" b="1" dirty="0"/>
              <a:t>คุณตาต้องการโทรศัพท์มือถือ 1 </a:t>
            </a:r>
            <a:r>
              <a:rPr lang="th-TH" b="1" dirty="0" smtClean="0"/>
              <a:t>เครื่อง</a:t>
            </a:r>
            <a:br>
              <a:rPr lang="th-TH" b="1" dirty="0" smtClean="0"/>
            </a:br>
            <a:r>
              <a:rPr lang="th-TH" sz="3200" b="1" dirty="0" smtClean="0"/>
              <a:t>ปัจจัยส่งผลต่อ</a:t>
            </a:r>
            <a:r>
              <a:rPr lang="th-TH" sz="3200" dirty="0" smtClean="0"/>
              <a:t> คำว่า </a:t>
            </a:r>
            <a:r>
              <a:rPr lang="th-TH" sz="3200" b="1" dirty="0" smtClean="0">
                <a:solidFill>
                  <a:srgbClr val="FF0000"/>
                </a:solidFill>
              </a:rPr>
              <a:t>คุณตาได้โทรศัพท์ไว้ใช้</a:t>
            </a:r>
            <a:endParaRPr lang="en-US" sz="40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944951"/>
              </p:ext>
            </p:extLst>
          </p:nvPr>
        </p:nvGraphicFramePr>
        <p:xfrm>
          <a:off x="457200" y="1219200"/>
          <a:ext cx="8229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492252"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input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output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9225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Y=A+B+C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3400" y="4965918"/>
            <a:ext cx="8229600" cy="1815882"/>
          </a:xfrm>
          <a:prstGeom prst="rect">
            <a:avLst/>
          </a:prstGeom>
          <a:solidFill>
            <a:srgbClr val="99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A =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ลูกหลานซื้อโทรศัพท์ ไปมอบให้คุณตา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B =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ลูกหลานมอบโทรศัพท์ที่ไม่ใช้แล้ว ให้คุณตา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C =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ลูกหลานพาคุณตา ไปเลือกซื้อโทรศัพท์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Y =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คุณตาได้โทรศัพท์ไว้ใช้</a:t>
            </a:r>
          </a:p>
        </p:txBody>
      </p:sp>
    </p:spTree>
    <p:extLst>
      <p:ext uri="{BB962C8B-B14F-4D97-AF65-F5344CB8AC3E}">
        <p14:creationId xmlns:p14="http://schemas.microsoft.com/office/powerpoint/2010/main" val="311038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th-TH" b="1" dirty="0" smtClean="0"/>
              <a:t>ตัดสินใจเลือกยี่ห้อรถยนต์ที่จะซื้อ</a:t>
            </a:r>
            <a:br>
              <a:rPr lang="th-TH" b="1" dirty="0" smtClean="0"/>
            </a:br>
            <a:r>
              <a:rPr lang="th-TH" sz="3200" b="1" dirty="0" smtClean="0"/>
              <a:t>ปัจจัยส่งผลต่อ</a:t>
            </a:r>
            <a:r>
              <a:rPr lang="th-TH" sz="3200" dirty="0" smtClean="0"/>
              <a:t> คำว่า </a:t>
            </a:r>
            <a:r>
              <a:rPr lang="th-TH" sz="3200" b="1" dirty="0" smtClean="0">
                <a:solidFill>
                  <a:srgbClr val="FF0000"/>
                </a:solidFill>
              </a:rPr>
              <a:t>ยี่ห้อรถยนต์ที่ถูกใจ </a:t>
            </a:r>
            <a:r>
              <a:rPr lang="en-US" sz="3200" b="1" dirty="0" smtClean="0">
                <a:solidFill>
                  <a:schemeClr val="tx1"/>
                </a:solidFill>
              </a:rPr>
              <a:t>(</a:t>
            </a:r>
            <a:r>
              <a:rPr lang="th-TH" sz="2400" dirty="0" smtClean="0">
                <a:solidFill>
                  <a:schemeClr val="tx1"/>
                </a:solidFill>
              </a:rPr>
              <a:t>ความสัมพันธ์แบบ </a:t>
            </a:r>
            <a:r>
              <a:rPr lang="th-TH" sz="3200" b="1" dirty="0" smtClean="0">
                <a:solidFill>
                  <a:schemeClr val="tx1"/>
                </a:solidFill>
              </a:rPr>
              <a:t>และ</a:t>
            </a:r>
            <a:r>
              <a:rPr lang="en-US" sz="3200" b="1" dirty="0" smtClean="0">
                <a:solidFill>
                  <a:schemeClr val="tx1"/>
                </a:solidFill>
              </a:rPr>
              <a:t>)</a:t>
            </a:r>
            <a:endParaRPr lang="en-US" sz="4000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944951"/>
              </p:ext>
            </p:extLst>
          </p:nvPr>
        </p:nvGraphicFramePr>
        <p:xfrm>
          <a:off x="457200" y="1219200"/>
          <a:ext cx="8229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492252"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input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output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9225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Y=ABC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3400" y="4661118"/>
            <a:ext cx="8229600" cy="1815882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A =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ประหยัดน้ำมัน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B =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ทนทาน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C =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รุ่นใหม่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Y =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ยี่ห้อรถยนต์ที่ถูกใจ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6477000"/>
            <a:ext cx="769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หมายเหตุ 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: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 ใช้ข้อมูลจากการชวนนักศึกษา 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CS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รหัส 55 คุยกัน มาเป็นเงื่อนไข</a:t>
            </a:r>
            <a:endParaRPr lang="th-TH" sz="2000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1038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th-TH" b="1" dirty="0" smtClean="0"/>
              <a:t>ตัดสินใจว่ายี่ห้อรถยนต์ใดไม่ถูกใจ</a:t>
            </a:r>
            <a:br>
              <a:rPr lang="th-TH" b="1" dirty="0" smtClean="0"/>
            </a:br>
            <a:r>
              <a:rPr lang="th-TH" sz="3200" b="1" dirty="0" smtClean="0"/>
              <a:t>ปัจจัยส่งผลต่อ</a:t>
            </a:r>
            <a:r>
              <a:rPr lang="th-TH" sz="3200" dirty="0" smtClean="0"/>
              <a:t> คำว่า </a:t>
            </a:r>
            <a:r>
              <a:rPr lang="th-TH" sz="3200" b="1" dirty="0" smtClean="0">
                <a:solidFill>
                  <a:srgbClr val="FF0000"/>
                </a:solidFill>
              </a:rPr>
              <a:t>ยี่ห้อรถยนต์ที่ไม่ถูกใจ </a:t>
            </a:r>
            <a:r>
              <a:rPr lang="en-US" sz="3200" b="1" dirty="0" smtClean="0">
                <a:solidFill>
                  <a:schemeClr val="tx1"/>
                </a:solidFill>
              </a:rPr>
              <a:t>(</a:t>
            </a:r>
            <a:r>
              <a:rPr lang="th-TH" sz="2400" dirty="0" smtClean="0">
                <a:solidFill>
                  <a:schemeClr val="tx1"/>
                </a:solidFill>
              </a:rPr>
              <a:t>ความสัมพันธ์แบบ </a:t>
            </a:r>
            <a:r>
              <a:rPr lang="th-TH" sz="3200" b="1" dirty="0" smtClean="0">
                <a:solidFill>
                  <a:schemeClr val="tx1"/>
                </a:solidFill>
              </a:rPr>
              <a:t>หรือ</a:t>
            </a:r>
            <a:r>
              <a:rPr lang="en-US" sz="3200" b="1" dirty="0" smtClean="0">
                <a:solidFill>
                  <a:schemeClr val="tx1"/>
                </a:solidFill>
              </a:rPr>
              <a:t>)</a:t>
            </a:r>
            <a:endParaRPr lang="en-US" sz="4000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944951"/>
              </p:ext>
            </p:extLst>
          </p:nvPr>
        </p:nvGraphicFramePr>
        <p:xfrm>
          <a:off x="457200" y="1219200"/>
          <a:ext cx="8229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492252"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input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output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9225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Y=A</a:t>
                      </a:r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B+C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3400" y="4661118"/>
            <a:ext cx="8229600" cy="1815882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A =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ประหยัดน้ำมัน	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A =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ไม่ประหยัดน้ำมัน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B =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ทนทาน		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B =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ไม่ทนทาน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C =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รุ่นใหม่		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C =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ไม่รุ่นใหม่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Y =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ยี่ห้อรถยนต์ที่ไม่ถูกใจ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6477000"/>
            <a:ext cx="769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หมายเหตุ 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: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 ใช้ข้อมูลจากการชวนนักศึกษา 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CS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รหัส 55 คุยกัน มาเป็นเงื่อนไข</a:t>
            </a:r>
            <a:endParaRPr lang="th-TH" sz="2000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9" name="ตัวเชื่อมต่อตรง 8"/>
          <p:cNvCxnSpPr/>
          <p:nvPr/>
        </p:nvCxnSpPr>
        <p:spPr bwMode="auto">
          <a:xfrm>
            <a:off x="1295400" y="1828800"/>
            <a:ext cx="304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ตัวเชื่อมต่อตรง 9"/>
          <p:cNvCxnSpPr/>
          <p:nvPr/>
        </p:nvCxnSpPr>
        <p:spPr bwMode="auto">
          <a:xfrm>
            <a:off x="3352800" y="1828800"/>
            <a:ext cx="304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ตัวเชื่อมต่อตรง 10"/>
          <p:cNvCxnSpPr/>
          <p:nvPr/>
        </p:nvCxnSpPr>
        <p:spPr bwMode="auto">
          <a:xfrm>
            <a:off x="5410200" y="1828800"/>
            <a:ext cx="304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ตัวเชื่อมต่อตรง 11"/>
          <p:cNvCxnSpPr/>
          <p:nvPr/>
        </p:nvCxnSpPr>
        <p:spPr bwMode="auto">
          <a:xfrm>
            <a:off x="7239000" y="1828800"/>
            <a:ext cx="304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ตัวเชื่อมต่อตรง 12"/>
          <p:cNvCxnSpPr/>
          <p:nvPr/>
        </p:nvCxnSpPr>
        <p:spPr bwMode="auto">
          <a:xfrm>
            <a:off x="7696200" y="1828800"/>
            <a:ext cx="304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ตัวเชื่อมต่อตรง 13"/>
          <p:cNvCxnSpPr/>
          <p:nvPr/>
        </p:nvCxnSpPr>
        <p:spPr bwMode="auto">
          <a:xfrm>
            <a:off x="8153400" y="1828800"/>
            <a:ext cx="304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ตัวเชื่อมต่อตรง 14"/>
          <p:cNvCxnSpPr/>
          <p:nvPr/>
        </p:nvCxnSpPr>
        <p:spPr bwMode="auto">
          <a:xfrm>
            <a:off x="3281680" y="4763770"/>
            <a:ext cx="3048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ตัวเชื่อมต่อตรง 15"/>
          <p:cNvCxnSpPr/>
          <p:nvPr/>
        </p:nvCxnSpPr>
        <p:spPr bwMode="auto">
          <a:xfrm>
            <a:off x="3276600" y="5171440"/>
            <a:ext cx="3048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" name="ตัวเชื่อมต่อตรง 16"/>
          <p:cNvCxnSpPr/>
          <p:nvPr/>
        </p:nvCxnSpPr>
        <p:spPr bwMode="auto">
          <a:xfrm>
            <a:off x="3290570" y="5598160"/>
            <a:ext cx="3048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038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th-TH" b="1" dirty="0" smtClean="0"/>
              <a:t>เงื่อนไขนำไปสู่การได้รถยนต์มาใช้</a:t>
            </a:r>
            <a:br>
              <a:rPr lang="th-TH" b="1" dirty="0" smtClean="0"/>
            </a:br>
            <a:r>
              <a:rPr lang="th-TH" sz="3200" b="1" dirty="0" smtClean="0"/>
              <a:t>ปัจจัยส่งผลต่อ</a:t>
            </a:r>
            <a:r>
              <a:rPr lang="th-TH" sz="3200" dirty="0" smtClean="0"/>
              <a:t> คำว่า </a:t>
            </a:r>
            <a:r>
              <a:rPr lang="th-TH" sz="3200" b="1" dirty="0" smtClean="0">
                <a:solidFill>
                  <a:srgbClr val="FF0000"/>
                </a:solidFill>
              </a:rPr>
              <a:t>ได้รถยนต์มาใช้ </a:t>
            </a:r>
            <a:r>
              <a:rPr lang="en-US" sz="3200" b="1" dirty="0" smtClean="0">
                <a:solidFill>
                  <a:schemeClr val="tx1"/>
                </a:solidFill>
              </a:rPr>
              <a:t>(</a:t>
            </a:r>
            <a:r>
              <a:rPr lang="th-TH" sz="2400" dirty="0" smtClean="0">
                <a:solidFill>
                  <a:schemeClr val="tx1"/>
                </a:solidFill>
              </a:rPr>
              <a:t>ความสัมพันธ์แบบ </a:t>
            </a:r>
            <a:r>
              <a:rPr lang="th-TH" sz="3200" b="1" dirty="0" smtClean="0">
                <a:solidFill>
                  <a:schemeClr val="tx1"/>
                </a:solidFill>
              </a:rPr>
              <a:t>หรือ</a:t>
            </a:r>
            <a:r>
              <a:rPr lang="en-US" sz="3200" b="1" dirty="0" smtClean="0">
                <a:solidFill>
                  <a:schemeClr val="tx1"/>
                </a:solidFill>
              </a:rPr>
              <a:t>/</a:t>
            </a:r>
            <a:r>
              <a:rPr lang="th-TH" sz="3200" b="1" dirty="0" smtClean="0">
                <a:solidFill>
                  <a:schemeClr val="tx1"/>
                </a:solidFill>
              </a:rPr>
              <a:t>และ</a:t>
            </a:r>
            <a:r>
              <a:rPr lang="en-US" sz="3200" b="1" dirty="0" smtClean="0">
                <a:solidFill>
                  <a:schemeClr val="tx1"/>
                </a:solidFill>
              </a:rPr>
              <a:t>)</a:t>
            </a:r>
            <a:endParaRPr lang="en-US" sz="4000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944951"/>
              </p:ext>
            </p:extLst>
          </p:nvPr>
        </p:nvGraphicFramePr>
        <p:xfrm>
          <a:off x="457200" y="1219200"/>
          <a:ext cx="8229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492252"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input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output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9225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Y=A</a:t>
                      </a:r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+</a:t>
                      </a: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(BC)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3400" y="4945598"/>
            <a:ext cx="8229600" cy="1815882"/>
          </a:xfrm>
          <a:prstGeom prst="rect">
            <a:avLst/>
          </a:prstGeom>
          <a:solidFill>
            <a:srgbClr val="008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A =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จับฉลากได้รถยนต์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B =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มีรุ่นรถยนต์ที่ถูกใช้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C =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เก็บเงินพอซื้อแล้ว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Y =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ได้รถยนต์มาใช้</a:t>
            </a:r>
          </a:p>
        </p:txBody>
      </p:sp>
    </p:spTree>
    <p:extLst>
      <p:ext uri="{BB962C8B-B14F-4D97-AF65-F5344CB8AC3E}">
        <p14:creationId xmlns:p14="http://schemas.microsoft.com/office/powerpoint/2010/main" val="311038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th-TH" b="1" dirty="0" smtClean="0"/>
              <a:t>ตารางค่าความจริง  กับสมการ</a:t>
            </a:r>
            <a:endParaRPr lang="en-US" sz="4000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944951"/>
              </p:ext>
            </p:extLst>
          </p:nvPr>
        </p:nvGraphicFramePr>
        <p:xfrm>
          <a:off x="457200" y="1219200"/>
          <a:ext cx="377952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620"/>
                <a:gridCol w="577236"/>
                <a:gridCol w="556620"/>
                <a:gridCol w="2089044"/>
              </a:tblGrid>
              <a:tr h="492252"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input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output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9225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Y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3400" y="4945598"/>
            <a:ext cx="8229600" cy="1815882"/>
          </a:xfrm>
          <a:prstGeom prst="rect">
            <a:avLst/>
          </a:prstGeom>
          <a:solidFill>
            <a:srgbClr val="008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Sum of Products : SOP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Y = (ABC) + (ABC) 				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Product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of sum : POS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Y = (A+B+C)(A+B+C)(A+B+C)(A+B+C)(A+B+C)(A+B+C) </a:t>
            </a:r>
          </a:p>
        </p:txBody>
      </p:sp>
      <p:cxnSp>
        <p:nvCxnSpPr>
          <p:cNvPr id="6" name="ตัวเชื่อมต่อตรง 5"/>
          <p:cNvCxnSpPr/>
          <p:nvPr/>
        </p:nvCxnSpPr>
        <p:spPr bwMode="auto">
          <a:xfrm>
            <a:off x="1166337" y="5455285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ตัวเชื่อมต่อตรง 13"/>
          <p:cNvCxnSpPr/>
          <p:nvPr/>
        </p:nvCxnSpPr>
        <p:spPr bwMode="auto">
          <a:xfrm>
            <a:off x="2409349" y="5460048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ตัวเชื่อมต่อตรง 22"/>
          <p:cNvCxnSpPr/>
          <p:nvPr/>
        </p:nvCxnSpPr>
        <p:spPr bwMode="auto">
          <a:xfrm>
            <a:off x="2666524" y="628872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ตัวเชื่อมต่อตรง 23"/>
          <p:cNvCxnSpPr/>
          <p:nvPr/>
        </p:nvCxnSpPr>
        <p:spPr bwMode="auto">
          <a:xfrm>
            <a:off x="3276124" y="628872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ตัวเชื่อมต่อตรง 24"/>
          <p:cNvCxnSpPr/>
          <p:nvPr/>
        </p:nvCxnSpPr>
        <p:spPr bwMode="auto">
          <a:xfrm>
            <a:off x="3923824" y="626967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ตัวเชื่อมต่อตรง 25"/>
          <p:cNvCxnSpPr/>
          <p:nvPr/>
        </p:nvCxnSpPr>
        <p:spPr bwMode="auto">
          <a:xfrm>
            <a:off x="4819174" y="6279198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ตัวเชื่อมต่อตรง 26"/>
          <p:cNvCxnSpPr/>
          <p:nvPr/>
        </p:nvCxnSpPr>
        <p:spPr bwMode="auto">
          <a:xfrm>
            <a:off x="5447824" y="6279198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ตัวเชื่อมต่อตรง 27"/>
          <p:cNvCxnSpPr/>
          <p:nvPr/>
        </p:nvCxnSpPr>
        <p:spPr bwMode="auto">
          <a:xfrm>
            <a:off x="5752624" y="626967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ตัวเชื่อมต่อตรง 28"/>
          <p:cNvCxnSpPr/>
          <p:nvPr/>
        </p:nvCxnSpPr>
        <p:spPr bwMode="auto">
          <a:xfrm>
            <a:off x="6047899" y="6260148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ตัวเชื่อมต่อตรง 29"/>
          <p:cNvCxnSpPr/>
          <p:nvPr/>
        </p:nvCxnSpPr>
        <p:spPr bwMode="auto">
          <a:xfrm>
            <a:off x="6362224" y="626967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1038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th-TH" b="1" dirty="0" smtClean="0"/>
              <a:t>หลักฐานเพื่อรายงาน 3 ประเภท</a:t>
            </a:r>
            <a:br>
              <a:rPr lang="th-TH" b="1" dirty="0" smtClean="0"/>
            </a:br>
            <a:r>
              <a:rPr lang="th-TH" sz="3200" b="1" dirty="0" smtClean="0"/>
              <a:t>นำเสนอผ่านแผนภูมิ</a:t>
            </a:r>
            <a:r>
              <a:rPr lang="th-TH" sz="3200" b="1" dirty="0" err="1" smtClean="0"/>
              <a:t>เวนน์</a:t>
            </a:r>
            <a:r>
              <a:rPr lang="th-TH" sz="3200" b="1" dirty="0" smtClean="0"/>
              <a:t> </a:t>
            </a:r>
            <a:r>
              <a:rPr lang="en-US" sz="3200" b="1" dirty="0" smtClean="0"/>
              <a:t>(Venn Diagram)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4945598"/>
            <a:ext cx="4282440" cy="1815882"/>
          </a:xfrm>
          <a:prstGeom prst="rect">
            <a:avLst/>
          </a:prstGeom>
          <a:solidFill>
            <a:schemeClr val="tx1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A =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หลักฐานตามเกณฑ์ </a:t>
            </a:r>
            <a:r>
              <a:rPr lang="th-TH" dirty="0" err="1" smtClean="0">
                <a:latin typeface="TH SarabunPSK" pitchFamily="34" charset="-34"/>
                <a:cs typeface="TH SarabunPSK" pitchFamily="34" charset="-34"/>
              </a:rPr>
              <a:t>สกอ.</a:t>
            </a:r>
            <a:endParaRPr lang="th-TH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B =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หลักฐานตามเกณฑ์ สมศ.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C =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หลักฐานการปฏิบัติงานตาม</a:t>
            </a:r>
            <a:r>
              <a:rPr lang="th-TH" dirty="0" err="1" smtClean="0">
                <a:latin typeface="TH SarabunPSK" pitchFamily="34" charset="-34"/>
                <a:cs typeface="TH SarabunPSK" pitchFamily="34" charset="-34"/>
              </a:rPr>
              <a:t>พันธ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กิจ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Y =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ได้ดำเนินการ</a:t>
            </a:r>
          </a:p>
        </p:txBody>
      </p:sp>
      <p:sp>
        <p:nvSpPr>
          <p:cNvPr id="9" name="วงรี 8"/>
          <p:cNvSpPr/>
          <p:nvPr/>
        </p:nvSpPr>
        <p:spPr bwMode="auto">
          <a:xfrm>
            <a:off x="3684494" y="1290917"/>
            <a:ext cx="2133600" cy="2133600"/>
          </a:xfrm>
          <a:prstGeom prst="ellipse">
            <a:avLst/>
          </a:prstGeom>
          <a:noFill/>
          <a:ln w="254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10" name="วงรี 9"/>
          <p:cNvSpPr/>
          <p:nvPr/>
        </p:nvSpPr>
        <p:spPr bwMode="auto">
          <a:xfrm>
            <a:off x="2294965" y="1264023"/>
            <a:ext cx="2133600" cy="21336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11" name="วงรี 10"/>
          <p:cNvSpPr/>
          <p:nvPr/>
        </p:nvSpPr>
        <p:spPr bwMode="auto">
          <a:xfrm>
            <a:off x="2949388" y="2501153"/>
            <a:ext cx="2133600" cy="2133600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2080" y="1381760"/>
            <a:ext cx="2534919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รายงานตามเกณฑ์ </a:t>
            </a:r>
            <a:r>
              <a:rPr lang="th-TH" sz="2400" dirty="0" err="1" smtClean="0">
                <a:latin typeface="TH SarabunPSK" pitchFamily="34" charset="-34"/>
                <a:cs typeface="TH SarabunPSK" pitchFamily="34" charset="-34"/>
              </a:rPr>
              <a:t>สกอ.</a:t>
            </a:r>
            <a:endParaRPr lang="th-TH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08320" y="2509520"/>
            <a:ext cx="2534919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รายงานตามเกณฑ์ สมศ.</a:t>
            </a:r>
            <a:endParaRPr lang="th-TH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93920" y="3982720"/>
            <a:ext cx="3434080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รายงานการปฏิบัติงานตาม</a:t>
            </a:r>
            <a:r>
              <a:rPr lang="th-TH" sz="2400" dirty="0" err="1" smtClean="0">
                <a:latin typeface="TH SarabunPSK" pitchFamily="34" charset="-34"/>
                <a:cs typeface="TH SarabunPSK" pitchFamily="34" charset="-34"/>
              </a:rPr>
              <a:t>พันธ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กิจ</a:t>
            </a:r>
            <a:endParaRPr lang="th-TH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99841" y="3972560"/>
            <a:ext cx="447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7</a:t>
            </a:r>
            <a:endParaRPr lang="th-TH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43201" y="1645920"/>
            <a:ext cx="447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81121" y="1899920"/>
            <a:ext cx="447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2</a:t>
            </a:r>
            <a:endParaRPr lang="th-TH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76801" y="1615440"/>
            <a:ext cx="447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3</a:t>
            </a:r>
            <a:endParaRPr lang="th-TH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12161" y="2804160"/>
            <a:ext cx="447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5</a:t>
            </a:r>
            <a:endParaRPr lang="th-TH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40481" y="2540000"/>
            <a:ext cx="447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4</a:t>
            </a:r>
            <a:endParaRPr lang="th-TH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58641" y="2865120"/>
            <a:ext cx="447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6</a:t>
            </a:r>
            <a:endParaRPr lang="th-TH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53000" y="4935438"/>
            <a:ext cx="3886200" cy="1815882"/>
          </a:xfrm>
          <a:prstGeom prst="rect">
            <a:avLst/>
          </a:prstGeom>
          <a:solidFill>
            <a:schemeClr val="tx1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จากผลการดำเนินกิจกรรมที่ผ่านมา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กิจกรรมใดเข้าตัวเลขใด 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แล้วปีนี้ได้กี่เลย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แล้วได้สมการเป็นอะไร</a:t>
            </a:r>
          </a:p>
        </p:txBody>
      </p:sp>
    </p:spTree>
    <p:extLst>
      <p:ext uri="{BB962C8B-B14F-4D97-AF65-F5344CB8AC3E}">
        <p14:creationId xmlns:p14="http://schemas.microsoft.com/office/powerpoint/2010/main" val="311038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ngsana New"/>
        <a:ea typeface=""/>
        <a:cs typeface=""/>
      </a:majorFont>
      <a:minorFont>
        <a:latin typeface="Angsana N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1222</TotalTime>
  <Words>836</Words>
  <Application>Microsoft Office PowerPoint</Application>
  <PresentationFormat>On-screen Show (4:3)</PresentationFormat>
  <Paragraphs>414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1_Default Design</vt:lpstr>
      <vt:lpstr>ตารางค่าความจริง คือ อะไร</vt:lpstr>
      <vt:lpstr>ตารางความจริง (Truth Table) ปัจจัยส่งผลต่อ คำว่า สอบผ่านด้วยผลการเรียนที่น่าพอใจ</vt:lpstr>
      <vt:lpstr>ตารางความจริง (Truth Table) ปัจจัยส่งผลต่อ คำว่า สอบตก หรือไม่พอใจกับผลการเรียน</vt:lpstr>
      <vt:lpstr>BCD (Binary-Coded Decimal) 8 – 4 – 2 - 1 </vt:lpstr>
      <vt:lpstr>Electronic logic ใช้แรงดันไฟฟ้า (Voltage level) แทนภาวะ 0 กับ 1</vt:lpstr>
      <vt:lpstr>เกต และตารางความจริง (Truth Table) ปัจจัยแบบ ผิด ที่ส่งผลต่อ คำว่า บรรลุเป้าหมาย</vt:lpstr>
      <vt:lpstr>คุณตาต้องการโทรศัพท์มือถือ 1 เครื่อง ปัจจัยส่งผลต่อ คำว่า คุณตาได้โทรศัพท์ไว้ใช้</vt:lpstr>
      <vt:lpstr>ตัดสินใจเลือกยี่ห้อรถยนต์ที่จะซื้อ ปัจจัยส่งผลต่อ คำว่า ยี่ห้อรถยนต์ที่ถูกใจ (ความสัมพันธ์แบบ และ)</vt:lpstr>
      <vt:lpstr>ตัดสินใจว่ายี่ห้อรถยนต์ใดไม่ถูกใจ ปัจจัยส่งผลต่อ คำว่า ยี่ห้อรถยนต์ที่ไม่ถูกใจ (ความสัมพันธ์แบบ หรือ)</vt:lpstr>
      <vt:lpstr>เงื่อนไขนำไปสู่การได้รถยนต์มาใช้ ปัจจัยส่งผลต่อ คำว่า ได้รถยนต์มาใช้ (ความสัมพันธ์แบบ หรือ/และ)</vt:lpstr>
      <vt:lpstr>ตารางค่าความจริง  กับสมการ</vt:lpstr>
      <vt:lpstr>หลักฐานเพื่อรายงาน 3 ประเภท นำเสนอผ่านแผนภูมิเวนน์ (Venn Diagram)</vt:lpstr>
    </vt:vector>
  </TitlesOfParts>
  <Company>Yonok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JSP คืออะไร</dc:title>
  <dc:creator>Burin Rujjanapan</dc:creator>
  <cp:lastModifiedBy>ASUS</cp:lastModifiedBy>
  <cp:revision>255</cp:revision>
  <dcterms:created xsi:type="dcterms:W3CDTF">2005-08-30T11:47:40Z</dcterms:created>
  <dcterms:modified xsi:type="dcterms:W3CDTF">2012-11-17T08:13:00Z</dcterms:modified>
</cp:coreProperties>
</file>