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72" r:id="rId2"/>
  </p:sldMasterIdLst>
  <p:notesMasterIdLst>
    <p:notesMasterId r:id="rId51"/>
  </p:notesMasterIdLst>
  <p:handoutMasterIdLst>
    <p:handoutMasterId r:id="rId52"/>
  </p:handoutMasterIdLst>
  <p:sldIdLst>
    <p:sldId id="269" r:id="rId3"/>
    <p:sldId id="304" r:id="rId4"/>
    <p:sldId id="305" r:id="rId5"/>
    <p:sldId id="306" r:id="rId6"/>
    <p:sldId id="316" r:id="rId7"/>
    <p:sldId id="270" r:id="rId8"/>
    <p:sldId id="308" r:id="rId9"/>
    <p:sldId id="271" r:id="rId10"/>
    <p:sldId id="272" r:id="rId11"/>
    <p:sldId id="273" r:id="rId12"/>
    <p:sldId id="274" r:id="rId13"/>
    <p:sldId id="275" r:id="rId14"/>
    <p:sldId id="277" r:id="rId15"/>
    <p:sldId id="276" r:id="rId16"/>
    <p:sldId id="279" r:id="rId17"/>
    <p:sldId id="278" r:id="rId18"/>
    <p:sldId id="280" r:id="rId19"/>
    <p:sldId id="281" r:id="rId20"/>
    <p:sldId id="282" r:id="rId21"/>
    <p:sldId id="292" r:id="rId22"/>
    <p:sldId id="288" r:id="rId23"/>
    <p:sldId id="291" r:id="rId24"/>
    <p:sldId id="293" r:id="rId25"/>
    <p:sldId id="289" r:id="rId26"/>
    <p:sldId id="294" r:id="rId27"/>
    <p:sldId id="295" r:id="rId28"/>
    <p:sldId id="290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287" r:id="rId37"/>
    <p:sldId id="284" r:id="rId38"/>
    <p:sldId id="283" r:id="rId39"/>
    <p:sldId id="285" r:id="rId40"/>
    <p:sldId id="312" r:id="rId41"/>
    <p:sldId id="311" r:id="rId42"/>
    <p:sldId id="315" r:id="rId43"/>
    <p:sldId id="314" r:id="rId44"/>
    <p:sldId id="313" r:id="rId45"/>
    <p:sldId id="303" r:id="rId46"/>
    <p:sldId id="307" r:id="rId47"/>
    <p:sldId id="309" r:id="rId48"/>
    <p:sldId id="286" r:id="rId49"/>
    <p:sldId id="310" r:id="rId50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CC"/>
    <a:srgbClr val="008000"/>
    <a:srgbClr val="FFFF66"/>
    <a:srgbClr val="996600"/>
    <a:srgbClr val="990000"/>
    <a:srgbClr val="FF5050"/>
    <a:srgbClr val="FFFF00"/>
    <a:srgbClr val="660066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28" autoAdjust="0"/>
  </p:normalViewPr>
  <p:slideViewPr>
    <p:cSldViewPr snapToGrid="0">
      <p:cViewPr varScale="1">
        <p:scale>
          <a:sx n="103" d="100"/>
          <a:sy n="103" d="100"/>
        </p:scale>
        <p:origin x="-2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8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1F0A62E6-9B7C-4A1D-9416-8B1D1CC2952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3772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2A723EF3-AC91-417E-9565-F032F97971E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6327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0231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มี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smart phone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ที่ลง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android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เข้า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google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play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แล้วหา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app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เกี่ยวกับ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kmap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มาใช้งาน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ภาพนี้ ตีค่าฟังก์ชันได้เป็น 0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เป็นแอพที่เหมาะกับคนที่กำลัง</a:t>
            </a:r>
            <a:b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ฝึกอ่าน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kmap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อย่างมาก</a:t>
            </a:r>
            <a:endParaRPr lang="th-TH" dirty="0" smtClean="0"/>
          </a:p>
          <a:p>
            <a:r>
              <a:rPr lang="en-US" dirty="0" smtClean="0"/>
              <a:t>https://www.facebook.com/thaiall/photos/a.423083752271.195205.350024507271/10155116075097272/</a:t>
            </a:r>
            <a:endParaRPr lang="th-TH" dirty="0" smtClean="0"/>
          </a:p>
          <a:p>
            <a:r>
              <a:rPr lang="en-US" dirty="0" smtClean="0"/>
              <a:t>https://www.facebook.com/thaiall/photos/a.423083752271.195205.350024507271/10155112756067272/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39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1517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มี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smart phone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ที่ลง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android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เข้า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google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play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แล้วหา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app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เกี่ยวกับ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kmap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มาใช้งาน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ภาพนี้ ตีค่าฟังก์ชันได้เป็น 0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เป็นแอพที่เหมาะกับคนที่กำลัง</a:t>
            </a:r>
            <a:b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ฝึกอ่าน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kmap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อย่างมาก</a:t>
            </a:r>
            <a:endParaRPr lang="th-TH" dirty="0" smtClean="0"/>
          </a:p>
          <a:p>
            <a:r>
              <a:rPr lang="en-US" dirty="0" smtClean="0"/>
              <a:t>https://www.facebook.com/thaiall/photos/a.423083752271.195205.350024507271/10155116075097272/</a:t>
            </a:r>
            <a:endParaRPr lang="th-TH" dirty="0" smtClean="0"/>
          </a:p>
          <a:p>
            <a:r>
              <a:rPr lang="en-US" dirty="0" smtClean="0"/>
              <a:t>https://www.facebook.com/thaiall/photos/a.423083752271.195205.350024507271/10155112756067272/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1517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มี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smart phone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ที่ลง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android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เข้า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google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play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แล้วหา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app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เกี่ยวกับ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kmap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มาใช้งาน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ภาพนี้ ตีค่าฟังก์ชันได้เป็น 0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เป็นแอพที่เหมาะกับคนที่กำลัง</a:t>
            </a:r>
            <a:b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ฝึกอ่าน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kmap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อย่างมาก</a:t>
            </a:r>
            <a:endParaRPr lang="th-TH" dirty="0" smtClean="0"/>
          </a:p>
          <a:p>
            <a:r>
              <a:rPr lang="en-US" dirty="0" smtClean="0"/>
              <a:t>https://www.facebook.com/thaiall/photos/a.423083752271.195205.350024507271/10155116075097272/</a:t>
            </a:r>
            <a:endParaRPr lang="th-TH" dirty="0" smtClean="0"/>
          </a:p>
          <a:p>
            <a:r>
              <a:rPr lang="en-US" dirty="0" smtClean="0"/>
              <a:t>https://www.facebook.com/thaiall/photos/a.423083752271.195205.350024507271/10155112756067272/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1517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มี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smart phone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ที่ลง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android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เข้า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google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play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แล้วหา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app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เกี่ยวกับ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kmap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มาใช้งาน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ภาพนี้ ตีค่าฟังก์ชันได้เป็น 0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เป็นแอพที่เหมาะกับคนที่กำลัง</a:t>
            </a:r>
            <a:b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ฝึกอ่าน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kmap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อย่างมาก</a:t>
            </a:r>
            <a:endParaRPr lang="th-TH" dirty="0" smtClean="0"/>
          </a:p>
          <a:p>
            <a:r>
              <a:rPr lang="en-US" dirty="0" smtClean="0"/>
              <a:t>https://www.facebook.com/thaiall/photos/a.423083752271.195205.350024507271/10155116075097272/</a:t>
            </a:r>
            <a:endParaRPr lang="th-TH" dirty="0" smtClean="0"/>
          </a:p>
          <a:p>
            <a:r>
              <a:rPr lang="en-US" dirty="0" smtClean="0"/>
              <a:t>https://www.facebook.com/thaiall/photos/a.423083752271.195205.350024507271/10155112756067272/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42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1517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มี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smart phone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ที่ลง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android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เข้า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google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play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แล้วหา 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app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เกี่ยวกับ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kmap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มาใช้งาน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ภาพนี้ ตีค่าฟังก์ชันได้เป็น 0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เป็นแอพที่เหมาะกับคนที่กำลัง</a:t>
            </a:r>
            <a:b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</a:b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ฝึกอ่าน </a:t>
            </a:r>
            <a:r>
              <a:rPr lang="en-US" b="0" i="0" kern="1200" dirty="0" err="1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kmap</a:t>
            </a:r>
            <a:r>
              <a:rPr lang="en-US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 </a:t>
            </a:r>
            <a:r>
              <a:rPr lang="th-TH" b="0" i="0" kern="1200" dirty="0" smtClean="0">
                <a:solidFill>
                  <a:schemeClr val="tx1"/>
                </a:solidFill>
                <a:effectLst/>
                <a:latin typeface="Angsana New" pitchFamily="18" charset="-34"/>
                <a:ea typeface="+mn-ea"/>
                <a:cs typeface="+mn-cs"/>
              </a:rPr>
              <a:t>อย่างมาก</a:t>
            </a:r>
            <a:endParaRPr lang="th-TH" dirty="0" smtClean="0"/>
          </a:p>
          <a:p>
            <a:r>
              <a:rPr lang="en-US" dirty="0" smtClean="0"/>
              <a:t>https://www.facebook.com/thaiall/photos/a.423083752271.195205.350024507271/10155116075097272/</a:t>
            </a:r>
            <a:endParaRPr lang="th-TH" dirty="0" smtClean="0"/>
          </a:p>
          <a:p>
            <a:r>
              <a:rPr lang="en-US" dirty="0" smtClean="0"/>
              <a:t>https://www.facebook.com/thaiall/photos/a.423083752271.195205.350024507271/10155112756067272/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43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1517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H SarabunPSK" pitchFamily="34" charset="-34"/>
                <a:cs typeface="TH SarabunPSK" pitchFamily="34" charset="-34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937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8906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241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6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31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3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04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TH SarabunPSK" pitchFamily="34" charset="-34"/>
                <a:cs typeface="TH SarabunPSK" pitchFamily="34" charset="-34"/>
              </a:defRPr>
            </a:lvl1pPr>
            <a:lvl2pPr>
              <a:defRPr sz="2800">
                <a:latin typeface="TH SarabunPSK" pitchFamily="34" charset="-34"/>
                <a:cs typeface="TH SarabunPSK" pitchFamily="34" charset="-34"/>
              </a:defRPr>
            </a:lvl2pPr>
            <a:lvl3pPr>
              <a:defRPr sz="2400">
                <a:latin typeface="TH SarabunPSK" pitchFamily="34" charset="-34"/>
                <a:cs typeface="TH SarabunPSK" pitchFamily="34" charset="-34"/>
              </a:defRPr>
            </a:lvl3pPr>
            <a:lvl4pPr>
              <a:defRPr sz="2000">
                <a:latin typeface="TH SarabunPSK" pitchFamily="34" charset="-34"/>
                <a:cs typeface="TH SarabunPSK" pitchFamily="34" charset="-34"/>
              </a:defRPr>
            </a:lvl4pPr>
            <a:lvl5pPr>
              <a:defRPr sz="2000">
                <a:latin typeface="TH SarabunPSK" pitchFamily="34" charset="-34"/>
                <a:cs typeface="TH SarabunPSK" pitchFamily="34" charset="-3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23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218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45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17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9615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5823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7267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70643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4110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5117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3266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6891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1703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1549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805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03E59E0-297A-441F-AED8-8EA30FCC8C4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E59E0-297A-441F-AED8-8EA30FCC8C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479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9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3.jpe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0.png"/><Relationship Id="rId4" Type="http://schemas.openxmlformats.org/officeDocument/2006/relationships/image" Target="../media/image50.png"/><Relationship Id="rId9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60400"/>
            <a:ext cx="8229600" cy="2362200"/>
          </a:xfrm>
        </p:spPr>
        <p:txBody>
          <a:bodyPr/>
          <a:lstStyle/>
          <a:p>
            <a:r>
              <a:rPr lang="th-TH" sz="6000" b="1" dirty="0" smtClean="0"/>
              <a:t>แผนผัง</a:t>
            </a:r>
            <a:r>
              <a:rPr lang="th-TH" sz="6000" b="1" dirty="0" err="1" smtClean="0"/>
              <a:t>คาร์โนห์</a:t>
            </a:r>
            <a:r>
              <a:rPr lang="th-TH" sz="6000" b="1" dirty="0" smtClean="0"/>
              <a:t> </a:t>
            </a: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 err="1" smtClean="0"/>
              <a:t>Karnaugh</a:t>
            </a:r>
            <a:r>
              <a:rPr lang="en-US" sz="6000" b="1" dirty="0" smtClean="0"/>
              <a:t> Map (K-Map)</a:t>
            </a:r>
            <a:endParaRPr lang="en-US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20700" y="3365500"/>
            <a:ext cx="802335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การลดรูป </a:t>
            </a:r>
            <a:r>
              <a:rPr lang="en-US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Boolean Expression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หรือ </a:t>
            </a:r>
            <a:r>
              <a:rPr lang="en-US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Switching Function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ให้สั้นที่สุด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สามารถทำได้หลายวิธี ซึ่ง </a:t>
            </a:r>
            <a:r>
              <a:rPr lang="en-US" dirty="0" err="1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Karnaugh</a:t>
            </a:r>
            <a:r>
              <a:rPr lang="en-US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Map </a:t>
            </a:r>
            <a:r>
              <a:rPr lang="th-TH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เป็นวิธีหนึ่ง </a:t>
            </a:r>
          </a:p>
          <a:p>
            <a:pPr algn="ctr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ที่ช่วยให้การลดรูปทำได้ง่าย และมีข้อผิดพลาดน้อยกว่าการใช้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 Boolean Theory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4720" y="5151750"/>
            <a:ext cx="8535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https://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en.wikipedia.org/wiki/Karnaugh_map</a:t>
            </a:r>
          </a:p>
          <a:p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http://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www.ee.surrey.ac.uk/Projects/Labview/minimisation/nak.html</a:t>
            </a:r>
            <a:br>
              <a:rPr lang="en-US" sz="20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ปรับปรุง 29 มีนาคม 2560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เปลี่ยน 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prime </a:t>
            </a: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bar)</a:t>
            </a:r>
            <a:endParaRPr lang="th-TH" sz="2000" dirty="0"/>
          </a:p>
          <a:p>
            <a:endParaRPr lang="th-TH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572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dirty="0"/>
              <a:t>แผนผัง</a:t>
            </a:r>
            <a:r>
              <a:rPr lang="th-TH" dirty="0" err="1"/>
              <a:t>คาร์</a:t>
            </a:r>
            <a:r>
              <a:rPr lang="th-TH" dirty="0" err="1" smtClean="0"/>
              <a:t>โนห์</a:t>
            </a:r>
            <a:r>
              <a:rPr lang="th-TH" dirty="0" smtClean="0"/>
              <a:t> </a:t>
            </a:r>
            <a:r>
              <a:rPr lang="en-US" dirty="0" err="1" smtClean="0"/>
              <a:t>Karnaugh</a:t>
            </a:r>
            <a:r>
              <a:rPr lang="en-US" dirty="0" smtClean="0"/>
              <a:t> Map </a:t>
            </a:r>
            <a:r>
              <a:rPr lang="th-TH" dirty="0" smtClean="0"/>
              <a:t>ที่เรียงตามหลักที่ถูกต้อง</a:t>
            </a:r>
            <a:endParaRPr lang="th-TH" dirty="0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2524" y="1600200"/>
            <a:ext cx="5858952" cy="4525963"/>
          </a:xfrm>
          <a:prstGeom prst="rect">
            <a:avLst/>
          </a:prstGeom>
        </p:spPr>
      </p:pic>
      <p:sp>
        <p:nvSpPr>
          <p:cNvPr id="5" name="ตัวแทนหมายเลขสไลด์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545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dirty="0"/>
              <a:t>แผนผัง</a:t>
            </a:r>
            <a:r>
              <a:rPr lang="th-TH" dirty="0" err="1"/>
              <a:t>คาร์โนห์</a:t>
            </a:r>
            <a:r>
              <a:rPr lang="th-TH" dirty="0"/>
              <a:t> </a:t>
            </a:r>
            <a:r>
              <a:rPr lang="en-US" dirty="0" err="1" smtClean="0"/>
              <a:t>Karnaugh</a:t>
            </a:r>
            <a:r>
              <a:rPr lang="en-US" dirty="0" smtClean="0"/>
              <a:t> </a:t>
            </a:r>
            <a:r>
              <a:rPr lang="en-US" dirty="0"/>
              <a:t>Map </a:t>
            </a:r>
            <a:r>
              <a:rPr lang="th-TH" dirty="0"/>
              <a:t>ที่เรียงตามหลักที่ถูกต้อง</a:t>
            </a:r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548984"/>
            <a:ext cx="8229600" cy="2812298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143000"/>
            <a:ext cx="9144000" cy="157356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3200" b="0" kern="0" dirty="0" smtClean="0"/>
              <a:t>เลขที่เรียงในตาราง เรียงตาม </a:t>
            </a:r>
            <a:r>
              <a:rPr lang="en-US" sz="3200" b="0" kern="0" dirty="0" smtClean="0"/>
              <a:t>ABCD</a:t>
            </a:r>
            <a:br>
              <a:rPr lang="en-US" sz="3200" b="0" kern="0" dirty="0" smtClean="0"/>
            </a:br>
            <a:r>
              <a:rPr lang="th-TH" sz="3200" b="0" kern="0" dirty="0" smtClean="0"/>
              <a:t>เช่น 0111 มีค่าเท่ากับ 7 </a:t>
            </a:r>
            <a:br>
              <a:rPr lang="th-TH" sz="3200" b="0" kern="0" dirty="0" smtClean="0"/>
            </a:br>
            <a:r>
              <a:rPr lang="th-TH" sz="3200" b="0" kern="0" dirty="0" smtClean="0"/>
              <a:t>โดย </a:t>
            </a:r>
            <a:r>
              <a:rPr lang="en-US" sz="3200" kern="0" dirty="0" smtClean="0">
                <a:solidFill>
                  <a:srgbClr val="FF0000"/>
                </a:solidFill>
              </a:rPr>
              <a:t>AB = 01</a:t>
            </a:r>
            <a:r>
              <a:rPr lang="th-TH" sz="3200" kern="0" dirty="0" smtClean="0">
                <a:solidFill>
                  <a:srgbClr val="FF0000"/>
                </a:solidFill>
              </a:rPr>
              <a:t> </a:t>
            </a:r>
            <a:r>
              <a:rPr lang="th-TH" sz="3200" b="0" kern="0" dirty="0" smtClean="0"/>
              <a:t>และ</a:t>
            </a:r>
            <a:r>
              <a:rPr lang="en-US" sz="3200" b="0" kern="0" dirty="0" smtClean="0"/>
              <a:t> </a:t>
            </a:r>
            <a:r>
              <a:rPr lang="en-US" sz="3200" kern="0" dirty="0" smtClean="0">
                <a:solidFill>
                  <a:srgbClr val="FF0000"/>
                </a:solidFill>
              </a:rPr>
              <a:t>CD = 11</a:t>
            </a:r>
            <a:endParaRPr lang="th-TH" sz="3200" kern="0" dirty="0">
              <a:solidFill>
                <a:srgbClr val="FF0000"/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</a:t>
            </a:fld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 bwMode="auto">
          <a:xfrm>
            <a:off x="1180730" y="4163627"/>
            <a:ext cx="399495" cy="941033"/>
          </a:xfrm>
          <a:prstGeom prst="rect">
            <a:avLst/>
          </a:prstGeom>
          <a:solidFill>
            <a:schemeClr val="accent2">
              <a:alpha val="2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2024109" y="4163627"/>
            <a:ext cx="399495" cy="941033"/>
          </a:xfrm>
          <a:prstGeom prst="rect">
            <a:avLst/>
          </a:prstGeom>
          <a:solidFill>
            <a:srgbClr val="FF0000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 bwMode="auto">
          <a:xfrm>
            <a:off x="3559946" y="4163628"/>
            <a:ext cx="2024108" cy="381740"/>
          </a:xfrm>
          <a:prstGeom prst="rect">
            <a:avLst/>
          </a:prstGeom>
          <a:solidFill>
            <a:srgbClr val="FF0000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4660778" y="4074851"/>
            <a:ext cx="399495" cy="1136341"/>
          </a:xfrm>
          <a:prstGeom prst="rect">
            <a:avLst/>
          </a:prstGeom>
          <a:solidFill>
            <a:schemeClr val="accent2">
              <a:alpha val="2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6489577" y="4163627"/>
            <a:ext cx="2024108" cy="381740"/>
          </a:xfrm>
          <a:prstGeom prst="rect">
            <a:avLst/>
          </a:prstGeom>
          <a:solidFill>
            <a:srgbClr val="FF0000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6536184" y="4074851"/>
            <a:ext cx="399495" cy="2201662"/>
          </a:xfrm>
          <a:prstGeom prst="rect">
            <a:avLst/>
          </a:prstGeom>
          <a:solidFill>
            <a:schemeClr val="accent2">
              <a:alpha val="2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7086600" y="4774263"/>
            <a:ext cx="938814" cy="898568"/>
          </a:xfrm>
          <a:prstGeom prst="rect">
            <a:avLst/>
          </a:prstGeom>
          <a:solidFill>
            <a:srgbClr val="FFFF00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 bwMode="auto">
          <a:xfrm>
            <a:off x="8189650" y="5282213"/>
            <a:ext cx="399495" cy="923277"/>
          </a:xfrm>
          <a:prstGeom prst="rect">
            <a:avLst/>
          </a:prstGeom>
          <a:solidFill>
            <a:srgbClr val="008000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3551069" y="4698373"/>
            <a:ext cx="945473" cy="406287"/>
          </a:xfrm>
          <a:prstGeom prst="rect">
            <a:avLst/>
          </a:prstGeom>
          <a:solidFill>
            <a:srgbClr val="008000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6296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ในช่วงแรกของ</a:t>
            </a:r>
            <a:r>
              <a:rPr lang="th-TH" dirty="0"/>
              <a:t> </a:t>
            </a:r>
            <a:r>
              <a:rPr lang="en-US" dirty="0" smtClean="0"/>
              <a:t>Slide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912181"/>
            <a:ext cx="8229600" cy="5524130"/>
          </a:xfrm>
          <a:solidFill>
            <a:srgbClr val="FF0000"/>
          </a:solidFill>
        </p:spPr>
        <p:txBody>
          <a:bodyPr/>
          <a:lstStyle/>
          <a:p>
            <a:pPr marL="0" indent="0" algn="ctr">
              <a:buNone/>
            </a:pPr>
            <a:r>
              <a:rPr lang="th-TH" sz="6000" dirty="0" smtClean="0">
                <a:solidFill>
                  <a:schemeClr val="bg1"/>
                </a:solidFill>
              </a:rPr>
              <a:t>เราจะฝึกเรียงตามเลขฐานสอง </a:t>
            </a:r>
          </a:p>
          <a:p>
            <a:pPr marL="0" indent="0" algn="ctr">
              <a:buNone/>
            </a:pPr>
            <a:r>
              <a:rPr lang="th-TH" sz="6000" dirty="0" smtClean="0">
                <a:solidFill>
                  <a:schemeClr val="bg1"/>
                </a:solidFill>
              </a:rPr>
              <a:t>ไม่เรียงตาม </a:t>
            </a:r>
            <a:r>
              <a:rPr lang="en-US" sz="6000" dirty="0" err="1" smtClean="0">
                <a:solidFill>
                  <a:schemeClr val="bg1"/>
                </a:solidFill>
              </a:rPr>
              <a:t>Karnaugh</a:t>
            </a:r>
            <a:r>
              <a:rPr lang="en-US" sz="6000" dirty="0" smtClean="0">
                <a:solidFill>
                  <a:schemeClr val="bg1"/>
                </a:solidFill>
              </a:rPr>
              <a:t> Map</a:t>
            </a:r>
          </a:p>
          <a:p>
            <a:pPr marL="0" indent="0" algn="ctr">
              <a:buNone/>
            </a:pPr>
            <a:r>
              <a:rPr lang="th-TH" sz="6000" dirty="0" smtClean="0">
                <a:solidFill>
                  <a:schemeClr val="bg1"/>
                </a:solidFill>
              </a:rPr>
              <a:t>มาฝึกคิดต่าง ที่ต่างไปจาก </a:t>
            </a:r>
            <a:r>
              <a:rPr lang="en-US" sz="6000" dirty="0" smtClean="0">
                <a:solidFill>
                  <a:schemeClr val="bg1"/>
                </a:solidFill>
              </a:rPr>
              <a:t>Theory</a:t>
            </a:r>
          </a:p>
          <a:p>
            <a:pPr marL="0" indent="0" algn="ctr">
              <a:buNone/>
            </a:pPr>
            <a:r>
              <a:rPr lang="th-TH" sz="6000" dirty="0" smtClean="0">
                <a:solidFill>
                  <a:schemeClr val="bg1"/>
                </a:solidFill>
              </a:rPr>
              <a:t>แบบที่ </a:t>
            </a:r>
            <a:r>
              <a:rPr lang="en-US" sz="6000" dirty="0" smtClean="0">
                <a:solidFill>
                  <a:schemeClr val="bg1"/>
                </a:solidFill>
              </a:rPr>
              <a:t>1 :</a:t>
            </a:r>
            <a:r>
              <a:rPr lang="th-TH" sz="6000" dirty="0" smtClean="0">
                <a:solidFill>
                  <a:schemeClr val="bg1"/>
                </a:solidFill>
              </a:rPr>
              <a:t> 00 01 10 และ 11</a:t>
            </a:r>
          </a:p>
          <a:p>
            <a:pPr marL="0" indent="0" algn="ctr">
              <a:buNone/>
            </a:pPr>
            <a:r>
              <a:rPr lang="th-TH" sz="6000" dirty="0" smtClean="0">
                <a:solidFill>
                  <a:schemeClr val="bg1"/>
                </a:solidFill>
              </a:rPr>
              <a:t>แบบที่ </a:t>
            </a:r>
            <a:r>
              <a:rPr lang="en-US" sz="6000" dirty="0" smtClean="0">
                <a:solidFill>
                  <a:schemeClr val="bg1"/>
                </a:solidFill>
              </a:rPr>
              <a:t>2 :</a:t>
            </a:r>
            <a:r>
              <a:rPr lang="th-TH" sz="6000" dirty="0" smtClean="0">
                <a:solidFill>
                  <a:schemeClr val="bg1"/>
                </a:solidFill>
              </a:rPr>
              <a:t> 00 01 11 และ </a:t>
            </a:r>
            <a:r>
              <a:rPr lang="en-US" sz="6000" dirty="0" smtClean="0">
                <a:solidFill>
                  <a:schemeClr val="bg1"/>
                </a:solidFill>
              </a:rPr>
              <a:t>10</a:t>
            </a:r>
            <a:endParaRPr lang="th-TH" sz="6000" dirty="0">
              <a:solidFill>
                <a:schemeClr val="bg1"/>
              </a:solidFill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53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45660"/>
                <a:ext cx="8229600" cy="897340"/>
              </a:xfrm>
            </p:spPr>
            <p:txBody>
              <a:bodyPr/>
              <a:lstStyle/>
              <a:p>
                <a:r>
                  <a:rPr lang="th-TH" dirty="0" smtClean="0"/>
                  <a:t>เพิ่มเติมเรื่องการพิมพ์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  <m:t>X</m:t>
                        </m:r>
                      </m:e>
                    </m:ac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 pitchFamily="18" charset="0"/>
                      </a:rPr>
                      <m:t> </m:t>
                    </m:r>
                    <m:r>
                      <a:rPr lang="th-TH" b="0" i="1" smtClean="0">
                        <a:solidFill>
                          <a:schemeClr val="tx1"/>
                        </a:solidFill>
                        <a:latin typeface="Cambria Math"/>
                        <a:ea typeface="Cambria Math" pitchFamily="18" charset="0"/>
                      </a:rPr>
                      <m:t>ในสไลด์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45660"/>
                <a:ext cx="8229600" cy="897340"/>
              </a:xfrm>
              <a:blipFill rotWithShape="1">
                <a:blip r:embed="rId2"/>
                <a:stretch>
                  <a:fillRect t="-10135" b="-20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6479" y="1039776"/>
                <a:ext cx="8552596" cy="4856057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th-TH" b="0" i="1" smtClean="0">
                        <a:latin typeface="Cambria Math"/>
                      </a:rPr>
                      <m:t>ขั้นตอนการพิมพ์</m:t>
                    </m:r>
                    <m:r>
                      <a:rPr lang="th-TH" b="0" i="1" smtClean="0">
                        <a:latin typeface="Cambria Math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dirty="0" smtClean="0"/>
                  <a:t> </a:t>
                </a:r>
                <a:r>
                  <a:rPr lang="th-TH" dirty="0" smtClean="0"/>
                  <a:t>ใน </a:t>
                </a:r>
                <a:r>
                  <a:rPr lang="en-US" dirty="0" smtClean="0"/>
                  <a:t>MS Powerpoint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th-TH" dirty="0" smtClean="0"/>
                  <a:t>คลิ๊ก </a:t>
                </a:r>
                <a:r>
                  <a:rPr lang="en-US" dirty="0" smtClean="0"/>
                  <a:t>Insert</a:t>
                </a:r>
                <a:r>
                  <a:rPr lang="th-TH" dirty="0"/>
                  <a:t> </a:t>
                </a:r>
                <a:r>
                  <a:rPr lang="th-TH" dirty="0" smtClean="0"/>
                  <a:t>ใน </a:t>
                </a:r>
                <a:r>
                  <a:rPr lang="en-US" dirty="0" smtClean="0"/>
                  <a:t>Menu bar</a:t>
                </a:r>
                <a:endParaRPr lang="th-TH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th-TH" dirty="0" smtClean="0"/>
                  <a:t>คลิ๊ก </a:t>
                </a:r>
                <a:r>
                  <a:rPr lang="en-US" dirty="0" smtClean="0"/>
                  <a:t>Equation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th-TH" dirty="0" smtClean="0"/>
                  <a:t>คลิ๊ก </a:t>
                </a:r>
                <a:r>
                  <a:rPr lang="en-US" dirty="0" smtClean="0"/>
                  <a:t>Insert new Equation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th-TH" dirty="0" smtClean="0"/>
                  <a:t>คลิ๊ก สามเหลี่ยม ใต้คำว่า </a:t>
                </a:r>
                <a:r>
                  <a:rPr lang="en-US" dirty="0" smtClean="0"/>
                  <a:t>Accent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th-TH" dirty="0" smtClean="0"/>
                  <a:t>คลิ๊ก แถวที่ </a:t>
                </a:r>
                <a:r>
                  <a:rPr lang="en-US" dirty="0" smtClean="0"/>
                  <a:t>3 </a:t>
                </a:r>
                <a:r>
                  <a:rPr lang="th-TH" dirty="0" smtClean="0"/>
                  <a:t>หลักที่ </a:t>
                </a:r>
                <a:r>
                  <a:rPr lang="en-US" dirty="0" smtClean="0"/>
                  <a:t>2</a:t>
                </a:r>
                <a:br>
                  <a:rPr lang="en-US" dirty="0" smtClean="0"/>
                </a:br>
                <a:r>
                  <a:rPr lang="th-TH" dirty="0" smtClean="0"/>
                  <a:t>เพื่อแทรกตัวอักษรแบบมี </a:t>
                </a:r>
                <a:r>
                  <a:rPr lang="en-US" dirty="0" smtClean="0"/>
                  <a:t>Bar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th-TH" dirty="0" smtClean="0"/>
                  <a:t>คลิ๊ก บนตัวอักษร แล้วพิมพ์ข้อความใต้ </a:t>
                </a:r>
                <a:r>
                  <a:rPr lang="en-US" dirty="0" smtClean="0"/>
                  <a:t>Bar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6479" y="1039776"/>
                <a:ext cx="8552596" cy="4856057"/>
              </a:xfrm>
              <a:blipFill rotWithShape="1">
                <a:blip r:embed="rId3"/>
                <a:stretch>
                  <a:fillRect l="-2067" t="-1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5</a:t>
            </a:fld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7" b="26492"/>
          <a:stretch/>
        </p:blipFill>
        <p:spPr bwMode="auto">
          <a:xfrm>
            <a:off x="5573853" y="1119116"/>
            <a:ext cx="3306291" cy="5227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90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Karnaugh</a:t>
            </a:r>
            <a:r>
              <a:rPr lang="en-US" b="1" dirty="0" smtClean="0"/>
              <a:t> Map 2 </a:t>
            </a:r>
            <a:r>
              <a:rPr lang="th-TH" b="1" dirty="0" smtClean="0"/>
              <a:t>ตัวแปร เพียงแบบฟอร์ม</a:t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3098800" y="259080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3098800" y="457835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>
            <a:stCxn id="7" idx="1"/>
            <a:endCxn id="7" idx="3"/>
          </p:cNvCxnSpPr>
          <p:nvPr/>
        </p:nvCxnSpPr>
        <p:spPr bwMode="auto">
          <a:xfrm rot="10800000" flipH="1">
            <a:off x="3098800" y="457835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2082800" y="1790700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2286000" y="1295400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03400" y="17653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79700" y="38100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05100" y="57912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35400" y="20066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56300" y="20193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86300" y="25908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86300" y="45847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67500" y="25908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67500" y="45847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วงรี 24"/>
          <p:cNvSpPr/>
          <p:nvPr/>
        </p:nvSpPr>
        <p:spPr bwMode="auto">
          <a:xfrm>
            <a:off x="6477000" y="2628900"/>
            <a:ext cx="762000" cy="635000"/>
          </a:xfrm>
          <a:prstGeom prst="ellipse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00653" y="1003300"/>
            <a:ext cx="5927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2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มีที่มาจากฐาน 2 มาจากเลข </a:t>
            </a:r>
            <a:r>
              <a:rPr lang="en-US" sz="32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AB = </a:t>
            </a:r>
            <a:r>
              <a:rPr lang="th-TH" sz="32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32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8" name="ลูกศรเชื่อมต่อแบบตรง 27"/>
          <p:cNvCxnSpPr>
            <a:stCxn id="25" idx="0"/>
            <a:endCxn id="26" idx="2"/>
          </p:cNvCxnSpPr>
          <p:nvPr/>
        </p:nvCxnSpPr>
        <p:spPr bwMode="auto">
          <a:xfrm flipH="1" flipV="1">
            <a:off x="5964377" y="1588075"/>
            <a:ext cx="893623" cy="1040825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000099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ตัวแทนหมายเลขสไลด์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6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4999"/>
          </a:xfrm>
        </p:spPr>
        <p:txBody>
          <a:bodyPr/>
          <a:lstStyle/>
          <a:p>
            <a:r>
              <a:rPr lang="th-TH" sz="4000" b="1" dirty="0" smtClean="0"/>
              <a:t>ใช้ </a:t>
            </a:r>
            <a:r>
              <a:rPr lang="en-US" sz="4000" b="1" dirty="0" err="1" smtClean="0"/>
              <a:t>Karnaugh</a:t>
            </a:r>
            <a:r>
              <a:rPr lang="en-US" sz="4000" b="1" dirty="0" smtClean="0"/>
              <a:t> Map </a:t>
            </a:r>
            <a:r>
              <a:rPr lang="th-TH" sz="4000" b="1" dirty="0" smtClean="0"/>
              <a:t>แสดงถึงการเล่าเรื่องใน </a:t>
            </a:r>
            <a:r>
              <a:rPr lang="en-US" sz="4000" b="1" dirty="0" smtClean="0"/>
              <a:t>Social Media</a:t>
            </a:r>
            <a:endParaRPr lang="th-TH" sz="4000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3098800" y="2253449"/>
            <a:ext cx="3523942" cy="3269403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>
            <a:off x="4860771" y="2253449"/>
            <a:ext cx="0" cy="326940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>
            <a:stCxn id="7" idx="1"/>
            <a:endCxn id="7" idx="3"/>
          </p:cNvCxnSpPr>
          <p:nvPr/>
        </p:nvCxnSpPr>
        <p:spPr bwMode="auto">
          <a:xfrm>
            <a:off x="3098800" y="3888151"/>
            <a:ext cx="352394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2082800" y="1453349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3888292" y="533834"/>
            <a:ext cx="2483657" cy="145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300"/>
              </a:lnSpc>
            </a:pPr>
            <a:r>
              <a:rPr lang="en-US" sz="6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</a:t>
            </a:r>
          </a:p>
          <a:p>
            <a:pPr algn="ctr">
              <a:lnSpc>
                <a:spcPts val="5300"/>
              </a:lnSpc>
            </a:pPr>
            <a:r>
              <a:rPr lang="th-TH" sz="6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เล่าตัวเรา</a:t>
            </a:r>
            <a:endParaRPr lang="th-TH" sz="6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3365" y="3309301"/>
            <a:ext cx="2987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B </a:t>
            </a:r>
            <a:r>
              <a:rPr lang="th-TH" sz="60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เล่าคนอื่น</a:t>
            </a:r>
            <a:endParaRPr lang="th-TH" sz="60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59915" y="2628399"/>
            <a:ext cx="15234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 </a:t>
            </a:r>
            <a:r>
              <a:rPr lang="th-TH" sz="4400" dirty="0" smtClean="0">
                <a:latin typeface="TH SarabunPSK" pitchFamily="34" charset="-34"/>
                <a:cs typeface="TH SarabunPSK" pitchFamily="34" charset="-34"/>
              </a:rPr>
              <a:t>ไม่เล่า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36830" y="4586799"/>
            <a:ext cx="1727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4400" dirty="0" smtClean="0">
                <a:latin typeface="TH SarabunPSK" pitchFamily="34" charset="-34"/>
                <a:cs typeface="TH SarabunPSK" pitchFamily="34" charset="-34"/>
              </a:rPr>
              <a:t>เล่า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12586" y="1669249"/>
            <a:ext cx="1495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 </a:t>
            </a:r>
            <a:r>
              <a:rPr lang="th-TH" sz="4400" dirty="0" smtClean="0">
                <a:latin typeface="TH SarabunPSK" pitchFamily="34" charset="-34"/>
                <a:cs typeface="TH SarabunPSK" pitchFamily="34" charset="-34"/>
              </a:rPr>
              <a:t>ไม่เล่า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96362" y="1669248"/>
            <a:ext cx="10567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4400" dirty="0" smtClean="0">
                <a:latin typeface="TH SarabunPSK" pitchFamily="34" charset="-34"/>
                <a:cs typeface="TH SarabunPSK" pitchFamily="34" charset="-34"/>
              </a:rPr>
              <a:t>เล่า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35174" y="2703431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46250" y="4357075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37916" y="2769112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6751" y="4381624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ชื่อเรื่อง 1"/>
              <p:cNvSpPr txBox="1">
                <a:spLocks/>
              </p:cNvSpPr>
              <p:nvPr/>
            </p:nvSpPr>
            <p:spPr>
              <a:xfrm>
                <a:off x="0" y="6203754"/>
                <a:ext cx="9144000" cy="65424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H SarabunPSK" pitchFamily="34" charset="-34"/>
                    <a:ea typeface="+mj-ea"/>
                    <a:cs typeface="TH SarabunPSK" pitchFamily="34" charset="-34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ngsana New" pitchFamily="18" charset="-34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ngsana New" pitchFamily="18" charset="-34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ngsana New" pitchFamily="18" charset="-34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ngsana New" pitchFamily="18" charset="-34"/>
                  </a:defRPr>
                </a:lvl5pPr>
                <a:lvl6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ngsana New" pitchFamily="18" charset="-34"/>
                  </a:defRPr>
                </a:lvl6pPr>
                <a:lvl7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ngsana New" pitchFamily="18" charset="-34"/>
                  </a:defRPr>
                </a:lvl7pPr>
                <a:lvl8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ngsana New" pitchFamily="18" charset="-34"/>
                  </a:defRPr>
                </a:lvl8pPr>
                <a:lvl9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ngsana New" pitchFamily="18" charset="-34"/>
                  </a:defRPr>
                </a:lvl9pPr>
              </a:lstStyle>
              <a:p>
                <a:r>
                  <a:rPr lang="th-TH" sz="3200" b="1" kern="0" dirty="0" smtClean="0"/>
                  <a:t>ถ้าภาพ </a:t>
                </a:r>
                <a:r>
                  <a:rPr lang="en-US" sz="3200" b="1" kern="0" dirty="0" smtClean="0"/>
                  <a:t>K-Map </a:t>
                </a:r>
                <a:r>
                  <a:rPr lang="th-TH" sz="3200" b="1" kern="0" dirty="0" smtClean="0"/>
                  <a:t>นี้คือ </a:t>
                </a:r>
                <a:r>
                  <a:rPr lang="en-US" sz="3200" b="1" kern="0" dirty="0" smtClean="0"/>
                  <a:t>F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400" b="0" kern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</a:rPr>
                  <a:t>.B</a:t>
                </a:r>
                <a:r>
                  <a:rPr lang="th-TH" sz="3200" b="1" kern="0" dirty="0" smtClean="0"/>
                  <a:t> จะหมายความว่าอย่างไร แล้วท่านเป็นแบบใด</a:t>
                </a:r>
                <a:endParaRPr lang="th-TH" sz="3200" b="1" kern="0" dirty="0"/>
              </a:p>
            </p:txBody>
          </p:sp>
        </mc:Choice>
        <mc:Fallback xmlns="">
          <p:sp>
            <p:nvSpPr>
              <p:cNvPr id="27" name="ชื่อเรื่อง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203754"/>
                <a:ext cx="9144000" cy="654246"/>
              </a:xfrm>
              <a:prstGeom prst="rect">
                <a:avLst/>
              </a:prstGeom>
              <a:blipFill rotWithShape="1">
                <a:blip r:embed="rId2"/>
                <a:stretch>
                  <a:fillRect t="-12150" b="-19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ตัวแทนหมายเลขสไลด์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7</a:t>
            </a:fld>
            <a:endParaRPr lang="th-TH"/>
          </a:p>
        </p:txBody>
      </p:sp>
      <p:sp>
        <p:nvSpPr>
          <p:cNvPr id="30" name="TextBox 15"/>
          <p:cNvSpPr txBox="1"/>
          <p:nvPr/>
        </p:nvSpPr>
        <p:spPr>
          <a:xfrm>
            <a:off x="176101" y="684363"/>
            <a:ext cx="2321457" cy="175432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แผนผังนี้</a:t>
            </a:r>
          </a:p>
          <a:p>
            <a:pPr algn="ctr"/>
            <a:r>
              <a:rPr lang="th-TH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เป็นพฤติกรรม</a:t>
            </a:r>
          </a:p>
          <a:p>
            <a:pPr algn="ctr"/>
            <a:r>
              <a:rPr lang="th-TH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นักข่าวมืออาชีพ</a:t>
            </a:r>
            <a:endParaRPr lang="th-TH" sz="36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8553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err="1" smtClean="0"/>
              <a:t>Karnaugh</a:t>
            </a:r>
            <a:r>
              <a:rPr lang="en-US" b="1" dirty="0" smtClean="0"/>
              <a:t> Map 2 </a:t>
            </a:r>
            <a:r>
              <a:rPr lang="th-TH" b="1" dirty="0" smtClean="0"/>
              <a:t>ตัวแปร แบบให้ความหมาย </a:t>
            </a:r>
            <a:r>
              <a:rPr lang="en-US" b="1" dirty="0" smtClean="0"/>
              <a:t>AB</a:t>
            </a:r>
            <a:r>
              <a:rPr lang="th-TH" b="1" dirty="0" smtClean="0"/>
              <a:t> </a:t>
            </a:r>
            <a:r>
              <a:rPr lang="en-US" b="1" dirty="0" smtClean="0"/>
              <a:t>(1/3)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3098800" y="259080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3098800" y="457835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>
            <a:stCxn id="7" idx="1"/>
            <a:endCxn id="7" idx="3"/>
          </p:cNvCxnSpPr>
          <p:nvPr/>
        </p:nvCxnSpPr>
        <p:spPr bwMode="auto">
          <a:xfrm rot="10800000" flipH="1">
            <a:off x="3098800" y="457835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2082800" y="1790700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2286000" y="1295400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03400" y="17653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67000" y="3771900"/>
            <a:ext cx="407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67000" y="57785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35400" y="20066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56300" y="20193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86300" y="25908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86300" y="45847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67500" y="25908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67500" y="45847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6" name="ลูกศรเชื่อมต่อแบบตรง 25"/>
          <p:cNvCxnSpPr>
            <a:stCxn id="29" idx="2"/>
          </p:cNvCxnSpPr>
          <p:nvPr/>
        </p:nvCxnSpPr>
        <p:spPr bwMode="auto">
          <a:xfrm rot="5400000" flipH="1" flipV="1">
            <a:off x="2593430" y="2372269"/>
            <a:ext cx="20141" cy="21336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0" y="2679700"/>
            <a:ext cx="307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A=0,B=0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3" name="ลูกศรเชื่อมต่อแบบตรง 32"/>
          <p:cNvCxnSpPr>
            <a:stCxn id="34" idx="2"/>
          </p:cNvCxnSpPr>
          <p:nvPr/>
        </p:nvCxnSpPr>
        <p:spPr bwMode="auto">
          <a:xfrm rot="5400000" flipH="1" flipV="1">
            <a:off x="2593430" y="4378869"/>
            <a:ext cx="20141" cy="21336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0" y="4686300"/>
            <a:ext cx="307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A=0,B=1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6" name="ลูกศรเชื่อมต่อแบบตรง 35"/>
          <p:cNvCxnSpPr/>
          <p:nvPr/>
        </p:nvCxnSpPr>
        <p:spPr bwMode="auto">
          <a:xfrm rot="10800000" flipV="1">
            <a:off x="6261100" y="3962400"/>
            <a:ext cx="2032000" cy="25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ลูกศรเชื่อมต่อแบบตรง 41"/>
          <p:cNvCxnSpPr/>
          <p:nvPr/>
        </p:nvCxnSpPr>
        <p:spPr bwMode="auto">
          <a:xfrm rot="10800000" flipV="1">
            <a:off x="6273800" y="6197600"/>
            <a:ext cx="2032000" cy="25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7226300" y="3225800"/>
            <a:ext cx="1917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A=1,B=0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226300" y="5410200"/>
            <a:ext cx="1917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A=1,B=1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8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err="1" smtClean="0"/>
              <a:t>Karnaugh</a:t>
            </a:r>
            <a:r>
              <a:rPr lang="en-US" b="1" dirty="0" smtClean="0"/>
              <a:t> Map 2 </a:t>
            </a:r>
            <a:r>
              <a:rPr lang="th-TH" b="1" dirty="0" smtClean="0"/>
              <a:t>ตัวแปร แบบให้ความหมาย </a:t>
            </a:r>
            <a:r>
              <a:rPr lang="en-US" b="1" dirty="0" smtClean="0"/>
              <a:t>AB</a:t>
            </a:r>
            <a:r>
              <a:rPr lang="th-TH" b="1" dirty="0" smtClean="0"/>
              <a:t> </a:t>
            </a:r>
            <a:r>
              <a:rPr lang="en-US" b="1" dirty="0" smtClean="0"/>
              <a:t>(2/3)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3098800" y="259080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3098800" y="457835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>
            <a:stCxn id="7" idx="1"/>
            <a:endCxn id="7" idx="3"/>
          </p:cNvCxnSpPr>
          <p:nvPr/>
        </p:nvCxnSpPr>
        <p:spPr bwMode="auto">
          <a:xfrm rot="10800000" flipH="1">
            <a:off x="3098800" y="457835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2082800" y="1790700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2286000" y="1295400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03400" y="17653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67000" y="3771900"/>
            <a:ext cx="407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67000" y="57785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35400" y="20066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56300" y="20193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95625" y="320040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r>
              <a:rPr lang="en-US" sz="44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86350" y="320040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en-US" sz="44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endParaRPr lang="th-TH" sz="4400" baseline="-25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86100" y="5248275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r>
              <a:rPr lang="en-US" sz="44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endParaRPr lang="th-TH" sz="4400" baseline="-25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95875" y="523875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sz="44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endParaRPr lang="th-TH" sz="4400" baseline="-25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42080" y="790575"/>
            <a:ext cx="5201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(1*2</a:t>
            </a:r>
            <a:r>
              <a:rPr lang="en-US" sz="4400" baseline="30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 + (1*2</a:t>
            </a:r>
            <a:r>
              <a:rPr lang="en-US" sz="4400" baseline="30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 = 3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9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err="1" smtClean="0"/>
              <a:t>Karnaugh</a:t>
            </a:r>
            <a:r>
              <a:rPr lang="en-US" b="1" dirty="0" smtClean="0"/>
              <a:t> Map 2 </a:t>
            </a:r>
            <a:r>
              <a:rPr lang="th-TH" b="1" dirty="0" smtClean="0"/>
              <a:t>ตัวแปร แบบให้ความหมาย </a:t>
            </a:r>
            <a:r>
              <a:rPr lang="en-US" b="1" dirty="0" smtClean="0"/>
              <a:t>AB</a:t>
            </a:r>
            <a:r>
              <a:rPr lang="th-TH" b="1" dirty="0" smtClean="0"/>
              <a:t> </a:t>
            </a:r>
            <a:r>
              <a:rPr lang="en-US" b="1" dirty="0" smtClean="0"/>
              <a:t>(3/3)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1598474" y="2558504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1598474" y="4546054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>
            <a:stCxn id="7" idx="1"/>
            <a:endCxn id="7" idx="3"/>
          </p:cNvCxnSpPr>
          <p:nvPr/>
        </p:nvCxnSpPr>
        <p:spPr bwMode="auto">
          <a:xfrm rot="10800000" flipH="1">
            <a:off x="1598474" y="4546054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582474" y="1758404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785674" y="1263104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3074" y="1733004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66674" y="3739604"/>
            <a:ext cx="407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6674" y="5746204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35074" y="1974304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55974" y="1987004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95299" y="3168104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A' B'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86024" y="3168104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 B'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85774" y="5215979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A' B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95549" y="5206454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 B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385999" y="758279"/>
                <a:ext cx="198863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A</a:t>
                </a:r>
                <a:r>
                  <a:rPr lang="en-US" sz="4400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' =</a:t>
                </a:r>
                <a:r>
                  <a:rPr lang="en-US" sz="3200" dirty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endParaRPr lang="th-TH" sz="4400" dirty="0">
                  <a:solidFill>
                    <a:srgbClr val="FF0000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999" y="758279"/>
                <a:ext cx="1988634" cy="769441"/>
              </a:xfrm>
              <a:prstGeom prst="rect">
                <a:avLst/>
              </a:prstGeom>
              <a:blipFill rotWithShape="1">
                <a:blip r:embed="rId2"/>
                <a:stretch>
                  <a:fillRect t="-16535" b="-35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รูปภาพ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394" y="4738686"/>
            <a:ext cx="3114675" cy="1724025"/>
          </a:xfrm>
          <a:prstGeom prst="rect">
            <a:avLst/>
          </a:prstGeom>
        </p:spPr>
      </p:pic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10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 smtClean="0"/>
              <a:t>Map</a:t>
            </a:r>
            <a:r>
              <a:rPr lang="th-TH" b="1" dirty="0" smtClean="0"/>
              <a:t> ตามเลข</a:t>
            </a:r>
            <a:r>
              <a:rPr lang="en-US" b="1" dirty="0" smtClean="0"/>
              <a:t> 3 </a:t>
            </a:r>
            <a:r>
              <a:rPr lang="th-TH" b="1" dirty="0" smtClean="0"/>
              <a:t>ตัวแปร แบบให้ความหมาย </a:t>
            </a:r>
            <a:r>
              <a:rPr lang="en-US" b="1" dirty="0" smtClean="0"/>
              <a:t>ABC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716280" y="264160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716280" y="462915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>
            <a:stCxn id="7" idx="1"/>
            <a:endCxn id="7" idx="3"/>
          </p:cNvCxnSpPr>
          <p:nvPr/>
        </p:nvCxnSpPr>
        <p:spPr bwMode="auto">
          <a:xfrm rot="10800000" flipH="1">
            <a:off x="716280" y="462915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193040" y="222504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513080" y="1894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320" y="2364740"/>
            <a:ext cx="4283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4480" y="3822700"/>
            <a:ext cx="407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4480" y="582930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52880" y="205740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3780" y="207010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13105" y="3251200"/>
                <a:ext cx="1988634" cy="1448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00</a:t>
                </a:r>
                <a:r>
                  <a:rPr lang="en-US" sz="4400" dirty="0" smtClean="0">
                    <a:solidFill>
                      <a:srgbClr val="000099"/>
                    </a:solidFill>
                    <a:latin typeface="TH SarabunPSK" pitchFamily="34" charset="-34"/>
                    <a:cs typeface="TH SarabunPSK" pitchFamily="34" charset="-34"/>
                  </a:rPr>
                  <a:t>0</a:t>
                </a:r>
                <a:r>
                  <a:rPr lang="en-US" sz="4400" baseline="-250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2</a:t>
                </a:r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=0</a:t>
                </a: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 smtClean="0">
                            <a:solidFill>
                              <a:srgbClr val="000099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 smtClean="0">
                            <a:solidFill>
                              <a:srgbClr val="000099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endParaRPr lang="th-TH" sz="4400" b="0" dirty="0" smtClean="0">
                  <a:solidFill>
                    <a:srgbClr val="000099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05" y="3251200"/>
                <a:ext cx="1988634" cy="1448025"/>
              </a:xfrm>
              <a:prstGeom prst="rect">
                <a:avLst/>
              </a:prstGeom>
              <a:blipFill rotWithShape="1">
                <a:blip r:embed="rId2"/>
                <a:stretch>
                  <a:fillRect t="-8824" r="-4908" b="-2100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703830" y="3251200"/>
                <a:ext cx="1988634" cy="1448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01</a:t>
                </a:r>
                <a:r>
                  <a:rPr lang="en-US" sz="4400" dirty="0" smtClean="0">
                    <a:solidFill>
                      <a:srgbClr val="000099"/>
                    </a:solidFill>
                    <a:latin typeface="TH SarabunPSK" pitchFamily="34" charset="-34"/>
                    <a:cs typeface="TH SarabunPSK" pitchFamily="34" charset="-34"/>
                  </a:rPr>
                  <a:t>0</a:t>
                </a:r>
                <a:r>
                  <a:rPr lang="en-US" sz="4400" baseline="-250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2</a:t>
                </a:r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=2</a:t>
                </a: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B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000099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>
                            <a:solidFill>
                              <a:srgbClr val="000099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endParaRPr lang="th-TH" sz="4400" b="0" dirty="0" smtClean="0">
                  <a:solidFill>
                    <a:srgbClr val="000099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830" y="3251200"/>
                <a:ext cx="1988634" cy="1448025"/>
              </a:xfrm>
              <a:prstGeom prst="rect">
                <a:avLst/>
              </a:prstGeom>
              <a:blipFill rotWithShape="1">
                <a:blip r:embed="rId3"/>
                <a:stretch>
                  <a:fillRect t="-8824" r="-4601" b="-2100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3580" y="5299075"/>
                <a:ext cx="198863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00</a:t>
                </a:r>
                <a:r>
                  <a:rPr lang="en-US" sz="4400" dirty="0" smtClean="0">
                    <a:solidFill>
                      <a:srgbClr val="000099"/>
                    </a:solidFill>
                    <a:latin typeface="TH SarabunPSK" pitchFamily="34" charset="-34"/>
                    <a:cs typeface="TH SarabunPSK" pitchFamily="34" charset="-34"/>
                  </a:rPr>
                  <a:t>1</a:t>
                </a:r>
                <a:r>
                  <a:rPr lang="en-US" sz="4400" baseline="-250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2</a:t>
                </a:r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=1</a:t>
                </a: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:r>
                  <a:rPr lang="en-US" sz="4400" b="0" dirty="0" smtClean="0">
                    <a:solidFill>
                      <a:srgbClr val="000099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C</a:t>
                </a:r>
                <a:endParaRPr lang="th-TH" sz="4400" b="0" dirty="0" smtClean="0">
                  <a:solidFill>
                    <a:srgbClr val="000099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80" y="5299075"/>
                <a:ext cx="1988634" cy="1446550"/>
              </a:xfrm>
              <a:prstGeom prst="rect">
                <a:avLst/>
              </a:prstGeom>
              <a:blipFill rotWithShape="1">
                <a:blip r:embed="rId4"/>
                <a:stretch>
                  <a:fillRect t="-8824" r="-4587" b="-2100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713355" y="5289550"/>
                <a:ext cx="198863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01</a:t>
                </a:r>
                <a:r>
                  <a:rPr lang="en-US" sz="4400" dirty="0" smtClean="0">
                    <a:solidFill>
                      <a:srgbClr val="000099"/>
                    </a:solidFill>
                    <a:latin typeface="TH SarabunPSK" pitchFamily="34" charset="-34"/>
                    <a:cs typeface="TH SarabunPSK" pitchFamily="34" charset="-34"/>
                  </a:rPr>
                  <a:t>1</a:t>
                </a:r>
                <a:r>
                  <a:rPr lang="en-US" sz="4400" baseline="-250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2</a:t>
                </a:r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=3</a:t>
                </a: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B </a:t>
                </a:r>
                <a:r>
                  <a:rPr lang="en-US" sz="4400" b="0" dirty="0" smtClean="0">
                    <a:solidFill>
                      <a:srgbClr val="000099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C</a:t>
                </a:r>
                <a:endParaRPr lang="th-TH" sz="4400" b="0" dirty="0" smtClean="0">
                  <a:solidFill>
                    <a:srgbClr val="000099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355" y="5289550"/>
                <a:ext cx="1988634" cy="1446550"/>
              </a:xfrm>
              <a:prstGeom prst="rect">
                <a:avLst/>
              </a:prstGeom>
              <a:blipFill rotWithShape="1">
                <a:blip r:embed="rId5"/>
                <a:stretch>
                  <a:fillRect t="-8861" r="-4908" b="-21519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สี่เหลี่ยมผืนผ้า 36"/>
          <p:cNvSpPr/>
          <p:nvPr/>
        </p:nvSpPr>
        <p:spPr bwMode="auto">
          <a:xfrm>
            <a:off x="4688840" y="264160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8" name="ตัวเชื่อมต่อตรง 37"/>
          <p:cNvCxnSpPr>
            <a:stCxn id="37" idx="0"/>
            <a:endCxn id="37" idx="2"/>
          </p:cNvCxnSpPr>
          <p:nvPr/>
        </p:nvCxnSpPr>
        <p:spPr bwMode="auto">
          <a:xfrm rot="16200000" flipH="1">
            <a:off x="4688840" y="462915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ตัวเชื่อมต่อตรง 38"/>
          <p:cNvCxnSpPr>
            <a:stCxn id="37" idx="1"/>
            <a:endCxn id="37" idx="3"/>
          </p:cNvCxnSpPr>
          <p:nvPr/>
        </p:nvCxnSpPr>
        <p:spPr bwMode="auto">
          <a:xfrm rot="10800000" flipH="1">
            <a:off x="4688840" y="462915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425440" y="205740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46340" y="207010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685665" y="3251200"/>
                <a:ext cx="1988634" cy="1448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10</a:t>
                </a:r>
                <a:r>
                  <a:rPr lang="en-US" sz="4400" dirty="0" smtClean="0">
                    <a:solidFill>
                      <a:srgbClr val="000099"/>
                    </a:solidFill>
                    <a:latin typeface="TH SarabunPSK" pitchFamily="34" charset="-34"/>
                    <a:cs typeface="TH SarabunPSK" pitchFamily="34" charset="-34"/>
                  </a:rPr>
                  <a:t>0</a:t>
                </a:r>
                <a:r>
                  <a:rPr lang="en-US" sz="4400" baseline="-250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2</a:t>
                </a:r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=4</a:t>
                </a:r>
              </a:p>
              <a:p>
                <a:pPr algn="ctr"/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 smtClean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000099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>
                            <a:solidFill>
                              <a:srgbClr val="000099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endParaRPr lang="th-TH" sz="4400" b="0" dirty="0" smtClean="0">
                  <a:solidFill>
                    <a:srgbClr val="000099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665" y="3251200"/>
                <a:ext cx="1988634" cy="1448025"/>
              </a:xfrm>
              <a:prstGeom prst="rect">
                <a:avLst/>
              </a:prstGeom>
              <a:blipFill rotWithShape="1">
                <a:blip r:embed="rId6"/>
                <a:stretch>
                  <a:fillRect t="-8824" r="-4601" b="-2100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676390" y="3251200"/>
                <a:ext cx="1988634" cy="1448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11</a:t>
                </a:r>
                <a:r>
                  <a:rPr lang="en-US" sz="4400" dirty="0" smtClean="0">
                    <a:solidFill>
                      <a:srgbClr val="000099"/>
                    </a:solidFill>
                    <a:latin typeface="TH SarabunPSK" pitchFamily="34" charset="-34"/>
                    <a:cs typeface="TH SarabunPSK" pitchFamily="34" charset="-34"/>
                  </a:rPr>
                  <a:t>0</a:t>
                </a:r>
                <a:r>
                  <a:rPr lang="en-US" sz="4400" baseline="-250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2</a:t>
                </a:r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=6</a:t>
                </a:r>
              </a:p>
              <a:p>
                <a:pPr algn="ctr"/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A B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000099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>
                            <a:solidFill>
                              <a:srgbClr val="000099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endParaRPr lang="th-TH" sz="4400" b="0" dirty="0" smtClean="0">
                  <a:solidFill>
                    <a:srgbClr val="000099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6390" y="3251200"/>
                <a:ext cx="1988634" cy="1448025"/>
              </a:xfrm>
              <a:prstGeom prst="rect">
                <a:avLst/>
              </a:prstGeom>
              <a:blipFill rotWithShape="1">
                <a:blip r:embed="rId7"/>
                <a:stretch>
                  <a:fillRect t="-8824" r="-4908" b="-2100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676140" y="5299075"/>
                <a:ext cx="198863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10</a:t>
                </a:r>
                <a:r>
                  <a:rPr lang="en-US" sz="4400" dirty="0" smtClean="0">
                    <a:solidFill>
                      <a:srgbClr val="000099"/>
                    </a:solidFill>
                    <a:latin typeface="TH SarabunPSK" pitchFamily="34" charset="-34"/>
                    <a:cs typeface="TH SarabunPSK" pitchFamily="34" charset="-34"/>
                  </a:rPr>
                  <a:t>1</a:t>
                </a:r>
                <a:r>
                  <a:rPr lang="en-US" sz="4400" baseline="-250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2</a:t>
                </a:r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=5</a:t>
                </a:r>
              </a:p>
              <a:p>
                <a:pPr algn="ctr"/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b="0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44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:r>
                  <a:rPr lang="en-US" sz="4400" b="0" dirty="0" smtClean="0">
                    <a:solidFill>
                      <a:srgbClr val="000099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C</a:t>
                </a:r>
                <a:endParaRPr lang="th-TH" sz="4400" b="0" dirty="0" smtClean="0">
                  <a:solidFill>
                    <a:srgbClr val="000099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140" y="5299075"/>
                <a:ext cx="1988634" cy="1446550"/>
              </a:xfrm>
              <a:prstGeom prst="rect">
                <a:avLst/>
              </a:prstGeom>
              <a:blipFill rotWithShape="1">
                <a:blip r:embed="rId8"/>
                <a:stretch>
                  <a:fillRect t="-8824" r="-4908" b="-2100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6685915" y="5289550"/>
            <a:ext cx="19886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en-US" sz="44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=7</a:t>
            </a:r>
          </a:p>
          <a:p>
            <a:pPr algn="ctr"/>
            <a:r>
              <a:rPr lang="en-US" sz="4400" b="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  <a:cs typeface="TH SarabunPSK" pitchFamily="34" charset="-34"/>
              </a:rPr>
              <a:t>A B </a:t>
            </a:r>
            <a:r>
              <a:rPr lang="en-US" sz="4400" b="0" dirty="0" smtClean="0">
                <a:solidFill>
                  <a:srgbClr val="000099"/>
                </a:solidFill>
                <a:latin typeface="Cambria Math" pitchFamily="18" charset="0"/>
                <a:ea typeface="Cambria Math" pitchFamily="18" charset="0"/>
                <a:cs typeface="TH SarabunPSK" pitchFamily="34" charset="-34"/>
              </a:rPr>
              <a:t>C</a:t>
            </a:r>
            <a:endParaRPr lang="th-TH" sz="4400" b="0" dirty="0" smtClean="0">
              <a:solidFill>
                <a:srgbClr val="000099"/>
              </a:solidFill>
              <a:latin typeface="Cambria Math" pitchFamily="18" charset="0"/>
              <a:ea typeface="Cambria Math" pitchFamily="18" charset="0"/>
              <a:cs typeface="TH SarabunPSK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886325" y="790575"/>
                <a:ext cx="2469818" cy="770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0 = A' =</a:t>
                </a:r>
                <a:r>
                  <a:rPr lang="en-US" sz="320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endParaRPr lang="th-TH" sz="4400" dirty="0">
                  <a:solidFill>
                    <a:srgbClr val="FF0000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325" y="790575"/>
                <a:ext cx="2469818" cy="770917"/>
              </a:xfrm>
              <a:prstGeom prst="rect">
                <a:avLst/>
              </a:prstGeom>
              <a:blipFill rotWithShape="1">
                <a:blip r:embed="rId9"/>
                <a:stretch>
                  <a:fillRect t="-16667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11</a:t>
            </a:fld>
            <a:endParaRPr lang="th-TH"/>
          </a:p>
        </p:txBody>
      </p:sp>
      <p:sp>
        <p:nvSpPr>
          <p:cNvPr id="4" name="&quot;No&quot; Symbol 3"/>
          <p:cNvSpPr/>
          <p:nvPr/>
        </p:nvSpPr>
        <p:spPr bwMode="auto">
          <a:xfrm rot="21160683">
            <a:off x="120228" y="604974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/>
              <a:t>Map</a:t>
            </a:r>
            <a:r>
              <a:rPr lang="th-TH" b="1" dirty="0"/>
              <a:t> ตามเลข </a:t>
            </a:r>
            <a:r>
              <a:rPr lang="en-US" b="1" dirty="0" smtClean="0"/>
              <a:t>4 </a:t>
            </a:r>
            <a:r>
              <a:rPr lang="th-TH" b="1" dirty="0" smtClean="0"/>
              <a:t>ตัวแปร แบบให้ความหมาย </a:t>
            </a:r>
            <a:r>
              <a:rPr lang="en-US" b="1" dirty="0" smtClean="0"/>
              <a:t>ABCD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36625" y="1930400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0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A' B'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C' D'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27350" y="1930400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4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A' B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C' D'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27100" y="3023235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A' B'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C' D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36875" y="3013710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5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A' B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C' D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8" name="ตัวเชื่อมต่อตรง 37"/>
          <p:cNvCxnSpPr>
            <a:stCxn id="37" idx="0"/>
            <a:endCxn id="37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ตัวเชื่อมต่อตรง 38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9185" y="1930400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8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 B'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C' D'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99910" y="1930400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12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 B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C' D'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9660" y="3023235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9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 B'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C' D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909435" y="3013710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13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 B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C' D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0" name="สี่เหลี่ยมผืนผ้า 59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61" name="ตัวเชื่อมต่อตรง 60"/>
          <p:cNvCxnSpPr>
            <a:stCxn id="60" idx="0"/>
            <a:endCxn id="60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ตัวเชื่อมต่อตรง 61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TextBox 62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27100" y="5146675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3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A' B'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 D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936875" y="5137150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7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A' B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 D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7" name="สี่เหลี่ยมผืนผ้า 66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68" name="ตัวเชื่อมต่อตรง 67"/>
          <p:cNvCxnSpPr>
            <a:stCxn id="67" idx="0"/>
            <a:endCxn id="67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ตัวเชื่อมต่อตรง 68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0" name="TextBox 69"/>
          <p:cNvSpPr txBox="1"/>
          <p:nvPr/>
        </p:nvSpPr>
        <p:spPr>
          <a:xfrm>
            <a:off x="4899660" y="5146675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11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 B'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 D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909435" y="5137150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15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 B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 D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37260" y="4110355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2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A' B'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 D'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47035" y="4100830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6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A' B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 D'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909820" y="4110355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10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 B'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 D'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919595" y="4100830"/>
            <a:ext cx="198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en-US" sz="3600" baseline="-250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14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 B </a:t>
            </a:r>
            <a:r>
              <a:rPr lang="en-US" sz="36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 D'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12</a:t>
            </a:fld>
            <a:endParaRPr lang="th-TH"/>
          </a:p>
        </p:txBody>
      </p:sp>
      <p:sp>
        <p:nvSpPr>
          <p:cNvPr id="46" name="&quot;No&quot; Symbol 45"/>
          <p:cNvSpPr/>
          <p:nvPr/>
        </p:nvSpPr>
        <p:spPr bwMode="auto">
          <a:xfrm rot="645190">
            <a:off x="7829550" y="565546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/>
              <a:t>Map</a:t>
            </a:r>
            <a:r>
              <a:rPr lang="th-TH" b="1" dirty="0"/>
              <a:t> ตามเลข </a:t>
            </a:r>
            <a:r>
              <a:rPr lang="en-US" b="1" dirty="0" smtClean="0"/>
              <a:t>2 </a:t>
            </a:r>
            <a:r>
              <a:rPr lang="th-TH" b="1" dirty="0" smtClean="0"/>
              <a:t>ตัวแปร แบบมองตัวแปร </a:t>
            </a:r>
            <a:r>
              <a:rPr lang="en-US" b="1" dirty="0" smtClean="0"/>
              <a:t>(1/6)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1788160" y="234696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1788160" y="43345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>
            <a:stCxn id="7" idx="1"/>
            <a:endCxn id="7" idx="3"/>
          </p:cNvCxnSpPr>
          <p:nvPr/>
        </p:nvCxnSpPr>
        <p:spPr bwMode="auto">
          <a:xfrm rot="10800000" flipH="1">
            <a:off x="1788160" y="43345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772160" y="1546860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975360" y="1051560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2760" y="1521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56360" y="3528060"/>
            <a:ext cx="407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56360" y="55346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24760" y="17627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5660" y="1775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75710" y="295656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baseline="-25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85235" y="499491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baseline="-25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 bwMode="auto">
          <a:xfrm>
            <a:off x="4033520" y="2540000"/>
            <a:ext cx="1473200" cy="36474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67525" y="2731135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         A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9" name="ลูกศรเชื่อมต่อแบบตรง 28"/>
          <p:cNvCxnSpPr/>
          <p:nvPr/>
        </p:nvCxnSpPr>
        <p:spPr bwMode="auto">
          <a:xfrm flipV="1">
            <a:off x="5506720" y="3088640"/>
            <a:ext cx="1930400" cy="101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13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/>
              <a:t>Map</a:t>
            </a:r>
            <a:r>
              <a:rPr lang="th-TH" b="1" dirty="0"/>
              <a:t> ตามเลข </a:t>
            </a:r>
            <a:r>
              <a:rPr lang="en-US" b="1" dirty="0" smtClean="0"/>
              <a:t>2 </a:t>
            </a:r>
            <a:r>
              <a:rPr lang="th-TH" b="1" dirty="0" smtClean="0"/>
              <a:t>ตัวแปร แบบมองตัวแปร </a:t>
            </a:r>
            <a:r>
              <a:rPr lang="en-US" b="1" dirty="0" smtClean="0"/>
              <a:t>(2/6)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1788160" y="234696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1788160" y="43345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>
            <a:stCxn id="7" idx="1"/>
            <a:endCxn id="7" idx="3"/>
          </p:cNvCxnSpPr>
          <p:nvPr/>
        </p:nvCxnSpPr>
        <p:spPr bwMode="auto">
          <a:xfrm rot="10800000" flipH="1">
            <a:off x="1788160" y="43345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772160" y="1546860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975360" y="1051560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2760" y="1521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56360" y="3528060"/>
            <a:ext cx="407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56360" y="55346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24760" y="17627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5660" y="1775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84985" y="295656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75460" y="5004435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baseline="-25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 bwMode="auto">
          <a:xfrm>
            <a:off x="2082800" y="2540000"/>
            <a:ext cx="1473200" cy="36474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6867525" y="2731135"/>
                <a:ext cx="198863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44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𝐀</m:t>
                        </m:r>
                      </m:e>
                    </m:acc>
                  </m:oMath>
                </a14:m>
                <a:endParaRPr lang="th-TH" sz="4400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7525" y="2731135"/>
                <a:ext cx="1988634" cy="769441"/>
              </a:xfrm>
              <a:prstGeom prst="rect">
                <a:avLst/>
              </a:prstGeom>
              <a:blipFill rotWithShape="1">
                <a:blip r:embed="rId2"/>
                <a:stretch>
                  <a:fillRect t="-11905" b="-41270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ลูกศรเชื่อมต่อแบบตรง 28"/>
          <p:cNvCxnSpPr/>
          <p:nvPr/>
        </p:nvCxnSpPr>
        <p:spPr bwMode="auto">
          <a:xfrm flipV="1">
            <a:off x="3545840" y="3088640"/>
            <a:ext cx="3891280" cy="203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14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/>
              <a:t>Map</a:t>
            </a:r>
            <a:r>
              <a:rPr lang="th-TH" b="1" dirty="0"/>
              <a:t> ตามเลข </a:t>
            </a:r>
            <a:r>
              <a:rPr lang="en-US" b="1" dirty="0" smtClean="0"/>
              <a:t>2 </a:t>
            </a:r>
            <a:r>
              <a:rPr lang="th-TH" b="1" dirty="0" smtClean="0"/>
              <a:t>ตัวแปร แบบมองตัวแปร </a:t>
            </a:r>
            <a:r>
              <a:rPr lang="en-US" b="1" dirty="0" smtClean="0"/>
              <a:t>(3/6)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1788160" y="234696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1788160" y="43345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/>
          <p:nvPr/>
        </p:nvCxnSpPr>
        <p:spPr bwMode="auto">
          <a:xfrm rot="10800000" flipH="1">
            <a:off x="1788160" y="435483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772160" y="1546860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975360" y="1051560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2760" y="1521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56360" y="3528060"/>
            <a:ext cx="407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56360" y="55346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24760" y="17627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5660" y="1775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95145" y="498856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75710" y="496824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baseline="-25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 bwMode="auto">
          <a:xfrm>
            <a:off x="2082800" y="4551680"/>
            <a:ext cx="3464560" cy="16154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67525" y="4742815"/>
            <a:ext cx="12938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   B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9" name="ลูกศรเชื่อมต่อแบบตรง 28"/>
          <p:cNvCxnSpPr/>
          <p:nvPr/>
        </p:nvCxnSpPr>
        <p:spPr bwMode="auto">
          <a:xfrm>
            <a:off x="5557520" y="5100320"/>
            <a:ext cx="18796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15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/>
              <a:t>Map</a:t>
            </a:r>
            <a:r>
              <a:rPr lang="th-TH" b="1" dirty="0"/>
              <a:t> ตามเลข </a:t>
            </a:r>
            <a:r>
              <a:rPr lang="en-US" b="1" dirty="0" smtClean="0"/>
              <a:t>2 </a:t>
            </a:r>
            <a:r>
              <a:rPr lang="th-TH" b="1" dirty="0" smtClean="0"/>
              <a:t>ตัวแปร แบบมองตัวแปร </a:t>
            </a:r>
            <a:r>
              <a:rPr lang="en-US" b="1" dirty="0" smtClean="0"/>
              <a:t>(4/6)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1788160" y="234696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1788160" y="43345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>
            <a:stCxn id="7" idx="1"/>
            <a:endCxn id="7" idx="3"/>
          </p:cNvCxnSpPr>
          <p:nvPr/>
        </p:nvCxnSpPr>
        <p:spPr bwMode="auto">
          <a:xfrm rot="10800000" flipH="1">
            <a:off x="1788160" y="43345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772160" y="1546860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975360" y="1051560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2760" y="1521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56360" y="3528060"/>
            <a:ext cx="407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56360" y="55346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24760" y="17627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5660" y="1775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84985" y="295656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75710" y="295656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baseline="-25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 bwMode="auto">
          <a:xfrm>
            <a:off x="2082800" y="2540000"/>
            <a:ext cx="3464560" cy="16154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6867525" y="2731135"/>
                <a:ext cx="198863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3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𝐁</m:t>
                        </m:r>
                      </m:e>
                    </m:acc>
                  </m:oMath>
                </a14:m>
                <a:endParaRPr lang="th-TH" sz="4400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7525" y="2731135"/>
                <a:ext cx="1988634" cy="769441"/>
              </a:xfrm>
              <a:prstGeom prst="rect">
                <a:avLst/>
              </a:prstGeom>
              <a:blipFill rotWithShape="1">
                <a:blip r:embed="rId2"/>
                <a:stretch>
                  <a:fillRect t="-16667" b="-3650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ลูกศรเชื่อมต่อแบบตรง 28"/>
          <p:cNvCxnSpPr/>
          <p:nvPr/>
        </p:nvCxnSpPr>
        <p:spPr bwMode="auto">
          <a:xfrm>
            <a:off x="5557520" y="3088640"/>
            <a:ext cx="18796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16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/>
              <a:t>Map</a:t>
            </a:r>
            <a:r>
              <a:rPr lang="th-TH" b="1" dirty="0"/>
              <a:t> ตามเลข </a:t>
            </a:r>
            <a:r>
              <a:rPr lang="en-US" b="1" dirty="0" smtClean="0"/>
              <a:t>2 </a:t>
            </a:r>
            <a:r>
              <a:rPr lang="th-TH" b="1" dirty="0" smtClean="0"/>
              <a:t>ตัวแปร แบบมองตัวแปร </a:t>
            </a:r>
            <a:r>
              <a:rPr lang="en-US" b="1" dirty="0" smtClean="0"/>
              <a:t>(5/6)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1788160" y="234696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1788160" y="43345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/>
          <p:nvPr/>
        </p:nvCxnSpPr>
        <p:spPr bwMode="auto">
          <a:xfrm rot="10800000" flipH="1">
            <a:off x="1788160" y="435483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772160" y="1546860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975360" y="1051560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2760" y="1521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56360" y="3528060"/>
            <a:ext cx="407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56360" y="55346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24760" y="17627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5660" y="1775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95145" y="498856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75710" y="286512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baseline="-25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 bwMode="auto">
          <a:xfrm>
            <a:off x="2082800" y="4551680"/>
            <a:ext cx="1493520" cy="16154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16725" y="2233295"/>
            <a:ext cx="19886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         AB+AB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 bwMode="auto">
          <a:xfrm>
            <a:off x="4003040" y="2550160"/>
            <a:ext cx="1493520" cy="16154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6" name="ตัวเชื่อมต่อตรง 25"/>
          <p:cNvCxnSpPr/>
          <p:nvPr/>
        </p:nvCxnSpPr>
        <p:spPr bwMode="auto">
          <a:xfrm>
            <a:off x="7445375" y="3044190"/>
            <a:ext cx="219075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ตัวเชื่อมต่อตรง 26"/>
          <p:cNvCxnSpPr/>
          <p:nvPr/>
        </p:nvCxnSpPr>
        <p:spPr bwMode="auto">
          <a:xfrm>
            <a:off x="7933055" y="3054350"/>
            <a:ext cx="219075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17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 dirty="0"/>
              <a:t>Map</a:t>
            </a:r>
            <a:r>
              <a:rPr lang="th-TH" b="1" dirty="0"/>
              <a:t> ตามเลข </a:t>
            </a:r>
            <a:r>
              <a:rPr lang="en-US" b="1" dirty="0" smtClean="0"/>
              <a:t>2 </a:t>
            </a:r>
            <a:r>
              <a:rPr lang="th-TH" b="1" dirty="0" smtClean="0"/>
              <a:t>ตัวแปร แบบมองตัวแปร </a:t>
            </a:r>
            <a:r>
              <a:rPr lang="en-US" b="1" dirty="0" smtClean="0"/>
              <a:t>(6/6)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1788160" y="2346960"/>
            <a:ext cx="3975100" cy="39751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>
            <a:stCxn id="7" idx="0"/>
            <a:endCxn id="7" idx="2"/>
          </p:cNvCxnSpPr>
          <p:nvPr/>
        </p:nvCxnSpPr>
        <p:spPr bwMode="auto">
          <a:xfrm rot="16200000" flipH="1">
            <a:off x="1788160" y="43345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/>
          <p:nvPr/>
        </p:nvCxnSpPr>
        <p:spPr bwMode="auto">
          <a:xfrm rot="10800000" flipH="1">
            <a:off x="1788160" y="435483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772160" y="1546860"/>
            <a:ext cx="1016000" cy="812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975360" y="1051560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2760" y="1521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56360" y="3528060"/>
            <a:ext cx="407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56360" y="55346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24760" y="17627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5660" y="17754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95145" y="498856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75710" y="286512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baseline="-25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 bwMode="auto">
          <a:xfrm>
            <a:off x="2164080" y="2641600"/>
            <a:ext cx="1412240" cy="352552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00800" y="2233294"/>
            <a:ext cx="24045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           A+B = AB</a:t>
            </a:r>
            <a:endParaRPr lang="th-TH" sz="4400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en-US" sz="4400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 bwMode="auto">
          <a:xfrm>
            <a:off x="2052320" y="2550160"/>
            <a:ext cx="3444240" cy="16154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6" name="ตัวเชื่อมต่อตรง 25"/>
          <p:cNvCxnSpPr/>
          <p:nvPr/>
        </p:nvCxnSpPr>
        <p:spPr bwMode="auto">
          <a:xfrm>
            <a:off x="6764655" y="3044190"/>
            <a:ext cx="219075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ตัวเชื่อมต่อตรง 26"/>
          <p:cNvCxnSpPr/>
          <p:nvPr/>
        </p:nvCxnSpPr>
        <p:spPr bwMode="auto">
          <a:xfrm>
            <a:off x="7252335" y="3044190"/>
            <a:ext cx="219075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1784985" y="2926080"/>
            <a:ext cx="1988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29" name="ตัวเชื่อมต่อตรง 28"/>
          <p:cNvCxnSpPr/>
          <p:nvPr/>
        </p:nvCxnSpPr>
        <p:spPr bwMode="auto">
          <a:xfrm flipV="1">
            <a:off x="7953375" y="3017520"/>
            <a:ext cx="479425" cy="63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18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b="1" dirty="0" smtClean="0"/>
              <a:t>จงเขียน </a:t>
            </a:r>
            <a:r>
              <a:rPr lang="en-US" b="1" dirty="0"/>
              <a:t>Map</a:t>
            </a:r>
            <a:r>
              <a:rPr lang="th-TH" b="1" dirty="0"/>
              <a:t> </a:t>
            </a:r>
            <a:r>
              <a:rPr lang="th-TH" b="1" dirty="0" smtClean="0"/>
              <a:t>แสดงโอกาสการเปิดอัตโนมัติ</a:t>
            </a:r>
            <a:br>
              <a:rPr lang="th-TH" b="1" dirty="0" smtClean="0"/>
            </a:br>
            <a:r>
              <a:rPr lang="th-TH" b="1" dirty="0" smtClean="0"/>
              <a:t>ของหลอดไฟฟ้าบนเสาไฟที่ส่องแสงตามแสงอาทิตย์</a:t>
            </a:r>
            <a:endParaRPr lang="th-TH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1346200"/>
            <a:ext cx="917023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1. กำหนดเงื่อนไข</a:t>
            </a:r>
          </a:p>
          <a:p>
            <a:pPr marL="742950" indent="-742950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	เงื่อนไขแรก </a:t>
            </a:r>
            <a:r>
              <a:rPr lang="th-TH" dirty="0" smtClean="0">
                <a:solidFill>
                  <a:srgbClr val="00B0F0"/>
                </a:solidFill>
                <a:latin typeface="TH SarabunPSK" pitchFamily="34" charset="-34"/>
                <a:cs typeface="TH SarabunPSK" pitchFamily="34" charset="-34"/>
              </a:rPr>
              <a:t>ส่องแสงเมื่อพระอาทิตย์ตก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= A</a:t>
            </a:r>
          </a:p>
          <a:p>
            <a:pPr marL="742950" indent="-742950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	เงื่อนไขที่สอง </a:t>
            </a:r>
            <a:r>
              <a:rPr lang="th-TH" dirty="0" smtClean="0">
                <a:solidFill>
                  <a:srgbClr val="00B0F0"/>
                </a:solidFill>
                <a:latin typeface="TH SarabunPSK" pitchFamily="34" charset="-34"/>
                <a:cs typeface="TH SarabunPSK" pitchFamily="34" charset="-34"/>
              </a:rPr>
              <a:t>ส่องแสงเมื่อนำถุงดำคลุมกล่องตรวจวัดแสง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= B</a:t>
            </a:r>
          </a:p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2.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เขียนฟังก์ชัน </a:t>
            </a:r>
            <a:r>
              <a:rPr lang="en-US" sz="32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f(A,B) = A + B</a:t>
            </a:r>
          </a:p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3.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เขียน </a:t>
            </a:r>
            <a:r>
              <a:rPr lang="en-US" sz="3200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Karnaugh</a:t>
            </a:r>
            <a:r>
              <a:rPr lang="en-US" sz="32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Map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และเขียนฟังก์ชั่นใหม่</a:t>
            </a:r>
          </a:p>
          <a:p>
            <a:pPr marL="742950" indent="-742950"/>
            <a:endParaRPr lang="th-TH" sz="3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5" name="สี่เหลี่ยมผืนผ้า 44"/>
          <p:cNvSpPr/>
          <p:nvPr/>
        </p:nvSpPr>
        <p:spPr bwMode="auto">
          <a:xfrm>
            <a:off x="2336800" y="4053840"/>
            <a:ext cx="2664460" cy="2682240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46" name="ตัวเชื่อมต่อตรง 45"/>
          <p:cNvCxnSpPr/>
          <p:nvPr/>
        </p:nvCxnSpPr>
        <p:spPr bwMode="auto">
          <a:xfrm>
            <a:off x="2042160" y="3799840"/>
            <a:ext cx="325120" cy="2768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TextBox 46"/>
          <p:cNvSpPr txBox="1"/>
          <p:nvPr/>
        </p:nvSpPr>
        <p:spPr>
          <a:xfrm>
            <a:off x="2264348" y="3442018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25320" y="3858260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57400" y="4493260"/>
            <a:ext cx="407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037080" y="5778500"/>
            <a:ext cx="3401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022600" y="3589092"/>
            <a:ext cx="3401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10380" y="3601792"/>
            <a:ext cx="3401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336799" y="5730240"/>
            <a:ext cx="13352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4" name="สี่เหลี่ยมผืนผ้า 53"/>
          <p:cNvSpPr/>
          <p:nvPr/>
        </p:nvSpPr>
        <p:spPr bwMode="auto">
          <a:xfrm>
            <a:off x="2529840" y="5516880"/>
            <a:ext cx="2316480" cy="11074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400800" y="4866639"/>
                <a:ext cx="256711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A+B =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en-US" b="0" i="1">
                                <a:latin typeface="Cambria Math"/>
                                <a:ea typeface="Cambria Math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b="0">
                                <a:latin typeface="Cambria Math" pitchFamily="18" charset="0"/>
                                <a:ea typeface="Cambria Math" pitchFamily="18" charset="0"/>
                              </a:rPr>
                              <m:t>A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. </m:t>
                        </m:r>
                        <m:acc>
                          <m:accPr>
                            <m:chr m:val="̅"/>
                            <m:ctrlPr>
                              <a:rPr lang="en-US" b="0" i="1">
                                <a:latin typeface="Cambria Math"/>
                                <a:ea typeface="Cambria Math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b="0">
                                <a:latin typeface="Cambria Math" pitchFamily="18" charset="0"/>
                                <a:ea typeface="Cambria Math" pitchFamily="18" charset="0"/>
                              </a:rPr>
                              <m:t>B</m:t>
                            </m:r>
                          </m:e>
                        </m:acc>
                      </m:e>
                    </m:acc>
                  </m:oMath>
                </a14:m>
                <a:endParaRPr lang="th-TH" dirty="0">
                  <a:solidFill>
                    <a:srgbClr val="FF0000"/>
                  </a:solidFill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4866639"/>
                <a:ext cx="2567119" cy="769441"/>
              </a:xfrm>
              <a:prstGeom prst="rect">
                <a:avLst/>
              </a:prstGeom>
              <a:blipFill rotWithShape="1">
                <a:blip r:embed="rId2"/>
                <a:stretch>
                  <a:fillRect t="-16535" b="-35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ลูกศรเชื่อมต่อแบบตรง 55"/>
          <p:cNvCxnSpPr>
            <a:endCxn id="55" idx="1"/>
          </p:cNvCxnSpPr>
          <p:nvPr/>
        </p:nvCxnSpPr>
        <p:spPr bwMode="auto">
          <a:xfrm>
            <a:off x="4765040" y="5242560"/>
            <a:ext cx="1635760" cy="8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กากบาท 56"/>
          <p:cNvSpPr/>
          <p:nvPr/>
        </p:nvSpPr>
        <p:spPr bwMode="auto">
          <a:xfrm>
            <a:off x="2336800" y="4064000"/>
            <a:ext cx="2672080" cy="2672080"/>
          </a:xfrm>
          <a:prstGeom prst="plus">
            <a:avLst>
              <a:gd name="adj" fmla="val 4971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677919" y="5730240"/>
            <a:ext cx="13352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667759" y="4328160"/>
            <a:ext cx="13352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0" name="สี่เหลี่ยมผืนผ้า 59"/>
          <p:cNvSpPr/>
          <p:nvPr/>
        </p:nvSpPr>
        <p:spPr bwMode="auto">
          <a:xfrm>
            <a:off x="3921760" y="4175760"/>
            <a:ext cx="843280" cy="235712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19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( 1/15 )</a:t>
            </a:r>
            <a:endParaRPr lang="th-TH" sz="4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635000"/>
            <a:ext cx="917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f(A,B,C,D) = A</a:t>
            </a:r>
          </a:p>
        </p:txBody>
      </p:sp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90385" y="2265680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80860" y="33585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80860" y="54819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6891020" y="44456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สี่เหลี่ยมผืนผ้า 47"/>
          <p:cNvSpPr/>
          <p:nvPr/>
        </p:nvSpPr>
        <p:spPr bwMode="auto">
          <a:xfrm>
            <a:off x="7264400" y="2153920"/>
            <a:ext cx="1310640" cy="40030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9185" y="2275840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899660" y="336867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9660" y="54921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909820" y="44557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0" name="สี่เหลี่ยมผืนผ้า 49"/>
          <p:cNvSpPr/>
          <p:nvPr/>
        </p:nvSpPr>
        <p:spPr bwMode="auto">
          <a:xfrm>
            <a:off x="5242560" y="2153920"/>
            <a:ext cx="1310640" cy="40030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20</a:t>
            </a:fld>
            <a:endParaRPr lang="th-TH"/>
          </a:p>
        </p:txBody>
      </p:sp>
      <p:sp>
        <p:nvSpPr>
          <p:cNvPr id="39" name="&quot;No&quot; Symbol 38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( 2/15 )</a:t>
            </a:r>
            <a:endParaRPr lang="th-TH" sz="4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635000"/>
            <a:ext cx="917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f(A,B,C,D) = B</a:t>
            </a:r>
          </a:p>
        </p:txBody>
      </p:sp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90385" y="2265680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80860" y="33585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80860" y="54819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6891020" y="44456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สี่เหลี่ยมผืนผ้า 47"/>
          <p:cNvSpPr/>
          <p:nvPr/>
        </p:nvSpPr>
        <p:spPr bwMode="auto">
          <a:xfrm>
            <a:off x="7264400" y="2153920"/>
            <a:ext cx="1310640" cy="40030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48305" y="2275840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38780" y="336867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38780" y="54921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48940" y="44557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0" name="สี่เหลี่ยมผืนผ้า 49"/>
          <p:cNvSpPr/>
          <p:nvPr/>
        </p:nvSpPr>
        <p:spPr bwMode="auto">
          <a:xfrm>
            <a:off x="3312160" y="2153920"/>
            <a:ext cx="1310640" cy="40030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21</a:t>
            </a:fld>
            <a:endParaRPr lang="th-TH"/>
          </a:p>
        </p:txBody>
      </p:sp>
      <p:sp>
        <p:nvSpPr>
          <p:cNvPr id="45" name="&quot;No&quot; Symbol 44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( 3/15 )</a:t>
            </a:r>
            <a:endParaRPr lang="th-TH" sz="4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635000"/>
            <a:ext cx="917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f(A,B,C,D) = A . B</a:t>
            </a:r>
          </a:p>
        </p:txBody>
      </p:sp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90385" y="2265680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80860" y="33585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80860" y="54819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6891020" y="44456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สี่เหลี่ยมผืนผ้า 47"/>
          <p:cNvSpPr/>
          <p:nvPr/>
        </p:nvSpPr>
        <p:spPr bwMode="auto">
          <a:xfrm>
            <a:off x="7264400" y="2153920"/>
            <a:ext cx="1310640" cy="40030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22</a:t>
            </a:fld>
            <a:endParaRPr lang="th-TH"/>
          </a:p>
        </p:txBody>
      </p:sp>
      <p:sp>
        <p:nvSpPr>
          <p:cNvPr id="39" name="&quot;No&quot; Symbol 38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( 4/15 )</a:t>
            </a:r>
            <a:endParaRPr lang="th-TH" sz="4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635000"/>
            <a:ext cx="917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f(A,B,C,D) = A + B</a:t>
            </a:r>
          </a:p>
        </p:txBody>
      </p:sp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90385" y="2265680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80860" y="33585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80860" y="54819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6891020" y="44456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สี่เหลี่ยมผืนผ้า 47"/>
          <p:cNvSpPr/>
          <p:nvPr/>
        </p:nvSpPr>
        <p:spPr bwMode="auto">
          <a:xfrm>
            <a:off x="7264400" y="2153920"/>
            <a:ext cx="1310640" cy="40030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19345" y="2245360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09820" y="33381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09820" y="54616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19980" y="44253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38145" y="2235200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28620" y="33280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28620" y="545147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38780" y="44151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7" name="สี่เหลี่ยมผืนผ้า 46"/>
          <p:cNvSpPr/>
          <p:nvPr/>
        </p:nvSpPr>
        <p:spPr bwMode="auto">
          <a:xfrm>
            <a:off x="5313680" y="2164080"/>
            <a:ext cx="1310640" cy="40030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9" name="สี่เหลี่ยมผืนผ้า 48"/>
          <p:cNvSpPr/>
          <p:nvPr/>
        </p:nvSpPr>
        <p:spPr bwMode="auto">
          <a:xfrm>
            <a:off x="3291840" y="2174240"/>
            <a:ext cx="1310640" cy="40030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50" name="สี่เหลี่ยมผืนผ้า 49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23</a:t>
            </a:fld>
            <a:endParaRPr lang="th-TH"/>
          </a:p>
        </p:txBody>
      </p:sp>
      <p:sp>
        <p:nvSpPr>
          <p:cNvPr id="51" name="&quot;No&quot; Symbol 50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( 5/15 )</a:t>
            </a:r>
            <a:endParaRPr lang="th-TH" sz="4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635000"/>
            <a:ext cx="917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f(A,B,C,D) = A . B . C</a:t>
            </a:r>
          </a:p>
        </p:txBody>
      </p:sp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80860" y="54819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6891020" y="44456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สี่เหลี่ยมผืนผ้า 47"/>
          <p:cNvSpPr/>
          <p:nvPr/>
        </p:nvSpPr>
        <p:spPr bwMode="auto">
          <a:xfrm>
            <a:off x="7264400" y="4338320"/>
            <a:ext cx="1310640" cy="18186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จะดูง่ายกว่านี้</a:t>
            </a:r>
            <a:endParaRPr lang="th-TH" sz="16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24</a:t>
            </a:fld>
            <a:endParaRPr lang="th-TH"/>
          </a:p>
        </p:txBody>
      </p:sp>
      <p:sp>
        <p:nvSpPr>
          <p:cNvPr id="39" name="&quot;No&quot; Symbol 38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( 6/15 )</a:t>
            </a:r>
            <a:endParaRPr lang="th-TH" sz="4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635000"/>
            <a:ext cx="917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f(A,B,C,D) = A . B . C . D</a:t>
            </a:r>
          </a:p>
        </p:txBody>
      </p:sp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80860" y="54819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สี่เหลี่ยมผืนผ้า 47"/>
          <p:cNvSpPr/>
          <p:nvPr/>
        </p:nvSpPr>
        <p:spPr bwMode="auto">
          <a:xfrm>
            <a:off x="7264400" y="5394960"/>
            <a:ext cx="1310640" cy="7620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25</a:t>
            </a:fld>
            <a:endParaRPr lang="th-TH"/>
          </a:p>
        </p:txBody>
      </p:sp>
      <p:sp>
        <p:nvSpPr>
          <p:cNvPr id="39" name="&quot;No&quot; Symbol 38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( 7/15 )</a:t>
            </a:r>
            <a:endParaRPr lang="th-TH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0" y="716888"/>
                <a:ext cx="91702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f(A,B,C,D)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>
                            <a:latin typeface="Cambria Math"/>
                          </a:rPr>
                          <m:t>A</m:t>
                        </m:r>
                      </m:e>
                    </m:acc>
                  </m:oMath>
                </a14:m>
                <a:endParaRPr lang="en-US" sz="3200" dirty="0" smtClean="0">
                  <a:latin typeface="TH SarabunPSK" pitchFamily="34" charset="-34"/>
                  <a:cs typeface="TH SarabunPSK" pitchFamily="34" charset="-34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16888"/>
                <a:ext cx="9170232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1662" t="-9375" b="-37500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28620" y="32467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938780" y="22104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สี่เหลี่ยมผืนผ้า 47"/>
          <p:cNvSpPr/>
          <p:nvPr/>
        </p:nvSpPr>
        <p:spPr bwMode="auto">
          <a:xfrm>
            <a:off x="1361440" y="2255520"/>
            <a:ext cx="3159760" cy="38912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28620" y="54311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38780" y="43948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7260" y="32365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47420" y="220027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37260" y="54209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47420" y="438467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6" name="สี่เหลี่ยมผืนผ้า 45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26</a:t>
            </a:fld>
            <a:endParaRPr lang="th-TH"/>
          </a:p>
        </p:txBody>
      </p:sp>
      <p:sp>
        <p:nvSpPr>
          <p:cNvPr id="47" name="&quot;No&quot; Symbol 46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( 8/15 )</a:t>
            </a:r>
            <a:endParaRPr lang="th-TH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0" y="716888"/>
                <a:ext cx="91702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f(A,B,C,D)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B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B</a:t>
                </a: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16888"/>
                <a:ext cx="9170232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1662" t="-22917" b="-37500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28620" y="32467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2938780" y="22104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สี่เหลี่ยมผืนผ้า 47"/>
          <p:cNvSpPr/>
          <p:nvPr/>
        </p:nvSpPr>
        <p:spPr bwMode="auto">
          <a:xfrm>
            <a:off x="3312160" y="2174240"/>
            <a:ext cx="1310640" cy="38912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28620" y="54311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38780" y="43948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สี่เหลี่ยมผืนผ้า 41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27</a:t>
            </a:fld>
            <a:endParaRPr lang="th-TH"/>
          </a:p>
        </p:txBody>
      </p:sp>
      <p:sp>
        <p:nvSpPr>
          <p:cNvPr id="44" name="&quot;No&quot; Symbol 43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( 9/15 )</a:t>
            </a:r>
            <a:endParaRPr lang="th-TH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0" y="635000"/>
                <a:ext cx="91702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f(A,B,C,D) =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B . C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35000"/>
                <a:ext cx="9170232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1662" t="-22917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สี่เหลี่ยมผืนผ้า 47"/>
          <p:cNvSpPr/>
          <p:nvPr/>
        </p:nvSpPr>
        <p:spPr bwMode="auto">
          <a:xfrm>
            <a:off x="3312160" y="4267200"/>
            <a:ext cx="1310640" cy="179832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28620" y="54311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38780" y="43948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สี่เหลี่ยมผืนผ้า 33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28</a:t>
            </a:fld>
            <a:endParaRPr lang="th-TH"/>
          </a:p>
        </p:txBody>
      </p:sp>
      <p:sp>
        <p:nvSpPr>
          <p:cNvPr id="35" name="&quot;No&quot; Symbol 34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( 10/15 )</a:t>
            </a:r>
            <a:endParaRPr lang="th-TH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0" y="703240"/>
                <a:ext cx="91702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f(A,B,C,D) = </a:t>
                </a:r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B + 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smtClean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) </a:t>
                </a:r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= (A'B + </a:t>
                </a:r>
                <a:r>
                  <a:rPr lang="en-US" sz="3200" dirty="0">
                    <a:latin typeface="TH SarabunPSK" pitchFamily="34" charset="-34"/>
                    <a:cs typeface="TH SarabunPSK" pitchFamily="34" charset="-34"/>
                  </a:rPr>
                  <a:t>. </a:t>
                </a:r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AB')</a:t>
                </a: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03240"/>
                <a:ext cx="9170232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1662" t="-22917" b="-37500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สี่เหลี่ยมผืนผ้า 47"/>
          <p:cNvSpPr/>
          <p:nvPr/>
        </p:nvSpPr>
        <p:spPr bwMode="auto">
          <a:xfrm>
            <a:off x="3312160" y="2225040"/>
            <a:ext cx="1310640" cy="38404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18460" y="54413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38780" y="43948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28620" y="22104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28620" y="32873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สี่เหลี่ยมผืนผ้า 43"/>
          <p:cNvSpPr/>
          <p:nvPr/>
        </p:nvSpPr>
        <p:spPr bwMode="auto">
          <a:xfrm>
            <a:off x="5303520" y="2225040"/>
            <a:ext cx="1310640" cy="38912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919980" y="54413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40300" y="43948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930140" y="22104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30140" y="32873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สี่เหลี่ยมผืนผ้า 41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29</a:t>
            </a:fld>
            <a:endParaRPr lang="th-TH"/>
          </a:p>
        </p:txBody>
      </p:sp>
      <p:sp>
        <p:nvSpPr>
          <p:cNvPr id="43" name="&quot;No&quot; Symbol 42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( 11/15 )</a:t>
            </a:r>
            <a:endParaRPr lang="th-TH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-26232" y="635000"/>
                <a:ext cx="91702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f(A,B,C,D) = </a:t>
                </a:r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(</a:t>
                </a:r>
                <a:r>
                  <a:rPr lang="en-US" sz="3200" b="0" dirty="0" smtClean="0">
                    <a:solidFill>
                      <a:srgbClr val="000099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A . B . D</a:t>
                </a:r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 i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32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>
                            <a:solidFill>
                              <a:srgbClr val="FF0000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rgbClr val="FF0000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3200" b="0" dirty="0" smtClean="0">
                    <a:solidFill>
                      <a:srgbClr val="FF0000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D</a:t>
                </a:r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232" y="635000"/>
                <a:ext cx="9170232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1729" t="-22917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947420" y="54413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57580" y="33381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สี่เหลี่ยมผืนผ้า 43"/>
          <p:cNvSpPr/>
          <p:nvPr/>
        </p:nvSpPr>
        <p:spPr bwMode="auto">
          <a:xfrm>
            <a:off x="7315200" y="3220720"/>
            <a:ext cx="1310640" cy="843280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ngsana New" pitchFamily="18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49440" y="5471795"/>
            <a:ext cx="1920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70700" y="32873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สี่เหลี่ยมผืนผ้า 41"/>
          <p:cNvSpPr/>
          <p:nvPr/>
        </p:nvSpPr>
        <p:spPr bwMode="auto">
          <a:xfrm>
            <a:off x="7325360" y="5354320"/>
            <a:ext cx="1310640" cy="812800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 bwMode="auto">
          <a:xfrm>
            <a:off x="1280160" y="3230880"/>
            <a:ext cx="1310640" cy="8432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3" name="สี่เหลี่ยมผืนผ้า 42"/>
          <p:cNvSpPr/>
          <p:nvPr/>
        </p:nvSpPr>
        <p:spPr bwMode="auto">
          <a:xfrm>
            <a:off x="1310640" y="5323840"/>
            <a:ext cx="1310640" cy="8128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30</a:t>
            </a:fld>
            <a:endParaRPr lang="th-TH"/>
          </a:p>
        </p:txBody>
      </p:sp>
      <p:sp>
        <p:nvSpPr>
          <p:cNvPr id="45" name="&quot;No&quot; Symbol 44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( 12/15 ) </a:t>
            </a:r>
            <a:r>
              <a:rPr lang="th-TH" sz="4000" b="1" dirty="0" smtClean="0"/>
              <a:t>ลดใน 13</a:t>
            </a:r>
            <a:endParaRPr lang="th-TH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0" y="635000"/>
                <a:ext cx="91702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dirty="0" smtClean="0">
                    <a:latin typeface="TH SarabunPSK" pitchFamily="34" charset="-34"/>
                    <a:cs typeface="TH SarabunPSK" pitchFamily="34" charset="-34"/>
                  </a:rPr>
                  <a:t>f(A,B,C,D) =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B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D )+(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BC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+(A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D) +(A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C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</a:t>
                </a:r>
                <a:r>
                  <a:rPr lang="en-US" sz="2000" b="0" dirty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=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B </a:t>
                </a:r>
                <a:r>
                  <a:rPr lang="en-US" sz="2000" b="0" dirty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+ A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D </a:t>
                </a:r>
                <a:r>
                  <a:rPr lang="en-US" sz="2000" b="0" dirty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+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C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</a:t>
                </a:r>
                <a:endParaRPr lang="en-US" sz="2400" b="0" dirty="0" smtClean="0"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35000"/>
                <a:ext cx="9170232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1330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2938780" y="43948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28620" y="32873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สี่เหลี่ยมผืนผ้า 43"/>
          <p:cNvSpPr/>
          <p:nvPr/>
        </p:nvSpPr>
        <p:spPr bwMode="auto">
          <a:xfrm>
            <a:off x="5303520" y="4318000"/>
            <a:ext cx="1310640" cy="72136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40300" y="43948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30140" y="32873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สี่เหลี่ยมผืนผ้า 41"/>
          <p:cNvSpPr/>
          <p:nvPr/>
        </p:nvSpPr>
        <p:spPr bwMode="auto">
          <a:xfrm>
            <a:off x="3281680" y="4297680"/>
            <a:ext cx="1310640" cy="7620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 bwMode="auto">
          <a:xfrm>
            <a:off x="3281680" y="3220720"/>
            <a:ext cx="1310640" cy="7620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3" name="สี่เหลี่ยมผืนผ้า 42"/>
          <p:cNvSpPr/>
          <p:nvPr/>
        </p:nvSpPr>
        <p:spPr bwMode="auto">
          <a:xfrm>
            <a:off x="5293360" y="3251200"/>
            <a:ext cx="1310640" cy="72136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31</a:t>
            </a:fld>
            <a:endParaRPr lang="th-TH"/>
          </a:p>
        </p:txBody>
      </p:sp>
      <p:sp>
        <p:nvSpPr>
          <p:cNvPr id="45" name="&quot;No&quot; Symbol 44"/>
          <p:cNvSpPr/>
          <p:nvPr/>
        </p:nvSpPr>
        <p:spPr bwMode="auto">
          <a:xfrm rot="645190">
            <a:off x="7542158" y="2095806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( 13/15 )</a:t>
            </a:r>
            <a:endParaRPr lang="th-TH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0" y="635000"/>
                <a:ext cx="91702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f(A,B,C,D) = </a:t>
                </a:r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B + 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D + C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)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35000"/>
                <a:ext cx="9170232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1662" t="-1354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2938780" y="43948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28620" y="32873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40300" y="43948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30140" y="32873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สี่เหลี่ยมผืนผ้า 41"/>
          <p:cNvSpPr/>
          <p:nvPr/>
        </p:nvSpPr>
        <p:spPr bwMode="auto">
          <a:xfrm>
            <a:off x="3281680" y="3230880"/>
            <a:ext cx="3423920" cy="18288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32</a:t>
            </a:fld>
            <a:endParaRPr lang="th-TH"/>
          </a:p>
        </p:txBody>
      </p:sp>
      <p:sp>
        <p:nvSpPr>
          <p:cNvPr id="34" name="&quot;No&quot; Symbol 33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( 14/15 )</a:t>
            </a:r>
            <a:endParaRPr lang="th-TH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0" y="635000"/>
                <a:ext cx="91702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f(A,B,C,D) = </a:t>
                </a:r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(A B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  <m:r>
                      <a:rPr lang="en-US" sz="2400" b="0" i="0" smtClean="0">
                        <a:latin typeface="Cambria Math" pitchFamily="18" charset="0"/>
                        <a:ea typeface="Cambria Math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4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)+(AB</a:t>
                </a:r>
                <a:r>
                  <a:rPr lang="en-US" sz="2400" b="0" dirty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  <m:r>
                      <a:rPr lang="en-US" sz="2400" b="0" i="0">
                        <a:latin typeface="Cambria Math" pitchFamily="18" charset="0"/>
                        <a:ea typeface="Cambria Math" pitchFamily="18" charset="0"/>
                      </a:rPr>
                      <m:t> </m:t>
                    </m:r>
                  </m:oMath>
                </a14:m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D) +(ABC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+(ABCD) = AB</a:t>
                </a:r>
                <a:endParaRPr lang="en-US" sz="2000" b="0" dirty="0" smtClean="0"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35000"/>
                <a:ext cx="9170232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1662" t="-1354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6901180" y="54717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01180" y="223075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สี่เหลี่ยมผืนผ้า 43"/>
          <p:cNvSpPr/>
          <p:nvPr/>
        </p:nvSpPr>
        <p:spPr bwMode="auto">
          <a:xfrm>
            <a:off x="7244080" y="4307840"/>
            <a:ext cx="1310640" cy="72136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880860" y="438467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70700" y="327723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สี่เหลี่ยมผืนผ้า 41"/>
          <p:cNvSpPr/>
          <p:nvPr/>
        </p:nvSpPr>
        <p:spPr bwMode="auto">
          <a:xfrm>
            <a:off x="7244080" y="5374640"/>
            <a:ext cx="1310640" cy="7620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 bwMode="auto">
          <a:xfrm>
            <a:off x="7264400" y="3210560"/>
            <a:ext cx="1310640" cy="7620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3" name="สี่เหลี่ยมผืนผ้า 42"/>
          <p:cNvSpPr/>
          <p:nvPr/>
        </p:nvSpPr>
        <p:spPr bwMode="auto">
          <a:xfrm>
            <a:off x="7284720" y="2204720"/>
            <a:ext cx="1310640" cy="72136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33</a:t>
            </a:fld>
            <a:endParaRPr lang="th-TH"/>
          </a:p>
        </p:txBody>
      </p:sp>
      <p:sp>
        <p:nvSpPr>
          <p:cNvPr id="45" name="&quot;No&quot; Symbol 44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Function </a:t>
            </a:r>
            <a:r>
              <a:rPr lang="th-TH" sz="4000" b="1" dirty="0" smtClean="0"/>
              <a:t>ต่าง ๆ </a:t>
            </a:r>
            <a:r>
              <a:rPr lang="en-US" sz="4000" b="1" dirty="0" smtClean="0"/>
              <a:t>( 15/15 )</a:t>
            </a:r>
            <a:endParaRPr lang="th-TH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0" y="635000"/>
                <a:ext cx="91702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f(A,B,C,D) =</a:t>
                </a:r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(ABC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)+(ABCD) +(DCBA) +(A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b="0" i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BC) = ABC</a:t>
                </a:r>
                <a:endParaRPr lang="en-US" sz="3200" b="0" dirty="0" smtClean="0"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35000"/>
                <a:ext cx="9170232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1662" t="-1354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6901180" y="54717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สี่เหลี่ยมผืนผ้า 43"/>
          <p:cNvSpPr/>
          <p:nvPr/>
        </p:nvSpPr>
        <p:spPr bwMode="auto">
          <a:xfrm>
            <a:off x="7244080" y="4307840"/>
            <a:ext cx="1310640" cy="72136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880860" y="438467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สี่เหลี่ยมผืนผ้า 41"/>
          <p:cNvSpPr/>
          <p:nvPr/>
        </p:nvSpPr>
        <p:spPr bwMode="auto">
          <a:xfrm>
            <a:off x="7244080" y="5374640"/>
            <a:ext cx="1310640" cy="7620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4" name="สี่เหลี่ยมผืนผ้า 33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34</a:t>
            </a:fld>
            <a:endParaRPr lang="th-TH"/>
          </a:p>
        </p:txBody>
      </p:sp>
      <p:sp>
        <p:nvSpPr>
          <p:cNvPr id="35" name="&quot;No&quot; Symbol 34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Switching Function </a:t>
            </a:r>
            <a:r>
              <a:rPr lang="th-TH" sz="4000" b="1" dirty="0" smtClean="0"/>
              <a:t>ของ </a:t>
            </a:r>
            <a:r>
              <a:rPr lang="en-US" sz="4000" b="1" dirty="0" smtClean="0"/>
              <a:t>1 </a:t>
            </a:r>
            <a:r>
              <a:rPr lang="th-TH" sz="4000" b="1" dirty="0" smtClean="0"/>
              <a:t>คือ </a:t>
            </a:r>
            <a:r>
              <a:rPr lang="en-US" sz="4000" b="1" dirty="0" smtClean="0"/>
              <a:t>Min term </a:t>
            </a:r>
            <a:br>
              <a:rPr lang="en-US" sz="4000" b="1" dirty="0" smtClean="0"/>
            </a:br>
            <a:endParaRPr lang="th-TH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0" y="635000"/>
                <a:ext cx="9170232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f(A,B,C,D) = </a:t>
                </a:r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  <a:sym typeface="Symbol"/>
                  </a:rPr>
                  <a:t>m(0,1,2,3,15</a:t>
                </a:r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)=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>
                            <a:latin typeface="Cambria Math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) + (</a:t>
                </a:r>
                <a:r>
                  <a:rPr lang="en-US" sz="32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A . B . C . D</a:t>
                </a:r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)</a:t>
                </a:r>
              </a:p>
              <a:p>
                <a:pPr marL="742950" indent="-742950">
                  <a:buAutoNum type="arabicPeriod"/>
                </a:pPr>
                <a:endParaRPr lang="en-US" sz="3200" dirty="0" smtClean="0">
                  <a:latin typeface="TH SarabunPSK" pitchFamily="34" charset="-34"/>
                  <a:cs typeface="TH SarabunPSK" pitchFamily="34" charset="-34"/>
                </a:endParaRPr>
              </a:p>
              <a:p>
                <a:pPr marL="742950" indent="-742950"/>
                <a:endParaRPr lang="en-US" sz="3200" dirty="0" smtClean="0">
                  <a:latin typeface="TH SarabunPSK" pitchFamily="34" charset="-34"/>
                  <a:cs typeface="TH SarabunPSK" pitchFamily="34" charset="-34"/>
                </a:endParaRPr>
              </a:p>
              <a:p>
                <a:pPr marL="742950" indent="-742950"/>
                <a:endParaRPr lang="th-TH" sz="3200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35000"/>
                <a:ext cx="9170232" cy="2062103"/>
              </a:xfrm>
              <a:prstGeom prst="rect">
                <a:avLst/>
              </a:prstGeom>
              <a:blipFill rotWithShape="1">
                <a:blip r:embed="rId2"/>
                <a:stretch>
                  <a:fillRect l="-1662" t="-6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สี่เหลี่ยมผืนผ้า 3"/>
          <p:cNvSpPr/>
          <p:nvPr/>
        </p:nvSpPr>
        <p:spPr bwMode="auto">
          <a:xfrm>
            <a:off x="93980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5" name="ตัวเชื่อมต่อตรง 4"/>
          <p:cNvCxnSpPr>
            <a:stCxn id="4" idx="0"/>
            <a:endCxn id="4" idx="2"/>
          </p:cNvCxnSpPr>
          <p:nvPr/>
        </p:nvCxnSpPr>
        <p:spPr bwMode="auto">
          <a:xfrm rot="16200000" flipH="1">
            <a:off x="186563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 rot="10800000" flipH="1">
            <a:off x="93980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16560" y="1605280"/>
            <a:ext cx="523240" cy="429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401320" y="113284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AB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531620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CD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520" y="227838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3520" y="322834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30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01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6625" y="2225040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7100" y="331787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4912360" y="202184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9" name="ตัวเชื่อมต่อตรง 18"/>
          <p:cNvCxnSpPr>
            <a:stCxn id="18" idx="0"/>
            <a:endCxn id="18" idx="2"/>
          </p:cNvCxnSpPr>
          <p:nvPr/>
        </p:nvCxnSpPr>
        <p:spPr bwMode="auto">
          <a:xfrm rot="16200000" flipH="1">
            <a:off x="5838190" y="308356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ตัวเชื่อมต่อตรง 19"/>
          <p:cNvCxnSpPr/>
          <p:nvPr/>
        </p:nvCxnSpPr>
        <p:spPr bwMode="auto">
          <a:xfrm rot="10800000" flipH="1">
            <a:off x="4912360" y="307467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5648960" y="14376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69860" y="1450340"/>
            <a:ext cx="6110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3980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28" name="ตัวเชื่อมต่อตรง 27"/>
          <p:cNvCxnSpPr>
            <a:stCxn id="27" idx="0"/>
            <a:endCxn id="27" idx="2"/>
          </p:cNvCxnSpPr>
          <p:nvPr/>
        </p:nvCxnSpPr>
        <p:spPr bwMode="auto">
          <a:xfrm rot="16200000" flipH="1">
            <a:off x="186563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ตัวเชื่อมต่อตรง 30"/>
          <p:cNvCxnSpPr/>
          <p:nvPr/>
        </p:nvCxnSpPr>
        <p:spPr bwMode="auto">
          <a:xfrm rot="10800000" flipH="1">
            <a:off x="93980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23520" y="4401820"/>
            <a:ext cx="73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3520" y="5351780"/>
            <a:ext cx="722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endParaRPr lang="th-TH" sz="4400" dirty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27100" y="544131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 bwMode="auto">
          <a:xfrm>
            <a:off x="4912360" y="4145280"/>
            <a:ext cx="3975100" cy="212344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37" name="ตัวเชื่อมต่อตรง 36"/>
          <p:cNvCxnSpPr>
            <a:stCxn id="36" idx="0"/>
            <a:endCxn id="36" idx="2"/>
          </p:cNvCxnSpPr>
          <p:nvPr/>
        </p:nvCxnSpPr>
        <p:spPr bwMode="auto">
          <a:xfrm rot="16200000" flipH="1">
            <a:off x="5838190" y="5207000"/>
            <a:ext cx="2123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ตัวเชื่อมต่อตรง 37"/>
          <p:cNvCxnSpPr/>
          <p:nvPr/>
        </p:nvCxnSpPr>
        <p:spPr bwMode="auto">
          <a:xfrm rot="10800000" flipH="1">
            <a:off x="4912360" y="5198110"/>
            <a:ext cx="3975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6909435" y="5431790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37260" y="4404995"/>
            <a:ext cx="198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3600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8" name="สี่เหลี่ยมผืนผ้า 47"/>
          <p:cNvSpPr/>
          <p:nvPr/>
        </p:nvSpPr>
        <p:spPr bwMode="auto">
          <a:xfrm>
            <a:off x="1320800" y="2133600"/>
            <a:ext cx="1310640" cy="400304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49" name="สี่เหลี่ยมผืนผ้า 48"/>
          <p:cNvSpPr/>
          <p:nvPr/>
        </p:nvSpPr>
        <p:spPr bwMode="auto">
          <a:xfrm>
            <a:off x="7386320" y="5354320"/>
            <a:ext cx="1056640" cy="7416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>
          <a:xfrm>
            <a:off x="0" y="6517640"/>
            <a:ext cx="914400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นี่เป็น 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ที่เรียงตามเลขฐาน ถ้าเรียงตาม </a:t>
            </a:r>
            <a:r>
              <a:rPr lang="en-US" sz="1600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Karnaugh</a:t>
            </a:r>
            <a:r>
              <a:rPr lang="en-US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Map </a:t>
            </a:r>
            <a:r>
              <a:rPr lang="th-TH" sz="1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จะดูง่าย</a:t>
            </a:r>
            <a:r>
              <a:rPr lang="th-TH" sz="1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กว่านี้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35</a:t>
            </a:fld>
            <a:endParaRPr lang="th-TH"/>
          </a:p>
        </p:txBody>
      </p:sp>
      <p:sp>
        <p:nvSpPr>
          <p:cNvPr id="42" name="&quot;No&quot; Symbol 41"/>
          <p:cNvSpPr/>
          <p:nvPr/>
        </p:nvSpPr>
        <p:spPr bwMode="auto">
          <a:xfrm rot="645190">
            <a:off x="7829550" y="142458"/>
            <a:ext cx="1208719" cy="1134588"/>
          </a:xfrm>
          <a:prstGeom prst="noSmoking">
            <a:avLst>
              <a:gd name="adj" fmla="val 11274"/>
            </a:avLst>
          </a:prstGeom>
          <a:solidFill>
            <a:srgbClr val="FF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 smtClean="0"/>
              <a:t>NO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K</a:t>
            </a:r>
            <a:r>
              <a:rPr lang="en-US" sz="2400" b="0" dirty="0" smtClean="0"/>
              <a:t>-M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rPr>
              <a:t>AP</a:t>
            </a: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sz="4000" b="1" dirty="0" smtClean="0"/>
              <a:t>จงลดรูป </a:t>
            </a:r>
            <a:r>
              <a:rPr lang="en-US" sz="4000" b="1" dirty="0" smtClean="0"/>
              <a:t>Function </a:t>
            </a:r>
            <a:r>
              <a:rPr lang="th-TH" sz="4000" b="1" dirty="0" smtClean="0"/>
              <a:t>ด้วย </a:t>
            </a:r>
            <a:r>
              <a:rPr lang="en-US" sz="4000" b="1" dirty="0" smtClean="0"/>
              <a:t>K-Map </a:t>
            </a:r>
            <a:r>
              <a:rPr lang="th-TH" sz="4000" b="1" dirty="0" smtClean="0"/>
              <a:t>จากโจทย์ต่อไปนี้</a:t>
            </a:r>
            <a:r>
              <a:rPr lang="en-US" sz="4000" b="1" dirty="0" smtClean="0"/>
              <a:t> (1/3)</a:t>
            </a:r>
            <a:endParaRPr lang="th-TH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0" y="1021384"/>
                <a:ext cx="9170232" cy="4036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1.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.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+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B) + C</a:t>
                </a: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2.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(A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(A . B) + C</a:t>
                </a: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3.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(A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endParaRPr lang="en-US" sz="2000" b="0" dirty="0" smtClean="0"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4.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B) + (A . B)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endParaRPr lang="en-US" sz="2000" b="0" dirty="0" smtClean="0"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5.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(A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(A . B) + C</a:t>
                </a: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6.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(A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(A . B) +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B) + C</a:t>
                </a: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7.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B) + (A . B)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endParaRPr lang="en-US" sz="2000" b="0" dirty="0" smtClean="0"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8.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(A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B) + (A . B)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endParaRPr lang="en-US" sz="2000" b="0" dirty="0" smtClean="0"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  <a:p>
                <a:pPr marL="742950" indent="-742950"/>
                <a:endParaRPr lang="en-US" sz="3200" dirty="0" smtClean="0">
                  <a:latin typeface="TH SarabunPSK" pitchFamily="34" charset="-34"/>
                  <a:cs typeface="TH SarabunPSK" pitchFamily="34" charset="-34"/>
                </a:endParaRPr>
              </a:p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[1].p87</a:t>
                </a:r>
              </a:p>
              <a:p>
                <a:pPr marL="742950" indent="-742950"/>
                <a:endParaRPr lang="th-TH" sz="3200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21384"/>
                <a:ext cx="9170232" cy="4036811"/>
              </a:xfrm>
              <a:prstGeom prst="rect">
                <a:avLst/>
              </a:prstGeom>
              <a:blipFill rotWithShape="1">
                <a:blip r:embed="rId2"/>
                <a:stretch>
                  <a:fillRect l="-1662" t="-1662" b="-4079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36</a:t>
            </a:fld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3116" y="6216660"/>
            <a:ext cx="913088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18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http://www.thaiall.com/digitallogic/boolean_algebra_laws.pptx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sz="4000" b="1" dirty="0" smtClean="0"/>
              <a:t>จงลดรูป </a:t>
            </a:r>
            <a:r>
              <a:rPr lang="en-US" sz="4000" b="1" dirty="0" smtClean="0"/>
              <a:t>Function </a:t>
            </a:r>
            <a:r>
              <a:rPr lang="th-TH" sz="4000" b="1" dirty="0" smtClean="0"/>
              <a:t>ด้วย </a:t>
            </a:r>
            <a:r>
              <a:rPr lang="en-US" sz="4000" b="1" dirty="0" smtClean="0"/>
              <a:t>K-Map </a:t>
            </a:r>
            <a:r>
              <a:rPr lang="th-TH" sz="4000" b="1" dirty="0" smtClean="0"/>
              <a:t>จากโจทย์ต่อไปนี้ </a:t>
            </a:r>
            <a:r>
              <a:rPr lang="en-US" sz="4000" b="1" dirty="0" smtClean="0"/>
              <a:t>(2/3)</a:t>
            </a:r>
            <a:endParaRPr lang="th-TH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0" y="1048680"/>
                <a:ext cx="9170232" cy="4037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1.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(A + B)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B) (C + D)</a:t>
                </a: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2.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(A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B) (C + D)</a:t>
                </a:r>
              </a:p>
              <a:p>
                <a:pPr marL="742950" indent="-742950"/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3</a:t>
                </a:r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(A + B) (A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+ D)</a:t>
                </a: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4.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B)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(C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</a:t>
                </a: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5.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(A + B)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B)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D)</a:t>
                </a: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6.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B)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(A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(C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</a:t>
                </a: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7.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(A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(A + B)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itchFamily="18" charset="0"/>
                            <a:ea typeface="Cambria Math" pitchFamily="18" charset="0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D)</a:t>
                </a:r>
              </a:p>
              <a:p>
                <a:pPr marL="742950" indent="-742950"/>
                <a:r>
                  <a:rPr lang="th-TH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8. </a:t>
                </a:r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f(A,B) = (A + B) (A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B)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(C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>
                            <a:latin typeface="Cambria Math" pitchFamily="18" charset="0"/>
                            <a:ea typeface="Cambria Math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sz="2000" b="0" dirty="0" smtClean="0"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</a:t>
                </a:r>
              </a:p>
              <a:p>
                <a:pPr marL="742950" indent="-742950"/>
                <a:endParaRPr lang="en-US" sz="3200" dirty="0" smtClean="0">
                  <a:latin typeface="TH SarabunPSK" pitchFamily="34" charset="-34"/>
                  <a:cs typeface="TH SarabunPSK" pitchFamily="34" charset="-34"/>
                </a:endParaRPr>
              </a:p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[1].p89</a:t>
                </a:r>
              </a:p>
              <a:p>
                <a:pPr marL="742950" indent="-742950"/>
                <a:endParaRPr lang="th-TH" sz="3200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48680"/>
                <a:ext cx="9170232" cy="4037516"/>
              </a:xfrm>
              <a:prstGeom prst="rect">
                <a:avLst/>
              </a:prstGeom>
              <a:blipFill rotWithShape="1">
                <a:blip r:embed="rId2"/>
                <a:stretch>
                  <a:fillRect l="-1662" t="-1662" b="-4079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37</a:t>
            </a:fld>
            <a:endParaRPr lang="th-TH"/>
          </a:p>
        </p:txBody>
      </p:sp>
      <p:sp>
        <p:nvSpPr>
          <p:cNvPr id="33" name="สี่เหลี่ยมผืนผ้า 32"/>
          <p:cNvSpPr/>
          <p:nvPr/>
        </p:nvSpPr>
        <p:spPr>
          <a:xfrm>
            <a:off x="13116" y="6225533"/>
            <a:ext cx="913088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18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http://www.thaiall.com/digitallogic/boolean_algebra_laws.pptx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sz="4000" b="1" dirty="0" smtClean="0"/>
              <a:t>จงลดรูป </a:t>
            </a:r>
            <a:r>
              <a:rPr lang="en-US" sz="4000" b="1" dirty="0" smtClean="0"/>
              <a:t>Function </a:t>
            </a:r>
            <a:r>
              <a:rPr lang="th-TH" sz="4000" b="1" dirty="0" smtClean="0"/>
              <a:t>ด้วย </a:t>
            </a:r>
            <a:r>
              <a:rPr lang="en-US" sz="4000" b="1" dirty="0" smtClean="0"/>
              <a:t>K-Map </a:t>
            </a:r>
            <a:r>
              <a:rPr lang="th-TH" sz="4000" b="1" dirty="0" smtClean="0"/>
              <a:t>จาก </a:t>
            </a:r>
            <a:r>
              <a:rPr lang="en-US" sz="4000" b="1" dirty="0" smtClean="0"/>
              <a:t>Min term </a:t>
            </a:r>
            <a:r>
              <a:rPr lang="th-TH" sz="4000" b="1" dirty="0" smtClean="0"/>
              <a:t>ต่อไปนี้</a:t>
            </a:r>
            <a:r>
              <a:rPr lang="en-US" sz="4000" b="1" dirty="0" smtClean="0"/>
              <a:t> (3/3)</a:t>
            </a:r>
            <a:endParaRPr lang="th-TH" sz="4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980440"/>
            <a:ext cx="91702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1. f(A,B,C,D) =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sym typeface="Symbol"/>
              </a:rPr>
              <a:t>m(0,1,2,3,4,6,8,10,12,14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2. f(A,B,C,D) =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sym typeface="Symbol"/>
              </a:rPr>
              <a:t>m(1,3,4,6,9,11,12,14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3. f(A,B,C,D) =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sym typeface="Symbol"/>
              </a:rPr>
              <a:t>m(0,1,2,3,4,6,9,11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4. f(A,B,C,D) =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sym typeface="Symbol"/>
              </a:rPr>
              <a:t>m(1,3,6,7,8,9,12,13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5. f(A,B,C,D) =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sym typeface="Symbol"/>
              </a:rPr>
              <a:t>m(1,8,10,12,13,14,15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6. f(A,B,C,D) =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  <a:sym typeface="Symbol"/>
              </a:rPr>
              <a:t>m(0,2,4,6,8,10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marL="742950" indent="-742950">
              <a:buAutoNum type="arabicPeriod"/>
            </a:pPr>
            <a:endParaRPr lang="en-US" sz="3200" dirty="0" smtClean="0">
              <a:latin typeface="TH SarabunPSK" pitchFamily="34" charset="-34"/>
              <a:cs typeface="TH SarabunPSK" pitchFamily="34" charset="-34"/>
            </a:endParaRPr>
          </a:p>
          <a:p>
            <a:pPr marL="742950" indent="-742950"/>
            <a:endParaRPr lang="en-US" sz="3200" dirty="0" smtClean="0">
              <a:latin typeface="TH SarabunPSK" pitchFamily="34" charset="-34"/>
              <a:cs typeface="TH SarabunPSK" pitchFamily="34" charset="-34"/>
            </a:endParaRPr>
          </a:p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[1].p102</a:t>
            </a:r>
          </a:p>
          <a:p>
            <a:pPr marL="742950" indent="-742950"/>
            <a:endParaRPr lang="th-TH" sz="3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38</a:t>
            </a:fld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0" y="6238499"/>
            <a:ext cx="913088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18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http://www.thaiall.com/digitallogic/canonical.pptx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แอพ </a:t>
            </a:r>
            <a:r>
              <a:rPr lang="en-US" dirty="0" err="1" smtClean="0"/>
              <a:t>Kmap</a:t>
            </a:r>
            <a:r>
              <a:rPr lang="en-US" dirty="0" smtClean="0"/>
              <a:t> Solution </a:t>
            </a:r>
            <a:r>
              <a:rPr lang="th-TH" dirty="0" smtClean="0"/>
              <a:t>บน</a:t>
            </a:r>
            <a:r>
              <a:rPr lang="en-US" dirty="0" smtClean="0"/>
              <a:t> Android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39</a:t>
            </a:fld>
            <a:endParaRPr lang="th-TH"/>
          </a:p>
        </p:txBody>
      </p:sp>
      <p:pic>
        <p:nvPicPr>
          <p:cNvPr id="2054" name="Picture 6" descr="ไม่มีข้อความกำกับภาพอัตโนมัติ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23747" r="4433" b="24086"/>
          <a:stretch/>
        </p:blipFill>
        <p:spPr bwMode="auto">
          <a:xfrm>
            <a:off x="2911523" y="2347416"/>
            <a:ext cx="2361063" cy="236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4208060" y="2074460"/>
            <a:ext cx="0" cy="62779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3719016" y="4669810"/>
            <a:ext cx="0" cy="62779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4701654" y="4669810"/>
            <a:ext cx="0" cy="62779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 flipV="1">
            <a:off x="2779595" y="3689446"/>
            <a:ext cx="459474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5156580" y="3200401"/>
            <a:ext cx="459474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5156580" y="4155745"/>
            <a:ext cx="459474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39069" y="1865138"/>
                <a:ext cx="96899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A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069" y="1865138"/>
                <a:ext cx="968991" cy="523220"/>
              </a:xfrm>
              <a:prstGeom prst="rect">
                <a:avLst/>
              </a:prstGeom>
              <a:blipFill rotWithShape="1">
                <a:blip r:embed="rId4"/>
                <a:stretch>
                  <a:fillRect r="-25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240939" y="1865138"/>
            <a:ext cx="915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>
                <a:latin typeface="Cambria Math" pitchFamily="18" charset="0"/>
                <a:ea typeface="Cambria Math" pitchFamily="18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50239" y="4679863"/>
            <a:ext cx="915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 smtClean="0">
                <a:latin typeface="Cambria Math" pitchFamily="18" charset="0"/>
                <a:ea typeface="Cambria Math" pitchFamily="18" charset="0"/>
              </a:rPr>
              <a:t>B</a:t>
            </a:r>
            <a:endParaRPr lang="en-US" b="0" dirty="0">
              <a:latin typeface="Cambria Math" pitchFamily="18" charset="0"/>
              <a:ea typeface="Cambria Math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729570" y="4713028"/>
                <a:ext cx="457821" cy="524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B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9570" y="4713028"/>
                <a:ext cx="457821" cy="524118"/>
              </a:xfrm>
              <a:prstGeom prst="rect">
                <a:avLst/>
              </a:prstGeom>
              <a:blipFill rotWithShape="1">
                <a:blip r:embed="rId5"/>
                <a:stretch>
                  <a:fillRect l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239070" y="4713028"/>
                <a:ext cx="511170" cy="524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B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070" y="4713028"/>
                <a:ext cx="511170" cy="524118"/>
              </a:xfrm>
              <a:prstGeom prst="rect">
                <a:avLst/>
              </a:prstGeom>
              <a:blipFill rotWithShape="1">
                <a:blip r:embed="rId6"/>
                <a:stretch>
                  <a:fillRect l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187391" y="3427836"/>
            <a:ext cx="457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 smtClean="0">
                <a:latin typeface="Cambria Math" pitchFamily="18" charset="0"/>
                <a:ea typeface="Cambria Math" pitchFamily="18" charset="0"/>
              </a:rPr>
              <a:t>D</a:t>
            </a:r>
            <a:endParaRPr lang="en-US" b="0" dirty="0">
              <a:latin typeface="Cambria Math" pitchFamily="18" charset="0"/>
              <a:ea typeface="Cambria Math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73744" y="2712310"/>
                <a:ext cx="457821" cy="524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D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3744" y="2712310"/>
                <a:ext cx="457821" cy="524118"/>
              </a:xfrm>
              <a:prstGeom prst="rect">
                <a:avLst/>
              </a:prstGeom>
              <a:blipFill rotWithShape="1">
                <a:blip r:embed="rId7"/>
                <a:stretch>
                  <a:fillRect l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173744" y="4188910"/>
                <a:ext cx="457821" cy="524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D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3744" y="4188910"/>
                <a:ext cx="457821" cy="524118"/>
              </a:xfrm>
              <a:prstGeom prst="rect">
                <a:avLst/>
              </a:prstGeom>
              <a:blipFill rotWithShape="1">
                <a:blip r:embed="rId8"/>
                <a:stretch>
                  <a:fillRect l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2551512" y="3846396"/>
            <a:ext cx="457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 smtClean="0">
                <a:latin typeface="Cambria Math" pitchFamily="18" charset="0"/>
                <a:ea typeface="Cambria Math" pitchFamily="18" charset="0"/>
              </a:rPr>
              <a:t>C</a:t>
            </a:r>
            <a:endParaRPr lang="en-US" b="0" dirty="0">
              <a:latin typeface="Cambria Math" pitchFamily="18" charset="0"/>
              <a:ea typeface="Cambria Math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551512" y="3136713"/>
                <a:ext cx="457821" cy="524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C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1512" y="3136713"/>
                <a:ext cx="457821" cy="524118"/>
              </a:xfrm>
              <a:prstGeom prst="rect">
                <a:avLst/>
              </a:prstGeom>
              <a:blipFill rotWithShape="1">
                <a:blip r:embed="rId9"/>
                <a:stretch>
                  <a:fillRect l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497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แอพ </a:t>
            </a:r>
            <a:r>
              <a:rPr lang="en-US" dirty="0" err="1" smtClean="0"/>
              <a:t>Kmap</a:t>
            </a:r>
            <a:r>
              <a:rPr lang="en-US" dirty="0" smtClean="0"/>
              <a:t> Solution </a:t>
            </a:r>
            <a:r>
              <a:rPr lang="th-TH" dirty="0" smtClean="0"/>
              <a:t>บน</a:t>
            </a:r>
            <a:r>
              <a:rPr lang="en-US" dirty="0" smtClean="0"/>
              <a:t> Android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40</a:t>
            </a:fld>
            <a:endParaRPr lang="th-TH"/>
          </a:p>
        </p:txBody>
      </p:sp>
      <p:pic>
        <p:nvPicPr>
          <p:cNvPr id="1026" name="Picture 2" descr="ไม่มีข้อความกำกับภาพอัตโนมัติ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48" y="859809"/>
            <a:ext cx="3053473" cy="542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ไม่มีข้อความกำกับภาพอัตโนมัติ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878" y="859809"/>
            <a:ext cx="3101453" cy="551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52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910687"/>
          </a:xfrm>
        </p:spPr>
        <p:txBody>
          <a:bodyPr/>
          <a:lstStyle/>
          <a:p>
            <a:r>
              <a:rPr lang="th-TH" dirty="0" smtClean="0"/>
              <a:t>แอพ </a:t>
            </a:r>
            <a:r>
              <a:rPr lang="en-US" dirty="0" err="1" smtClean="0"/>
              <a:t>Kmap</a:t>
            </a:r>
            <a:r>
              <a:rPr lang="en-US" dirty="0" smtClean="0"/>
              <a:t> Solution </a:t>
            </a:r>
            <a:r>
              <a:rPr lang="th-TH" dirty="0" smtClean="0"/>
              <a:t>บน</a:t>
            </a:r>
            <a:r>
              <a:rPr lang="en-US" dirty="0" smtClean="0"/>
              <a:t> Android (1/3)</a:t>
            </a:r>
            <a:br>
              <a:rPr lang="en-US" dirty="0" smtClean="0"/>
            </a:br>
            <a:r>
              <a:rPr lang="th-TH" dirty="0" smtClean="0"/>
              <a:t>ดูจาก </a:t>
            </a:r>
            <a:r>
              <a:rPr lang="en-US" dirty="0" err="1" smtClean="0"/>
              <a:t>Karnaugh</a:t>
            </a:r>
            <a:r>
              <a:rPr lang="en-US" dirty="0" smtClean="0"/>
              <a:t> Map </a:t>
            </a:r>
            <a:r>
              <a:rPr lang="th-TH" dirty="0" smtClean="0"/>
              <a:t>แล้วเขียน </a:t>
            </a:r>
            <a:r>
              <a:rPr lang="en-US" dirty="0" smtClean="0"/>
              <a:t>Function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41</a:t>
            </a:fld>
            <a:endParaRPr lang="th-TH"/>
          </a:p>
        </p:txBody>
      </p:sp>
      <p:pic>
        <p:nvPicPr>
          <p:cNvPr id="5122" name="Picture 2" descr="ไม่มีข้อความกำกับภาพอัตโนมัติ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8" b="10818"/>
          <a:stretch/>
        </p:blipFill>
        <p:spPr bwMode="auto">
          <a:xfrm>
            <a:off x="2524836" y="1672846"/>
            <a:ext cx="3729524" cy="431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7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910687"/>
          </a:xfrm>
        </p:spPr>
        <p:txBody>
          <a:bodyPr/>
          <a:lstStyle/>
          <a:p>
            <a:r>
              <a:rPr lang="th-TH" dirty="0" smtClean="0"/>
              <a:t>แอพ </a:t>
            </a:r>
            <a:r>
              <a:rPr lang="en-US" dirty="0" err="1" smtClean="0"/>
              <a:t>Kmap</a:t>
            </a:r>
            <a:r>
              <a:rPr lang="en-US" dirty="0" smtClean="0"/>
              <a:t> Solution </a:t>
            </a:r>
            <a:r>
              <a:rPr lang="th-TH" dirty="0" smtClean="0"/>
              <a:t>บน</a:t>
            </a:r>
            <a:r>
              <a:rPr lang="en-US" dirty="0" smtClean="0"/>
              <a:t> Android (2/3)</a:t>
            </a:r>
            <a:br>
              <a:rPr lang="en-US" dirty="0" smtClean="0"/>
            </a:br>
            <a:r>
              <a:rPr lang="th-TH" dirty="0" smtClean="0"/>
              <a:t>ดูจาก </a:t>
            </a:r>
            <a:r>
              <a:rPr lang="en-US" dirty="0" err="1" smtClean="0"/>
              <a:t>Karnaugh</a:t>
            </a:r>
            <a:r>
              <a:rPr lang="en-US" dirty="0" smtClean="0"/>
              <a:t> Map </a:t>
            </a:r>
            <a:r>
              <a:rPr lang="th-TH" dirty="0" smtClean="0"/>
              <a:t>แล้วเขียนตารางค่าความจริง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42</a:t>
            </a:fld>
            <a:endParaRPr lang="th-TH"/>
          </a:p>
        </p:txBody>
      </p:sp>
      <p:pic>
        <p:nvPicPr>
          <p:cNvPr id="3074" name="Picture 2" descr="ไม่มีข้อความกำกับภาพอัตโนมัติ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52" b="4127"/>
          <a:stretch/>
        </p:blipFill>
        <p:spPr bwMode="auto">
          <a:xfrm>
            <a:off x="2442949" y="1596788"/>
            <a:ext cx="3862317" cy="491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55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910687"/>
          </a:xfrm>
        </p:spPr>
        <p:txBody>
          <a:bodyPr/>
          <a:lstStyle/>
          <a:p>
            <a:r>
              <a:rPr lang="th-TH" dirty="0" smtClean="0"/>
              <a:t>แอพ </a:t>
            </a:r>
            <a:r>
              <a:rPr lang="en-US" dirty="0" err="1" smtClean="0"/>
              <a:t>Kmap</a:t>
            </a:r>
            <a:r>
              <a:rPr lang="en-US" dirty="0" smtClean="0"/>
              <a:t> Solution </a:t>
            </a:r>
            <a:r>
              <a:rPr lang="th-TH" dirty="0" smtClean="0"/>
              <a:t>บน</a:t>
            </a:r>
            <a:r>
              <a:rPr lang="en-US" dirty="0" smtClean="0"/>
              <a:t> Android (3/3)</a:t>
            </a:r>
            <a:br>
              <a:rPr lang="en-US" dirty="0" smtClean="0"/>
            </a:br>
            <a:r>
              <a:rPr lang="th-TH" dirty="0" smtClean="0"/>
              <a:t>ดูจาก </a:t>
            </a:r>
            <a:r>
              <a:rPr lang="en-US" dirty="0" err="1" smtClean="0"/>
              <a:t>Karnaugh</a:t>
            </a:r>
            <a:r>
              <a:rPr lang="en-US" dirty="0" smtClean="0"/>
              <a:t> Map </a:t>
            </a:r>
            <a:r>
              <a:rPr lang="th-TH" dirty="0" smtClean="0"/>
              <a:t>แล้วเขียน </a:t>
            </a:r>
            <a:r>
              <a:rPr lang="en-US" dirty="0" smtClean="0"/>
              <a:t>Circuit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43</a:t>
            </a:fld>
            <a:endParaRPr lang="th-TH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 descr="ไม่มีข้อความกำกับภาพอัตโนมัติ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2" r="17320" b="50000"/>
          <a:stretch/>
        </p:blipFill>
        <p:spPr bwMode="auto">
          <a:xfrm>
            <a:off x="988087" y="1798932"/>
            <a:ext cx="7228111" cy="367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99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dirty="0" smtClean="0"/>
              <a:t>ตารางแบบ </a:t>
            </a:r>
            <a:r>
              <a:rPr lang="en-US" dirty="0" err="1"/>
              <a:t>Karnaugh</a:t>
            </a:r>
            <a:r>
              <a:rPr lang="en-US" dirty="0"/>
              <a:t> Map </a:t>
            </a:r>
            <a:r>
              <a:rPr lang="th-TH" dirty="0" smtClean="0"/>
              <a:t> ทำให้การอ้างอิงง่ายขึ้น</a:t>
            </a:r>
            <a:endParaRPr lang="th-TH" dirty="0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256" y="2536148"/>
            <a:ext cx="3950563" cy="403613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-1" y="787893"/>
            <a:ext cx="9144000" cy="157356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3200" b="0" kern="0" dirty="0" smtClean="0"/>
              <a:t>เลขที่เรียงในตาราง เรียงตาม </a:t>
            </a:r>
            <a:r>
              <a:rPr lang="en-US" sz="3200" b="0" kern="0" dirty="0" smtClean="0"/>
              <a:t>ABCD</a:t>
            </a:r>
            <a:br>
              <a:rPr lang="en-US" sz="3200" b="0" kern="0" dirty="0" smtClean="0"/>
            </a:br>
            <a:r>
              <a:rPr lang="th-TH" sz="3200" b="0" kern="0" dirty="0" smtClean="0"/>
              <a:t>เช่น 0111 มีค่าเท่ากับ 7 </a:t>
            </a:r>
            <a:br>
              <a:rPr lang="th-TH" sz="3200" b="0" kern="0" dirty="0" smtClean="0"/>
            </a:br>
            <a:r>
              <a:rPr lang="th-TH" sz="3200" b="0" kern="0" dirty="0" smtClean="0"/>
              <a:t>โดย </a:t>
            </a:r>
            <a:r>
              <a:rPr lang="en-US" sz="3200" b="0" kern="0" dirty="0" smtClean="0"/>
              <a:t>AB = 01</a:t>
            </a:r>
            <a:r>
              <a:rPr lang="th-TH" sz="3200" b="0" kern="0" dirty="0" smtClean="0"/>
              <a:t> และ</a:t>
            </a:r>
            <a:r>
              <a:rPr lang="en-US" sz="3200" b="0" kern="0" dirty="0" smtClean="0"/>
              <a:t> CD = 11</a:t>
            </a:r>
            <a:endParaRPr lang="th-TH" sz="3200" b="0" kern="0" dirty="0"/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5575177" y="3547709"/>
            <a:ext cx="3018408" cy="218726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kern="0" dirty="0" smtClean="0">
                <a:solidFill>
                  <a:srgbClr val="FF0000"/>
                </a:solidFill>
              </a:rPr>
              <a:t>ง่ายขึ้นไหม</a:t>
            </a:r>
          </a:p>
          <a:p>
            <a:r>
              <a:rPr lang="th-TH" kern="0" dirty="0" smtClean="0">
                <a:solidFill>
                  <a:srgbClr val="FF0000"/>
                </a:solidFill>
              </a:rPr>
              <a:t>เมื่อเทียบกับ</a:t>
            </a:r>
          </a:p>
          <a:p>
            <a:r>
              <a:rPr lang="th-TH" kern="0" dirty="0" smtClean="0">
                <a:solidFill>
                  <a:srgbClr val="FF0000"/>
                </a:solidFill>
              </a:rPr>
              <a:t>เรียงแบบเดิม</a:t>
            </a:r>
            <a:endParaRPr lang="th-TH" kern="0" dirty="0">
              <a:solidFill>
                <a:srgbClr val="FF0000"/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44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609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553593"/>
          </a:xfrm>
        </p:spPr>
        <p:txBody>
          <a:bodyPr/>
          <a:lstStyle/>
          <a:p>
            <a:r>
              <a:rPr lang="th-TH" dirty="0" smtClean="0"/>
              <a:t>บางตำราก็เรียงสลับแนวตั้งกับแนวนอนของ </a:t>
            </a:r>
            <a:r>
              <a:rPr lang="en-US" dirty="0" smtClean="0"/>
              <a:t>AB </a:t>
            </a:r>
            <a:r>
              <a:rPr lang="th-TH" dirty="0" smtClean="0"/>
              <a:t>และ </a:t>
            </a:r>
            <a:r>
              <a:rPr lang="en-US" dirty="0" smtClean="0"/>
              <a:t>CD</a:t>
            </a:r>
            <a:br>
              <a:rPr lang="en-US" dirty="0" smtClean="0"/>
            </a:br>
            <a:r>
              <a:rPr lang="th-TH" dirty="0" smtClean="0"/>
              <a:t>ดูตัวเลขในตารางจะสลับตามกันไปด้วย</a:t>
            </a:r>
            <a:endParaRPr lang="th-TH" dirty="0"/>
          </a:p>
        </p:txBody>
      </p:sp>
      <p:pic>
        <p:nvPicPr>
          <p:cNvPr id="1026" name="Picture 2" descr="http://learneasy.50webs.com/ch1_pg4_3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426" y="1979721"/>
            <a:ext cx="5291090" cy="396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130025" y="6174541"/>
            <a:ext cx="66005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http://learneasy.50webs.com/ch1_pg4.html</a:t>
            </a:r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45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124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5400" b="1" dirty="0"/>
              <a:t>แผนผัง</a:t>
            </a:r>
            <a:r>
              <a:rPr lang="th-TH" sz="5400" b="1" dirty="0" err="1"/>
              <a:t>คาร์โนห์</a:t>
            </a:r>
            <a:r>
              <a:rPr lang="th-TH" sz="5400" b="1" dirty="0"/>
              <a:t> </a:t>
            </a:r>
            <a:r>
              <a:rPr lang="en-US" sz="5400" b="1" dirty="0" smtClean="0"/>
              <a:t>(</a:t>
            </a:r>
            <a:r>
              <a:rPr lang="en-US" sz="5400" b="1" dirty="0" err="1" smtClean="0"/>
              <a:t>Karnaugh</a:t>
            </a:r>
            <a:r>
              <a:rPr lang="en-US" sz="5400" b="1" dirty="0" smtClean="0"/>
              <a:t> Map)</a:t>
            </a:r>
            <a:endParaRPr lang="th-TH" sz="5400" b="1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46</a:t>
            </a:fld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6" y="1554125"/>
            <a:ext cx="4438302" cy="443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025" y="1554125"/>
            <a:ext cx="4438302" cy="443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766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th-TH" sz="4000" b="1" dirty="0" smtClean="0"/>
              <a:t>เปลี่ยน </a:t>
            </a:r>
            <a:r>
              <a:rPr lang="en-US" sz="4000" b="1" dirty="0" smtClean="0"/>
              <a:t>Switching Function </a:t>
            </a:r>
            <a:r>
              <a:rPr lang="th-TH" sz="4000" b="1" dirty="0" smtClean="0"/>
              <a:t>เป็น </a:t>
            </a:r>
            <a:r>
              <a:rPr lang="en-US" sz="4000" b="1" dirty="0" smtClean="0"/>
              <a:t>NAND</a:t>
            </a:r>
            <a:br>
              <a:rPr lang="en-US" sz="4000" b="1" dirty="0" smtClean="0"/>
            </a:br>
            <a:endParaRPr lang="th-TH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0" y="635001"/>
                <a:ext cx="9170232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f(A,B,C,D) = </a:t>
                </a:r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  <a:sym typeface="Symbol"/>
                  </a:rPr>
                  <a:t>m(0,1,2,3,15</a:t>
                </a:r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)	= </a:t>
                </a:r>
                <a:r>
                  <a:rPr lang="en-US" sz="2000" b="0" dirty="0" smtClean="0">
                    <a:solidFill>
                      <a:schemeClr val="tx1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solidFill>
                              <a:schemeClr val="tx1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000" b="0" dirty="0" smtClean="0">
                    <a:solidFill>
                      <a:schemeClr val="tx1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 .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2000" b="0" dirty="0" smtClean="0">
                    <a:solidFill>
                      <a:schemeClr val="tx1"/>
                    </a:solidFill>
                    <a:latin typeface="Cambria Math" pitchFamily="18" charset="0"/>
                    <a:ea typeface="Cambria Math" pitchFamily="18" charset="0"/>
                    <a:cs typeface="TH SarabunPSK" pitchFamily="34" charset="-34"/>
                  </a:rPr>
                  <a:t>) + (A.B.C.D)</a:t>
                </a:r>
                <a:endParaRPr lang="en-US" sz="2000" b="0" dirty="0" smtClean="0"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					</a:t>
                </a:r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en-US" sz="2000" b="0" i="1">
                                <a:latin typeface="Cambria Math"/>
                                <a:ea typeface="Cambria Math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(</m:t>
                            </m:r>
                            <m:acc>
                              <m:accPr>
                                <m:chr m:val="̅"/>
                                <m:ctrlPr>
                                  <a:rPr lang="en-US" sz="2000" b="0" i="1"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>
                                    <a:latin typeface="Cambria Math"/>
                                    <a:ea typeface="Cambria Math" pitchFamily="18" charset="0"/>
                                  </a:rPr>
                                  <m:t>A</m:t>
                                </m:r>
                              </m:e>
                            </m:acc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. </m:t>
                            </m:r>
                            <m:acc>
                              <m:accPr>
                                <m:chr m:val="̅"/>
                                <m:ctrlPr>
                                  <a:rPr lang="en-US" sz="2000" b="0" i="1"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>
                                    <a:latin typeface="Cambria Math"/>
                                    <a:ea typeface="Cambria Math" pitchFamily="18" charset="0"/>
                                  </a:rPr>
                                  <m:t>B</m:t>
                                </m:r>
                              </m:e>
                            </m:acc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) + (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B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C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D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)</m:t>
                            </m:r>
                          </m:e>
                        </m:acc>
                      </m:e>
                    </m:acc>
                  </m:oMath>
                </a14:m>
                <a:endParaRPr lang="en-US" sz="2000" dirty="0" smtClean="0">
                  <a:latin typeface="TH SarabunPSK" pitchFamily="34" charset="-34"/>
                  <a:cs typeface="TH SarabunPSK" pitchFamily="34" charset="-34"/>
                </a:endParaRPr>
              </a:p>
              <a:p>
                <a:pPr marL="742950" indent="-742950"/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 					</a:t>
                </a:r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>
                            <a:latin typeface="Cambria Math"/>
                            <a:ea typeface="Cambria Math" pitchFamily="18" charset="0"/>
                          </a:rPr>
                        </m:ctrlPr>
                      </m:accPr>
                      <m:e>
                        <m:r>
                          <a:rPr lang="en-US" sz="2000" b="0">
                            <a:latin typeface="Cambria Math" pitchFamily="18" charset="0"/>
                            <a:ea typeface="Cambria Math" pitchFamily="18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sz="2000" b="0" i="1">
                                <a:latin typeface="Cambria Math"/>
                                <a:ea typeface="Cambria Math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̅"/>
                                <m:ctrlPr>
                                  <a:rPr lang="en-US" sz="2000" b="0" i="1"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A</m:t>
                                </m:r>
                              </m:e>
                            </m:acc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. </m:t>
                            </m:r>
                            <m:acc>
                              <m:accPr>
                                <m:chr m:val="̅"/>
                                <m:ctrlPr>
                                  <a:rPr lang="en-US" sz="2000" b="0" i="1">
                                    <a:latin typeface="Cambria Math"/>
                                    <a:ea typeface="Cambria Math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>
                                    <a:latin typeface="Cambria Math" pitchFamily="18" charset="0"/>
                                    <a:ea typeface="Cambria Math" pitchFamily="18" charset="0"/>
                                  </a:rPr>
                                  <m:t>B</m:t>
                                </m:r>
                              </m:e>
                            </m:acc>
                          </m:e>
                        </m:acc>
                        <m:r>
                          <m:rPr>
                            <m:nor/>
                          </m:rPr>
                          <a:rPr lang="en-US" sz="2000" b="0" dirty="0"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000" b="0" dirty="0"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 . </m:t>
                        </m:r>
                        <m:r>
                          <m:rPr>
                            <m:nor/>
                          </m:rPr>
                          <a:rPr lang="en-US" sz="2000" b="0" dirty="0"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sz="2000" b="0" i="1">
                                <a:latin typeface="Cambria Math"/>
                                <a:ea typeface="Cambria Math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B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C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sz="2000" b="0" dirty="0">
                                <a:latin typeface="Cambria Math" pitchFamily="18" charset="0"/>
                                <a:ea typeface="Cambria Math" pitchFamily="18" charset="0"/>
                                <a:cs typeface="TH SarabunPSK" pitchFamily="34" charset="-34"/>
                              </a:rPr>
                              <m:t>D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sz="2000" b="0" dirty="0">
                            <a:latin typeface="Cambria Math" pitchFamily="18" charset="0"/>
                            <a:ea typeface="Cambria Math" pitchFamily="18" charset="0"/>
                            <a:cs typeface="TH SarabunPSK" pitchFamily="34" charset="-34"/>
                          </a:rPr>
                          <m:t>)</m:t>
                        </m:r>
                      </m:e>
                    </m:acc>
                  </m:oMath>
                </a14:m>
                <a:endParaRPr lang="th-TH" sz="2000" b="0" dirty="0" smtClean="0">
                  <a:latin typeface="Cambria Math" pitchFamily="18" charset="0"/>
                  <a:ea typeface="Cambria Math" pitchFamily="18" charset="0"/>
                  <a:cs typeface="TH SarabunPSK" pitchFamily="34" charset="-34"/>
                </a:endParaRPr>
              </a:p>
              <a:p>
                <a:pPr marL="742950" indent="-742950"/>
                <a:r>
                  <a:rPr lang="th-TH" sz="3200" dirty="0" smtClean="0">
                    <a:latin typeface="TH SarabunPSK" pitchFamily="34" charset="-34"/>
                    <a:cs typeface="TH SarabunPSK" pitchFamily="34" charset="-34"/>
                  </a:rPr>
                  <a:t>คล้าย </a:t>
                </a:r>
                <a:r>
                  <a:rPr lang="en-US" sz="3200" dirty="0" smtClean="0">
                    <a:latin typeface="TH SarabunPSK" pitchFamily="34" charset="-34"/>
                    <a:cs typeface="TH SarabunPSK" pitchFamily="34" charset="-34"/>
                  </a:rPr>
                  <a:t>[1]p.109</a:t>
                </a: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35001"/>
                <a:ext cx="9170232" cy="2062103"/>
              </a:xfrm>
              <a:prstGeom prst="rect">
                <a:avLst/>
              </a:prstGeom>
              <a:blipFill rotWithShape="1">
                <a:blip r:embed="rId2"/>
                <a:stretch>
                  <a:fillRect l="-1662" t="-6509" b="-8876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แผนผังลำดับงาน: หน่วงเวลา 64"/>
          <p:cNvSpPr/>
          <p:nvPr/>
        </p:nvSpPr>
        <p:spPr bwMode="auto">
          <a:xfrm>
            <a:off x="5273040" y="5008880"/>
            <a:ext cx="650240" cy="61976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 w="28575">
                <a:solidFill>
                  <a:schemeClr val="tx1"/>
                </a:solidFill>
              </a:ln>
              <a:noFill/>
              <a:effectLst/>
              <a:latin typeface="Angsana New" pitchFamily="18" charset="-34"/>
            </a:endParaRPr>
          </a:p>
        </p:txBody>
      </p:sp>
      <p:sp>
        <p:nvSpPr>
          <p:cNvPr id="66" name="วงรี 65"/>
          <p:cNvSpPr/>
          <p:nvPr/>
        </p:nvSpPr>
        <p:spPr bwMode="auto">
          <a:xfrm>
            <a:off x="5923280" y="5232400"/>
            <a:ext cx="142240" cy="16256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68" name="ตัวเชื่อมต่อตรง 67"/>
          <p:cNvCxnSpPr>
            <a:stCxn id="66" idx="6"/>
          </p:cNvCxnSpPr>
          <p:nvPr/>
        </p:nvCxnSpPr>
        <p:spPr bwMode="auto">
          <a:xfrm>
            <a:off x="6065520" y="531368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0" name="แผนผังลำดับงาน: หน่วงเวลา 69"/>
          <p:cNvSpPr/>
          <p:nvPr/>
        </p:nvSpPr>
        <p:spPr bwMode="auto">
          <a:xfrm>
            <a:off x="2458720" y="3870960"/>
            <a:ext cx="650240" cy="61976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 w="28575">
                <a:solidFill>
                  <a:schemeClr val="tx1"/>
                </a:solidFill>
              </a:ln>
              <a:noFill/>
              <a:effectLst/>
              <a:latin typeface="Angsana New" pitchFamily="18" charset="-34"/>
            </a:endParaRPr>
          </a:p>
        </p:txBody>
      </p:sp>
      <p:sp>
        <p:nvSpPr>
          <p:cNvPr id="71" name="วงรี 70"/>
          <p:cNvSpPr/>
          <p:nvPr/>
        </p:nvSpPr>
        <p:spPr bwMode="auto">
          <a:xfrm>
            <a:off x="3108960" y="4094480"/>
            <a:ext cx="142240" cy="16256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72" name="ตัวเชื่อมต่อตรง 71"/>
          <p:cNvCxnSpPr>
            <a:stCxn id="71" idx="6"/>
          </p:cNvCxnSpPr>
          <p:nvPr/>
        </p:nvCxnSpPr>
        <p:spPr bwMode="auto">
          <a:xfrm>
            <a:off x="3251200" y="417576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3" name="TextBox 72"/>
          <p:cNvSpPr txBox="1"/>
          <p:nvPr/>
        </p:nvSpPr>
        <p:spPr>
          <a:xfrm>
            <a:off x="1503680" y="3886201"/>
            <a:ext cx="447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A</a:t>
            </a:r>
            <a:endParaRPr lang="th-TH" sz="3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76" name="ตัวเชื่อมต่อตรง 75"/>
          <p:cNvCxnSpPr/>
          <p:nvPr/>
        </p:nvCxnSpPr>
        <p:spPr bwMode="auto">
          <a:xfrm>
            <a:off x="2153920" y="433832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ตัวเชื่อมต่อตรง 76"/>
          <p:cNvCxnSpPr/>
          <p:nvPr/>
        </p:nvCxnSpPr>
        <p:spPr bwMode="auto">
          <a:xfrm>
            <a:off x="2133600" y="398272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ตัวเชื่อมต่อตรง 77"/>
          <p:cNvCxnSpPr/>
          <p:nvPr/>
        </p:nvCxnSpPr>
        <p:spPr bwMode="auto">
          <a:xfrm>
            <a:off x="1818640" y="416560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ตัวเชื่อมต่อตรง 78"/>
          <p:cNvCxnSpPr/>
          <p:nvPr/>
        </p:nvCxnSpPr>
        <p:spPr bwMode="auto">
          <a:xfrm rot="16200000" flipV="1">
            <a:off x="1981200" y="4155440"/>
            <a:ext cx="355600" cy="1016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แผนผังลำดับงาน: หน่วงเวลา 80"/>
          <p:cNvSpPr/>
          <p:nvPr/>
        </p:nvSpPr>
        <p:spPr bwMode="auto">
          <a:xfrm>
            <a:off x="2458720" y="4632960"/>
            <a:ext cx="650240" cy="61976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 w="28575">
                <a:solidFill>
                  <a:schemeClr val="tx1"/>
                </a:solidFill>
              </a:ln>
              <a:noFill/>
              <a:effectLst/>
              <a:latin typeface="Angsana New" pitchFamily="18" charset="-34"/>
            </a:endParaRPr>
          </a:p>
        </p:txBody>
      </p:sp>
      <p:sp>
        <p:nvSpPr>
          <p:cNvPr id="82" name="วงรี 81"/>
          <p:cNvSpPr/>
          <p:nvPr/>
        </p:nvSpPr>
        <p:spPr bwMode="auto">
          <a:xfrm>
            <a:off x="3108960" y="4856480"/>
            <a:ext cx="142240" cy="16256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83" name="ตัวเชื่อมต่อตรง 82"/>
          <p:cNvCxnSpPr>
            <a:stCxn id="82" idx="6"/>
          </p:cNvCxnSpPr>
          <p:nvPr/>
        </p:nvCxnSpPr>
        <p:spPr bwMode="auto">
          <a:xfrm>
            <a:off x="3251200" y="493776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TextBox 83"/>
          <p:cNvSpPr txBox="1"/>
          <p:nvPr/>
        </p:nvSpPr>
        <p:spPr>
          <a:xfrm>
            <a:off x="1432560" y="4638041"/>
            <a:ext cx="51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B</a:t>
            </a:r>
            <a:endParaRPr lang="th-TH" sz="3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85" name="ตัวเชื่อมต่อตรง 84"/>
          <p:cNvCxnSpPr/>
          <p:nvPr/>
        </p:nvCxnSpPr>
        <p:spPr bwMode="auto">
          <a:xfrm>
            <a:off x="2153920" y="510032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ตัวเชื่อมต่อตรง 85"/>
          <p:cNvCxnSpPr/>
          <p:nvPr/>
        </p:nvCxnSpPr>
        <p:spPr bwMode="auto">
          <a:xfrm>
            <a:off x="2133600" y="474472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ตัวเชื่อมต่อตรง 86"/>
          <p:cNvCxnSpPr/>
          <p:nvPr/>
        </p:nvCxnSpPr>
        <p:spPr bwMode="auto">
          <a:xfrm>
            <a:off x="1818640" y="492760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ตัวเชื่อมต่อตรง 87"/>
          <p:cNvCxnSpPr/>
          <p:nvPr/>
        </p:nvCxnSpPr>
        <p:spPr bwMode="auto">
          <a:xfrm rot="16200000" flipV="1">
            <a:off x="1981200" y="4917440"/>
            <a:ext cx="355600" cy="1016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แผนผังลำดับงาน: หน่วงเวลา 88"/>
          <p:cNvSpPr/>
          <p:nvPr/>
        </p:nvSpPr>
        <p:spPr bwMode="auto">
          <a:xfrm>
            <a:off x="3860800" y="4257040"/>
            <a:ext cx="650240" cy="61976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 w="28575">
                <a:solidFill>
                  <a:schemeClr val="tx1"/>
                </a:solidFill>
              </a:ln>
              <a:noFill/>
              <a:effectLst/>
              <a:latin typeface="Angsana New" pitchFamily="18" charset="-34"/>
            </a:endParaRPr>
          </a:p>
        </p:txBody>
      </p:sp>
      <p:sp>
        <p:nvSpPr>
          <p:cNvPr id="90" name="วงรี 89"/>
          <p:cNvSpPr/>
          <p:nvPr/>
        </p:nvSpPr>
        <p:spPr bwMode="auto">
          <a:xfrm>
            <a:off x="4511040" y="4480560"/>
            <a:ext cx="142240" cy="16256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91" name="ตัวเชื่อมต่อตรง 90"/>
          <p:cNvCxnSpPr>
            <a:stCxn id="90" idx="6"/>
          </p:cNvCxnSpPr>
          <p:nvPr/>
        </p:nvCxnSpPr>
        <p:spPr bwMode="auto">
          <a:xfrm>
            <a:off x="4653280" y="456184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ตัวเชื่อมต่อตรง 91"/>
          <p:cNvCxnSpPr/>
          <p:nvPr/>
        </p:nvCxnSpPr>
        <p:spPr bwMode="auto">
          <a:xfrm rot="16200000" flipH="1">
            <a:off x="3159760" y="4551680"/>
            <a:ext cx="782320" cy="1016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ตัวเชื่อมต่อตรง 94"/>
          <p:cNvCxnSpPr/>
          <p:nvPr/>
        </p:nvCxnSpPr>
        <p:spPr bwMode="auto">
          <a:xfrm>
            <a:off x="3556000" y="458216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TextBox 95"/>
          <p:cNvSpPr txBox="1"/>
          <p:nvPr/>
        </p:nvSpPr>
        <p:spPr>
          <a:xfrm>
            <a:off x="1412240" y="5735321"/>
            <a:ext cx="447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C</a:t>
            </a:r>
            <a:endParaRPr lang="th-TH" sz="3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676400" y="5908041"/>
            <a:ext cx="447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D</a:t>
            </a:r>
            <a:endParaRPr lang="th-TH" sz="32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98" name="ตัวเชื่อมต่อตรง 97"/>
          <p:cNvCxnSpPr/>
          <p:nvPr/>
        </p:nvCxnSpPr>
        <p:spPr bwMode="auto">
          <a:xfrm rot="16200000" flipH="1">
            <a:off x="421640" y="4993640"/>
            <a:ext cx="1696720" cy="406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ตัวเชื่อมต่อตรง 100"/>
          <p:cNvCxnSpPr/>
          <p:nvPr/>
        </p:nvCxnSpPr>
        <p:spPr bwMode="auto">
          <a:xfrm>
            <a:off x="1239520" y="417576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2" name="แผนผังลำดับงาน: หน่วงเวลา 101"/>
          <p:cNvSpPr/>
          <p:nvPr/>
        </p:nvSpPr>
        <p:spPr bwMode="auto">
          <a:xfrm>
            <a:off x="3901440" y="5669280"/>
            <a:ext cx="650240" cy="619760"/>
          </a:xfrm>
          <a:prstGeom prst="flowChartDelay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 w="28575">
                <a:solidFill>
                  <a:schemeClr val="tx1"/>
                </a:solidFill>
              </a:ln>
              <a:noFill/>
              <a:effectLst/>
              <a:latin typeface="Angsana New" pitchFamily="18" charset="-34"/>
            </a:endParaRPr>
          </a:p>
        </p:txBody>
      </p:sp>
      <p:sp>
        <p:nvSpPr>
          <p:cNvPr id="103" name="วงรี 102"/>
          <p:cNvSpPr/>
          <p:nvPr/>
        </p:nvSpPr>
        <p:spPr bwMode="auto">
          <a:xfrm>
            <a:off x="4551680" y="5892800"/>
            <a:ext cx="142240" cy="16256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</a:endParaRPr>
          </a:p>
        </p:txBody>
      </p:sp>
      <p:cxnSp>
        <p:nvCxnSpPr>
          <p:cNvPr id="104" name="ตัวเชื่อมต่อตรง 103"/>
          <p:cNvCxnSpPr>
            <a:stCxn id="103" idx="6"/>
          </p:cNvCxnSpPr>
          <p:nvPr/>
        </p:nvCxnSpPr>
        <p:spPr bwMode="auto">
          <a:xfrm>
            <a:off x="4693920" y="597408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ตัวเชื่อมต่อตรง 104"/>
          <p:cNvCxnSpPr>
            <a:stCxn id="84" idx="2"/>
          </p:cNvCxnSpPr>
          <p:nvPr/>
        </p:nvCxnSpPr>
        <p:spPr bwMode="auto">
          <a:xfrm flipH="1">
            <a:off x="1686560" y="5222816"/>
            <a:ext cx="5080" cy="51758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ตัวเชื่อมต่อตรง 107"/>
          <p:cNvCxnSpPr/>
          <p:nvPr/>
        </p:nvCxnSpPr>
        <p:spPr bwMode="auto">
          <a:xfrm>
            <a:off x="1686560" y="5740400"/>
            <a:ext cx="2194560" cy="2032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ตัวเชื่อมต่อตรง 109"/>
          <p:cNvCxnSpPr/>
          <p:nvPr/>
        </p:nvCxnSpPr>
        <p:spPr bwMode="auto">
          <a:xfrm>
            <a:off x="1270000" y="5852160"/>
            <a:ext cx="2611120" cy="1016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" name="ตัวเชื่อมต่อตรง 115"/>
          <p:cNvCxnSpPr/>
          <p:nvPr/>
        </p:nvCxnSpPr>
        <p:spPr bwMode="auto">
          <a:xfrm>
            <a:off x="1727200" y="6004560"/>
            <a:ext cx="2174240" cy="1016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7" name="ตัวเชื่อมต่อตรง 116"/>
          <p:cNvCxnSpPr/>
          <p:nvPr/>
        </p:nvCxnSpPr>
        <p:spPr bwMode="auto">
          <a:xfrm>
            <a:off x="1981200" y="6156960"/>
            <a:ext cx="191008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ตัวเชื่อมต่อตรง 123"/>
          <p:cNvCxnSpPr/>
          <p:nvPr/>
        </p:nvCxnSpPr>
        <p:spPr bwMode="auto">
          <a:xfrm rot="16200000" flipH="1">
            <a:off x="4658360" y="4841240"/>
            <a:ext cx="579120" cy="2032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ตัวเชื่อมต่อตรง 125"/>
          <p:cNvCxnSpPr/>
          <p:nvPr/>
        </p:nvCxnSpPr>
        <p:spPr bwMode="auto">
          <a:xfrm rot="16200000" flipV="1">
            <a:off x="4719320" y="5704840"/>
            <a:ext cx="518160" cy="2032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8" name="ตัวเชื่อมต่อตรง 127"/>
          <p:cNvCxnSpPr/>
          <p:nvPr/>
        </p:nvCxnSpPr>
        <p:spPr bwMode="auto">
          <a:xfrm>
            <a:off x="4968240" y="546608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ตัวเชื่อมต่อตรง 130"/>
          <p:cNvCxnSpPr/>
          <p:nvPr/>
        </p:nvCxnSpPr>
        <p:spPr bwMode="auto">
          <a:xfrm>
            <a:off x="4947920" y="5140960"/>
            <a:ext cx="3149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2" name="สี่เหลี่ยมผืนผ้า 131"/>
          <p:cNvSpPr/>
          <p:nvPr/>
        </p:nvSpPr>
        <p:spPr>
          <a:xfrm>
            <a:off x="6438815" y="4874270"/>
            <a:ext cx="12650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f(A,B,C,D)</a:t>
            </a:r>
            <a:endParaRPr lang="th-TH" dirty="0"/>
          </a:p>
        </p:txBody>
      </p:sp>
      <p:sp>
        <p:nvSpPr>
          <p:cNvPr id="133" name="สี่เหลี่ยมผืนผ้า 132"/>
          <p:cNvSpPr/>
          <p:nvPr/>
        </p:nvSpPr>
        <p:spPr>
          <a:xfrm>
            <a:off x="2537375" y="2916853"/>
            <a:ext cx="623119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การเปลี่ยน </a:t>
            </a:r>
            <a:r>
              <a:rPr lang="en-US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and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or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คือ การแยก </a:t>
            </a:r>
            <a:r>
              <a:rPr lang="en-US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not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ออกจากกัน</a:t>
            </a:r>
          </a:p>
          <a:p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การเปลี่ยน </a:t>
            </a:r>
            <a:r>
              <a:rPr lang="en-US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or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and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คือ การแยก </a:t>
            </a:r>
            <a:r>
              <a:rPr lang="en-US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not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ออกจากกัน เช่นกัน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47</a:t>
            </a:fld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0160" y="6457741"/>
            <a:ext cx="9133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http://www.thaiall.com/digitallogic/nandnor.pptx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00729"/>
            <a:ext cx="8229600" cy="1961965"/>
          </a:xfrm>
        </p:spPr>
        <p:txBody>
          <a:bodyPr/>
          <a:lstStyle/>
          <a:p>
            <a:r>
              <a:rPr lang="th-TH" sz="5400" b="1" dirty="0" smtClean="0"/>
              <a:t>ประเด็นน่าสนใจ </a:t>
            </a:r>
            <a:r>
              <a:rPr lang="th-TH" sz="5400" dirty="0" smtClean="0"/>
              <a:t>เกี่ยวกับ</a:t>
            </a:r>
            <a:br>
              <a:rPr lang="th-TH" sz="5400" dirty="0" smtClean="0"/>
            </a:br>
            <a:r>
              <a:rPr lang="th-TH" sz="5400" b="1" dirty="0" smtClean="0">
                <a:solidFill>
                  <a:srgbClr val="FF0000"/>
                </a:solidFill>
              </a:rPr>
              <a:t>การใช้ </a:t>
            </a:r>
            <a:r>
              <a:rPr lang="en-US" sz="5400" b="1" dirty="0" err="1" smtClean="0">
                <a:solidFill>
                  <a:srgbClr val="FF0000"/>
                </a:solidFill>
              </a:rPr>
              <a:t>Karnaugh</a:t>
            </a:r>
            <a:r>
              <a:rPr lang="en-US" sz="5400" b="1" dirty="0" smtClean="0">
                <a:solidFill>
                  <a:srgbClr val="FF0000"/>
                </a:solidFill>
              </a:rPr>
              <a:t> map</a:t>
            </a:r>
            <a:endParaRPr lang="th-TH" sz="5400" b="1" dirty="0">
              <a:solidFill>
                <a:srgbClr val="FF00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760561"/>
            <a:ext cx="8229600" cy="4926841"/>
          </a:xfrm>
        </p:spPr>
        <p:txBody>
          <a:bodyPr/>
          <a:lstStyle/>
          <a:p>
            <a:r>
              <a:rPr lang="th-TH" sz="4400" dirty="0"/>
              <a:t>การเขียนฟังก์ชัน จาก </a:t>
            </a:r>
            <a:r>
              <a:rPr lang="en-US" sz="4400" dirty="0" err="1"/>
              <a:t>Karnaugh</a:t>
            </a:r>
            <a:r>
              <a:rPr lang="en-US" sz="4400" dirty="0"/>
              <a:t> map </a:t>
            </a:r>
          </a:p>
          <a:p>
            <a:r>
              <a:rPr lang="th-TH" sz="4400" dirty="0" smtClean="0"/>
              <a:t>การ</a:t>
            </a:r>
            <a:r>
              <a:rPr lang="th-TH" sz="4400" dirty="0"/>
              <a:t>เขียน </a:t>
            </a:r>
            <a:r>
              <a:rPr lang="en-US" sz="4400" dirty="0" err="1" smtClean="0"/>
              <a:t>Karnaugh</a:t>
            </a:r>
            <a:r>
              <a:rPr lang="en-US" sz="4400" dirty="0" smtClean="0"/>
              <a:t> </a:t>
            </a:r>
            <a:r>
              <a:rPr lang="en-US" sz="4400" dirty="0"/>
              <a:t>map</a:t>
            </a:r>
            <a:r>
              <a:rPr lang="en-US" sz="4400" dirty="0" smtClean="0"/>
              <a:t> </a:t>
            </a:r>
            <a:r>
              <a:rPr lang="th-TH" sz="4400" dirty="0"/>
              <a:t>จากฟังก์ชัน</a:t>
            </a:r>
          </a:p>
          <a:p>
            <a:r>
              <a:rPr lang="th-TH" sz="4400" dirty="0" smtClean="0"/>
              <a:t>การ</a:t>
            </a:r>
            <a:r>
              <a:rPr lang="th-TH" sz="4400" dirty="0"/>
              <a:t>เขียน </a:t>
            </a:r>
            <a:r>
              <a:rPr lang="en-US" sz="4400" dirty="0" err="1" smtClean="0"/>
              <a:t>Karnaugh</a:t>
            </a:r>
            <a:r>
              <a:rPr lang="en-US" sz="4400" dirty="0" smtClean="0"/>
              <a:t> </a:t>
            </a:r>
            <a:r>
              <a:rPr lang="en-US" sz="4400" dirty="0"/>
              <a:t>map</a:t>
            </a:r>
            <a:r>
              <a:rPr lang="en-US" sz="4400" dirty="0" smtClean="0"/>
              <a:t> </a:t>
            </a:r>
            <a:r>
              <a:rPr lang="th-TH" sz="4400" dirty="0"/>
              <a:t>จาก </a:t>
            </a:r>
            <a:r>
              <a:rPr lang="en-US" sz="4400" dirty="0" smtClean="0"/>
              <a:t>Min </a:t>
            </a:r>
            <a:r>
              <a:rPr lang="en-US" sz="4400" dirty="0"/>
              <a:t>term</a:t>
            </a:r>
          </a:p>
          <a:p>
            <a:r>
              <a:rPr lang="th-TH" sz="4400" dirty="0" smtClean="0"/>
              <a:t>การ</a:t>
            </a:r>
            <a:r>
              <a:rPr lang="th-TH" sz="4400" dirty="0"/>
              <a:t>เขียน </a:t>
            </a:r>
            <a:r>
              <a:rPr lang="en-US" sz="4400" dirty="0" smtClean="0"/>
              <a:t>Min </a:t>
            </a:r>
            <a:r>
              <a:rPr lang="en-US" sz="4400" dirty="0"/>
              <a:t>term </a:t>
            </a:r>
            <a:r>
              <a:rPr lang="th-TH" sz="4400" dirty="0"/>
              <a:t>จาก </a:t>
            </a:r>
            <a:r>
              <a:rPr lang="en-US" sz="4400" dirty="0" err="1" smtClean="0"/>
              <a:t>Karnaugh</a:t>
            </a:r>
            <a:r>
              <a:rPr lang="en-US" sz="4400" dirty="0" smtClean="0"/>
              <a:t> map</a:t>
            </a:r>
          </a:p>
          <a:p>
            <a:r>
              <a:rPr lang="th-TH" sz="4400" dirty="0" smtClean="0"/>
              <a:t>การเขียน </a:t>
            </a:r>
            <a:r>
              <a:rPr lang="en-US" sz="4400" dirty="0" smtClean="0"/>
              <a:t>Truth table </a:t>
            </a:r>
            <a:r>
              <a:rPr lang="th-TH" sz="4400" dirty="0" smtClean="0"/>
              <a:t>จาก </a:t>
            </a:r>
            <a:r>
              <a:rPr lang="en-US" sz="4400" dirty="0" err="1"/>
              <a:t>Karnaugh</a:t>
            </a:r>
            <a:r>
              <a:rPr lang="en-US" sz="4400" dirty="0"/>
              <a:t> </a:t>
            </a:r>
            <a:r>
              <a:rPr lang="en-US" sz="4400" dirty="0" smtClean="0"/>
              <a:t>map</a:t>
            </a:r>
            <a:endParaRPr lang="th-TH" sz="4400" dirty="0" smtClean="0"/>
          </a:p>
          <a:p>
            <a:r>
              <a:rPr lang="th-TH" sz="4400" dirty="0" smtClean="0"/>
              <a:t>การเขียน </a:t>
            </a:r>
            <a:r>
              <a:rPr lang="en-US" sz="4400" dirty="0" smtClean="0"/>
              <a:t>Circuit </a:t>
            </a:r>
            <a:r>
              <a:rPr lang="th-TH" sz="4400" dirty="0" smtClean="0"/>
              <a:t>จาก </a:t>
            </a:r>
            <a:r>
              <a:rPr lang="en-US" sz="4400" dirty="0" err="1" smtClean="0"/>
              <a:t>Karnaugh</a:t>
            </a:r>
            <a:r>
              <a:rPr lang="en-US" sz="4400" dirty="0" smtClean="0"/>
              <a:t> map</a:t>
            </a:r>
            <a:endParaRPr lang="th-TH" sz="4400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3E59E0-297A-441F-AED8-8EA30FCC8C4C}" type="slidenum">
              <a:rPr lang="th-TH" smtClean="0"/>
              <a:t>48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900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1790</TotalTime>
  <Words>2403</Words>
  <Application>Microsoft Office PowerPoint</Application>
  <PresentationFormat>นำเสนอทางหน้าจอ (4:3)</PresentationFormat>
  <Paragraphs>707</Paragraphs>
  <Slides>48</Slides>
  <Notes>6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2</vt:i4>
      </vt:variant>
      <vt:variant>
        <vt:lpstr>ชื่อเรื่องภาพนิ่ง</vt:lpstr>
      </vt:variant>
      <vt:variant>
        <vt:i4>48</vt:i4>
      </vt:variant>
    </vt:vector>
  </HeadingPairs>
  <TitlesOfParts>
    <vt:vector size="50" baseType="lpstr">
      <vt:lpstr>1_Default Design</vt:lpstr>
      <vt:lpstr>การออกแบบที่กำหนดเอง</vt:lpstr>
      <vt:lpstr>แผนผังคาร์โนห์  Karnaugh Map (K-Map)</vt:lpstr>
      <vt:lpstr>แผนผังคาร์โนห์ Karnaugh Map ที่เรียงตามหลักที่ถูกต้อง</vt:lpstr>
      <vt:lpstr>แผนผังคาร์โนห์ Karnaugh Map ที่เรียงตามหลักที่ถูกต้อง</vt:lpstr>
      <vt:lpstr>ในช่วงแรกของ Slide</vt:lpstr>
      <vt:lpstr>เพิ่มเติมเรื่องการพิมพ์ X ̅  ในสไลด์</vt:lpstr>
      <vt:lpstr>Karnaugh Map 2 ตัวแปร เพียงแบบฟอร์ม </vt:lpstr>
      <vt:lpstr>ใช้ Karnaugh Map แสดงถึงการเล่าเรื่องใน Social Media</vt:lpstr>
      <vt:lpstr>Karnaugh Map 2 ตัวแปร แบบให้ความหมาย AB (1/3) </vt:lpstr>
      <vt:lpstr>Karnaugh Map 2 ตัวแปร แบบให้ความหมาย AB (2/3) </vt:lpstr>
      <vt:lpstr>Karnaugh Map 2 ตัวแปร แบบให้ความหมาย AB (3/3) </vt:lpstr>
      <vt:lpstr>Map ตามเลข 3 ตัวแปร แบบให้ความหมาย ABC </vt:lpstr>
      <vt:lpstr>Map ตามเลข 4 ตัวแปร แบบให้ความหมาย ABCD </vt:lpstr>
      <vt:lpstr>Map ตามเลข 2 ตัวแปร แบบมองตัวแปร (1/6) </vt:lpstr>
      <vt:lpstr>Map ตามเลข 2 ตัวแปร แบบมองตัวแปร (2/6) </vt:lpstr>
      <vt:lpstr>Map ตามเลข 2 ตัวแปร แบบมองตัวแปร (3/6) </vt:lpstr>
      <vt:lpstr>Map ตามเลข 2 ตัวแปร แบบมองตัวแปร (4/6) </vt:lpstr>
      <vt:lpstr>Map ตามเลข 2 ตัวแปร แบบมองตัวแปร (5/6) </vt:lpstr>
      <vt:lpstr>Map ตามเลข 2 ตัวแปร แบบมองตัวแปร (6/6) </vt:lpstr>
      <vt:lpstr>จงเขียน Map แสดงโอกาสการเปิดอัตโนมัติ ของหลอดไฟฟ้าบนเสาไฟที่ส่องแสงตามแสงอาทิตย์</vt:lpstr>
      <vt:lpstr>Function ต่าง ๆ ( 1/15 )</vt:lpstr>
      <vt:lpstr>Function ต่าง ๆ ( 2/15 )</vt:lpstr>
      <vt:lpstr>Function ต่าง ๆ ( 3/15 )</vt:lpstr>
      <vt:lpstr>Function ต่าง ๆ ( 4/15 )</vt:lpstr>
      <vt:lpstr>Function ต่าง ๆ ( 5/15 )</vt:lpstr>
      <vt:lpstr>Function ต่าง ๆ ( 6/15 )</vt:lpstr>
      <vt:lpstr>Function ต่าง ๆ ( 7/15 )</vt:lpstr>
      <vt:lpstr>Function ต่าง ๆ ( 8/15 )</vt:lpstr>
      <vt:lpstr>Function ต่าง ๆ ( 9/15 )</vt:lpstr>
      <vt:lpstr>Function ต่าง ๆ ( 10/15 )</vt:lpstr>
      <vt:lpstr>Function ต่าง ๆ ( 11/15 )</vt:lpstr>
      <vt:lpstr>Function ต่าง ๆ ( 12/15 ) ลดใน 13</vt:lpstr>
      <vt:lpstr>Function ต่าง ๆ ( 13/15 )</vt:lpstr>
      <vt:lpstr>Function ต่าง ๆ ( 14/15 )</vt:lpstr>
      <vt:lpstr>Function ต่าง ๆ ( 15/15 )</vt:lpstr>
      <vt:lpstr>Switching Function ของ 1 คือ Min term  </vt:lpstr>
      <vt:lpstr>จงลดรูป Function ด้วย K-Map จากโจทย์ต่อไปนี้ (1/3)</vt:lpstr>
      <vt:lpstr>จงลดรูป Function ด้วย K-Map จากโจทย์ต่อไปนี้ (2/3)</vt:lpstr>
      <vt:lpstr>จงลดรูป Function ด้วย K-Map จาก Min term ต่อไปนี้ (3/3)</vt:lpstr>
      <vt:lpstr>แอพ Kmap Solution บน Android</vt:lpstr>
      <vt:lpstr>แอพ Kmap Solution บน Android</vt:lpstr>
      <vt:lpstr>แอพ Kmap Solution บน Android (1/3) ดูจาก Karnaugh Map แล้วเขียน Function </vt:lpstr>
      <vt:lpstr>แอพ Kmap Solution บน Android (2/3) ดูจาก Karnaugh Map แล้วเขียนตารางค่าความจริง</vt:lpstr>
      <vt:lpstr>แอพ Kmap Solution บน Android (3/3) ดูจาก Karnaugh Map แล้วเขียน Circuit</vt:lpstr>
      <vt:lpstr>ตารางแบบ Karnaugh Map  ทำให้การอ้างอิงง่ายขึ้น</vt:lpstr>
      <vt:lpstr>บางตำราก็เรียงสลับแนวตั้งกับแนวนอนของ AB และ CD ดูตัวเลขในตารางจะสลับตามกันไปด้วย</vt:lpstr>
      <vt:lpstr>แผนผังคาร์โนห์ (Karnaugh Map)</vt:lpstr>
      <vt:lpstr>เปลี่ยน Switching Function เป็น NAND </vt:lpstr>
      <vt:lpstr>ประเด็นน่าสนใจ เกี่ยวกับ การใช้ Karnaugh map</vt:lpstr>
    </vt:vector>
  </TitlesOfParts>
  <Company>Yonok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JSP คืออะไร</dc:title>
  <dc:creator>Burin Rujjanapan</dc:creator>
  <cp:lastModifiedBy>lib2</cp:lastModifiedBy>
  <cp:revision>359</cp:revision>
  <dcterms:created xsi:type="dcterms:W3CDTF">2005-08-30T11:47:40Z</dcterms:created>
  <dcterms:modified xsi:type="dcterms:W3CDTF">2017-03-29T03:16:01Z</dcterms:modified>
</cp:coreProperties>
</file>