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63" r:id="rId2"/>
    <p:sldId id="256" r:id="rId3"/>
    <p:sldId id="264" r:id="rId4"/>
    <p:sldId id="265" r:id="rId5"/>
    <p:sldId id="266" r:id="rId6"/>
    <p:sldId id="267" r:id="rId7"/>
    <p:sldId id="268" r:id="rId8"/>
    <p:sldId id="271" r:id="rId9"/>
    <p:sldId id="272" r:id="rId10"/>
    <p:sldId id="273" r:id="rId11"/>
    <p:sldId id="269" r:id="rId12"/>
    <p:sldId id="270" r:id="rId13"/>
    <p:sldId id="274" r:id="rId14"/>
    <p:sldId id="275" r:id="rId15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008000"/>
    <a:srgbClr val="FFFF66"/>
    <a:srgbClr val="996600"/>
    <a:srgbClr val="990000"/>
    <a:srgbClr val="FF5050"/>
    <a:srgbClr val="FFFF00"/>
    <a:srgbClr val="660066"/>
    <a:srgbClr val="000099"/>
    <a:srgbClr val="99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82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http://www.thaiall.com/assembly/gate.htm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H SarabunPSK" pitchFamily="34" charset="-34"/>
                <a:cs typeface="TH SarabunPSK" pitchFamily="34" charset="-34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93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890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924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626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313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223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9204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TH SarabunPSK" pitchFamily="34" charset="-34"/>
                <a:cs typeface="TH SarabunPSK" pitchFamily="34" charset="-34"/>
              </a:defRPr>
            </a:lvl1pPr>
            <a:lvl2pPr>
              <a:defRPr sz="2800">
                <a:latin typeface="TH SarabunPSK" pitchFamily="34" charset="-34"/>
                <a:cs typeface="TH SarabunPSK" pitchFamily="34" charset="-34"/>
              </a:defRPr>
            </a:lvl2pPr>
            <a:lvl3pPr>
              <a:defRPr sz="2400">
                <a:latin typeface="TH SarabunPSK" pitchFamily="34" charset="-34"/>
                <a:cs typeface="TH SarabunPSK" pitchFamily="34" charset="-34"/>
              </a:defRPr>
            </a:lvl3pPr>
            <a:lvl4pPr>
              <a:defRPr sz="2000">
                <a:latin typeface="TH SarabunPSK" pitchFamily="34" charset="-34"/>
                <a:cs typeface="TH SarabunPSK" pitchFamily="34" charset="-34"/>
              </a:defRPr>
            </a:lvl4pPr>
            <a:lvl5pPr>
              <a:defRPr sz="2000">
                <a:latin typeface="TH SarabunPSK" pitchFamily="34" charset="-34"/>
                <a:cs typeface="TH SarabunPSK" pitchFamily="34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74823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67218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145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091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เกท </a:t>
            </a:r>
            <a:r>
              <a:rPr lang="en-US" dirty="0" smtClean="0"/>
              <a:t>(Gate)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00050" y="762000"/>
            <a:ext cx="8229600" cy="53721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AND Gate</a:t>
            </a:r>
            <a:endParaRPr lang="th-TH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OR Gate</a:t>
            </a:r>
            <a:endParaRPr lang="th-TH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NOT Gate</a:t>
            </a:r>
            <a:endParaRPr lang="th-TH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NAND Gate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NOR Gate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XNOR Gate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Comparator Gate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Inhibit Gate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Fan-in </a:t>
            </a:r>
            <a:r>
              <a:rPr lang="th-TH" b="1" dirty="0" smtClean="0"/>
              <a:t>และ </a:t>
            </a:r>
            <a:r>
              <a:rPr lang="en-US" b="1" dirty="0" smtClean="0"/>
              <a:t>Fan-out</a:t>
            </a:r>
            <a:endParaRPr lang="en-US" b="1" dirty="0" smtClean="0"/>
          </a:p>
          <a:p>
            <a:endParaRPr lang="th-TH" dirty="0" smtClean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046130" y="6334780"/>
            <a:ext cx="50978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http://www.thaiall.com/assembly/gate.htm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70986">
            <a:off x="3803933" y="1638301"/>
            <a:ext cx="450532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1. AND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</a:t>
            </a:r>
            <a:r>
              <a:rPr lang="en-US" b="1" dirty="0" smtClean="0"/>
              <a:t>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ทุกตัวเป็น 1</a:t>
            </a:r>
            <a:br>
              <a:rPr lang="th-TH" b="1" dirty="0" smtClean="0"/>
            </a:br>
            <a:r>
              <a:rPr lang="en-US" b="1" dirty="0" smtClean="0"/>
              <a:t> output </a:t>
            </a:r>
            <a:r>
              <a:rPr lang="th-TH" b="1" dirty="0" smtClean="0"/>
              <a:t>เป็น </a:t>
            </a:r>
            <a:r>
              <a:rPr lang="th-TH" b="1" dirty="0" smtClean="0"/>
              <a:t>0 </a:t>
            </a:r>
            <a:r>
              <a:rPr lang="th-TH" b="1" dirty="0" smtClean="0"/>
              <a:t>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</a:t>
            </a:r>
            <a:r>
              <a:rPr lang="th-TH" b="1" dirty="0" smtClean="0"/>
              <a:t>ตัวใดตัวหนึ่งเป็น 0</a:t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Y=AB</a:t>
            </a:r>
            <a:r>
              <a:rPr lang="en-US" sz="6000" b="1" dirty="0" smtClean="0"/>
              <a:t> </a:t>
            </a:r>
            <a:r>
              <a:rPr lang="th-TH" b="1" dirty="0" smtClean="0"/>
              <a:t>หรือ </a:t>
            </a:r>
            <a:r>
              <a:rPr lang="en-US" sz="6000" b="1" dirty="0" smtClean="0">
                <a:solidFill>
                  <a:srgbClr val="FF0000"/>
                </a:solidFill>
              </a:rPr>
              <a:t>Y=A.B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4175759" y="4460239"/>
          <a:ext cx="482600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  <a:gridCol w="1608667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Y=AB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ตัวเชื่อมต่อตรง 5"/>
          <p:cNvCxnSpPr/>
          <p:nvPr/>
        </p:nvCxnSpPr>
        <p:spPr bwMode="auto">
          <a:xfrm>
            <a:off x="1459214" y="390906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>
            <a:stCxn id="14" idx="3"/>
          </p:cNvCxnSpPr>
          <p:nvPr/>
        </p:nvCxnSpPr>
        <p:spPr bwMode="auto">
          <a:xfrm flipV="1">
            <a:off x="1467413" y="4314825"/>
            <a:ext cx="323287" cy="11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>
            <a:stCxn id="13" idx="3"/>
            <a:endCxn id="15" idx="1"/>
          </p:cNvCxnSpPr>
          <p:nvPr/>
        </p:nvCxnSpPr>
        <p:spPr bwMode="auto">
          <a:xfrm>
            <a:off x="1467413" y="4114919"/>
            <a:ext cx="320746" cy="4961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2543704" y="4101662"/>
            <a:ext cx="561446" cy="438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สี่เหลี่ยมผืนผ้า 11"/>
          <p:cNvSpPr/>
          <p:nvPr/>
        </p:nvSpPr>
        <p:spPr>
          <a:xfrm>
            <a:off x="1148064" y="366569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144889" y="3930253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144889" y="413027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แผนผังลำดับงาน: หน่วงเวลา 14"/>
          <p:cNvSpPr/>
          <p:nvPr/>
        </p:nvSpPr>
        <p:spPr bwMode="auto">
          <a:xfrm>
            <a:off x="1788159" y="374904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2703814" y="37228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2. OR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</a:t>
            </a:r>
            <a:r>
              <a:rPr lang="en-US" b="1" dirty="0" smtClean="0"/>
              <a:t>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</a:t>
            </a:r>
            <a:r>
              <a:rPr lang="th-TH" b="1" dirty="0" smtClean="0"/>
              <a:t>ตัวใดตัวหนึ่งเป็น </a:t>
            </a:r>
            <a:r>
              <a:rPr lang="th-TH" b="1" dirty="0" smtClean="0"/>
              <a:t>1 </a:t>
            </a:r>
            <a:br>
              <a:rPr lang="th-TH" b="1" dirty="0" smtClean="0"/>
            </a:br>
            <a:r>
              <a:rPr lang="en-US" b="1" dirty="0" smtClean="0"/>
              <a:t> output </a:t>
            </a:r>
            <a:r>
              <a:rPr lang="th-TH" b="1" dirty="0" smtClean="0"/>
              <a:t>เป็น </a:t>
            </a:r>
            <a:r>
              <a:rPr lang="th-TH" b="1" dirty="0" smtClean="0"/>
              <a:t>0 </a:t>
            </a:r>
            <a:r>
              <a:rPr lang="th-TH" b="1" dirty="0" smtClean="0"/>
              <a:t>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</a:t>
            </a:r>
            <a:r>
              <a:rPr lang="th-TH" b="1" dirty="0" smtClean="0"/>
              <a:t>ทุกตัวเป็น 0</a:t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Y=A+B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4175759" y="4460239"/>
          <a:ext cx="482600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  <a:gridCol w="1608667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Y=A+B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รูปแบบอิสระ 15"/>
          <p:cNvSpPr/>
          <p:nvPr/>
        </p:nvSpPr>
        <p:spPr bwMode="auto">
          <a:xfrm>
            <a:off x="1701800" y="440690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7" name="ตัวเชื่อมต่อตรง 16"/>
          <p:cNvCxnSpPr>
            <a:endCxn id="16" idx="8"/>
          </p:cNvCxnSpPr>
          <p:nvPr/>
        </p:nvCxnSpPr>
        <p:spPr bwMode="auto">
          <a:xfrm>
            <a:off x="1478264" y="448310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>
            <a:endCxn id="16" idx="6"/>
          </p:cNvCxnSpPr>
          <p:nvPr/>
        </p:nvCxnSpPr>
        <p:spPr bwMode="auto">
          <a:xfrm>
            <a:off x="1478264" y="494030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>
            <a:endCxn id="16" idx="7"/>
          </p:cNvCxnSpPr>
          <p:nvPr/>
        </p:nvCxnSpPr>
        <p:spPr bwMode="auto">
          <a:xfrm>
            <a:off x="1478264" y="4711700"/>
            <a:ext cx="372383" cy="2102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/>
          <p:cNvCxnSpPr>
            <a:stCxn id="16" idx="2"/>
          </p:cNvCxnSpPr>
          <p:nvPr/>
        </p:nvCxnSpPr>
        <p:spPr bwMode="auto">
          <a:xfrm flipV="1">
            <a:off x="2569104" y="4711700"/>
            <a:ext cx="128360" cy="2102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สี่เหลี่ยมผืนผ้า 20"/>
          <p:cNvSpPr/>
          <p:nvPr/>
        </p:nvSpPr>
        <p:spPr>
          <a:xfrm>
            <a:off x="1173464" y="42778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1173464" y="44947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1173464" y="47233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2832140" y="45709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3. NOT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</a:t>
            </a:r>
            <a:r>
              <a:rPr lang="en-US" b="1" dirty="0" smtClean="0"/>
              <a:t> </a:t>
            </a:r>
            <a:r>
              <a:rPr lang="th-TH" b="1" dirty="0" smtClean="0"/>
              <a:t>เป็น </a:t>
            </a:r>
            <a:r>
              <a:rPr lang="en-US" b="1" dirty="0" smtClean="0"/>
              <a:t>complement </a:t>
            </a:r>
            <a:r>
              <a:rPr lang="th-TH" b="1" dirty="0" smtClean="0"/>
              <a:t>ของ </a:t>
            </a:r>
            <a:r>
              <a:rPr lang="en-US" b="1" dirty="0" smtClean="0"/>
              <a:t>input</a:t>
            </a:r>
            <a:br>
              <a:rPr lang="en-US" b="1" dirty="0" smtClean="0"/>
            </a:br>
            <a:r>
              <a:rPr lang="th-TH" b="1" dirty="0" smtClean="0"/>
              <a:t>โดยค่าของ </a:t>
            </a:r>
            <a:r>
              <a:rPr lang="en-US" b="1" dirty="0" smtClean="0"/>
              <a:t>input </a:t>
            </a:r>
            <a:r>
              <a:rPr lang="th-TH" b="1" dirty="0" smtClean="0"/>
              <a:t>จะตรงข้ามกับ </a:t>
            </a:r>
            <a:r>
              <a:rPr lang="en-US" b="1" dirty="0" smtClean="0"/>
              <a:t>output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สัญลักษณ์ คือ </a:t>
            </a:r>
            <a:r>
              <a:rPr lang="en-US" sz="6000" b="1" dirty="0" smtClean="0">
                <a:solidFill>
                  <a:srgbClr val="FF0000"/>
                </a:solidFill>
              </a:rPr>
              <a:t>A</a:t>
            </a:r>
            <a:r>
              <a:rPr lang="en-US" sz="6000" b="1" dirty="0" smtClean="0"/>
              <a:t> </a:t>
            </a:r>
            <a:r>
              <a:rPr lang="th-TH" b="1" dirty="0" smtClean="0"/>
              <a:t>หรือ </a:t>
            </a:r>
            <a:r>
              <a:rPr lang="en-US" sz="6000" b="1" dirty="0" smtClean="0">
                <a:solidFill>
                  <a:srgbClr val="FF0000"/>
                </a:solidFill>
              </a:rPr>
              <a:t>A'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4175759" y="4460239"/>
          <a:ext cx="3217334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</a:tblGrid>
              <a:tr h="2946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7" name="ตัวเชื่อมต่อตรง 16"/>
          <p:cNvCxnSpPr/>
          <p:nvPr/>
        </p:nvCxnSpPr>
        <p:spPr bwMode="auto">
          <a:xfrm>
            <a:off x="1611614" y="471170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/>
          <p:cNvCxnSpPr/>
          <p:nvPr/>
        </p:nvCxnSpPr>
        <p:spPr bwMode="auto">
          <a:xfrm flipV="1">
            <a:off x="2638954" y="4719638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สี่เหลี่ยมผืนผ้า 20"/>
          <p:cNvSpPr/>
          <p:nvPr/>
        </p:nvSpPr>
        <p:spPr>
          <a:xfrm>
            <a:off x="1306814" y="45064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2887727" y="4415393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3" name="ตัวเชื่อมต่อตรง 12"/>
          <p:cNvCxnSpPr/>
          <p:nvPr/>
        </p:nvCxnSpPr>
        <p:spPr bwMode="auto">
          <a:xfrm>
            <a:off x="6469364" y="4883150"/>
            <a:ext cx="223536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/>
          <p:cNvCxnSpPr/>
          <p:nvPr/>
        </p:nvCxnSpPr>
        <p:spPr bwMode="auto">
          <a:xfrm>
            <a:off x="4888214" y="2419350"/>
            <a:ext cx="223536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สามเหลี่ยมหน้าจั่ว 24"/>
          <p:cNvSpPr/>
          <p:nvPr/>
        </p:nvSpPr>
        <p:spPr bwMode="auto">
          <a:xfrm rot="5400000">
            <a:off x="1885950" y="4445000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6" name="วงรี 25"/>
          <p:cNvSpPr/>
          <p:nvPr/>
        </p:nvSpPr>
        <p:spPr bwMode="auto">
          <a:xfrm>
            <a:off x="2508250" y="466090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7" name="ตัวเชื่อมต่อตรง 26"/>
          <p:cNvCxnSpPr/>
          <p:nvPr/>
        </p:nvCxnSpPr>
        <p:spPr bwMode="auto">
          <a:xfrm>
            <a:off x="2914978" y="4464049"/>
            <a:ext cx="223536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4. NAND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</a:t>
            </a:r>
            <a:r>
              <a:rPr lang="en-US" b="1" dirty="0" smtClean="0"/>
              <a:t>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</a:t>
            </a:r>
            <a:r>
              <a:rPr lang="th-TH" b="1" dirty="0" smtClean="0"/>
              <a:t>ตัวใดตัวหนึ่งเป็น 0 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 output </a:t>
            </a:r>
            <a:r>
              <a:rPr lang="th-TH" b="1" dirty="0" smtClean="0"/>
              <a:t>เป็น </a:t>
            </a:r>
            <a:r>
              <a:rPr lang="th-TH" b="1" dirty="0" smtClean="0"/>
              <a:t>0 </a:t>
            </a:r>
            <a:r>
              <a:rPr lang="th-TH" b="1" dirty="0" smtClean="0"/>
              <a:t>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ทุกตัวเป็น 1 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Y=AB</a:t>
            </a:r>
            <a:r>
              <a:rPr lang="en-US" sz="6000" b="1" dirty="0" smtClean="0"/>
              <a:t> </a:t>
            </a:r>
            <a:r>
              <a:rPr lang="th-TH" b="1" dirty="0" smtClean="0"/>
              <a:t>หรือ </a:t>
            </a:r>
            <a:r>
              <a:rPr lang="en-US" sz="6000" b="1" dirty="0" smtClean="0">
                <a:solidFill>
                  <a:srgbClr val="FF0000"/>
                </a:solidFill>
              </a:rPr>
              <a:t>Y=A.B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4175759" y="4460239"/>
          <a:ext cx="482600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  <a:gridCol w="1608667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Y=AB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ตัวเชื่อมต่อตรง 5"/>
          <p:cNvCxnSpPr/>
          <p:nvPr/>
        </p:nvCxnSpPr>
        <p:spPr bwMode="auto">
          <a:xfrm>
            <a:off x="744839" y="390906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>
            <a:stCxn id="14" idx="3"/>
          </p:cNvCxnSpPr>
          <p:nvPr/>
        </p:nvCxnSpPr>
        <p:spPr bwMode="auto">
          <a:xfrm flipV="1">
            <a:off x="753038" y="4314825"/>
            <a:ext cx="323287" cy="11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1829329" y="4101662"/>
            <a:ext cx="561446" cy="438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สี่เหลี่ยมผืนผ้า 11"/>
          <p:cNvSpPr/>
          <p:nvPr/>
        </p:nvSpPr>
        <p:spPr>
          <a:xfrm>
            <a:off x="433689" y="366569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30514" y="413027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แผนผังลำดับงาน: หน่วงเวลา 14"/>
          <p:cNvSpPr/>
          <p:nvPr/>
        </p:nvSpPr>
        <p:spPr bwMode="auto">
          <a:xfrm>
            <a:off x="1073784" y="374904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3208639" y="369427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6" name="ตัวเชื่อมต่อตรง 15"/>
          <p:cNvCxnSpPr/>
          <p:nvPr/>
        </p:nvCxnSpPr>
        <p:spPr bwMode="auto">
          <a:xfrm>
            <a:off x="4278614" y="2409825"/>
            <a:ext cx="541036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 bwMode="auto">
          <a:xfrm>
            <a:off x="6459839" y="2419350"/>
            <a:ext cx="722011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 bwMode="auto">
          <a:xfrm>
            <a:off x="8136239" y="4876800"/>
            <a:ext cx="331486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 bwMode="auto">
          <a:xfrm flipV="1">
            <a:off x="3067579" y="4119563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สามเหลี่ยมหน้าจั่ว 27"/>
          <p:cNvSpPr/>
          <p:nvPr/>
        </p:nvSpPr>
        <p:spPr bwMode="auto">
          <a:xfrm rot="5400000">
            <a:off x="2314575" y="3844925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9" name="วงรี 28"/>
          <p:cNvSpPr/>
          <p:nvPr/>
        </p:nvSpPr>
        <p:spPr bwMode="auto">
          <a:xfrm>
            <a:off x="2936875" y="4060825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1" name="ตัวเชื่อมต่อตรง 30"/>
          <p:cNvCxnSpPr/>
          <p:nvPr/>
        </p:nvCxnSpPr>
        <p:spPr bwMode="auto">
          <a:xfrm>
            <a:off x="811514" y="556641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>
            <a:stCxn id="35" idx="3"/>
          </p:cNvCxnSpPr>
          <p:nvPr/>
        </p:nvCxnSpPr>
        <p:spPr bwMode="auto">
          <a:xfrm flipV="1">
            <a:off x="819713" y="5972175"/>
            <a:ext cx="323287" cy="11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สี่เหลี่ยมผืนผ้า 33"/>
          <p:cNvSpPr/>
          <p:nvPr/>
        </p:nvSpPr>
        <p:spPr>
          <a:xfrm>
            <a:off x="500364" y="53230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497189" y="578762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6" name="แผนผังลำดับงาน: หน่วงเวลา 35"/>
          <p:cNvSpPr/>
          <p:nvPr/>
        </p:nvSpPr>
        <p:spPr bwMode="auto">
          <a:xfrm>
            <a:off x="1140459" y="540639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198989" y="53611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8" name="ตัวเชื่อมต่อตรง 37"/>
          <p:cNvCxnSpPr/>
          <p:nvPr/>
        </p:nvCxnSpPr>
        <p:spPr bwMode="auto">
          <a:xfrm flipV="1">
            <a:off x="2057929" y="5786438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วงรี 39"/>
          <p:cNvSpPr/>
          <p:nvPr/>
        </p:nvSpPr>
        <p:spPr bwMode="auto">
          <a:xfrm>
            <a:off x="1927225" y="572770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5. NOR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</a:t>
            </a:r>
            <a:r>
              <a:rPr lang="en-US" b="1" dirty="0" smtClean="0"/>
              <a:t>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</a:t>
            </a:r>
            <a:r>
              <a:rPr lang="th-TH" b="1" dirty="0" smtClean="0"/>
              <a:t>ทุกตัวเป็น 0 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 output </a:t>
            </a:r>
            <a:r>
              <a:rPr lang="th-TH" b="1" dirty="0" smtClean="0"/>
              <a:t>เป็น </a:t>
            </a:r>
            <a:r>
              <a:rPr lang="th-TH" b="1" dirty="0" smtClean="0"/>
              <a:t>0 </a:t>
            </a:r>
            <a:r>
              <a:rPr lang="th-TH" b="1" dirty="0" smtClean="0"/>
              <a:t>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ตัวใดตัวหนึ่งเป็น 1 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Y=A+B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4175759" y="4460239"/>
          <a:ext cx="482600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  <a:gridCol w="1608667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Y=A+B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รูปแบบอิสระ 15"/>
          <p:cNvSpPr/>
          <p:nvPr/>
        </p:nvSpPr>
        <p:spPr bwMode="auto">
          <a:xfrm>
            <a:off x="806450" y="370205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7" name="ตัวเชื่อมต่อตรง 16"/>
          <p:cNvCxnSpPr>
            <a:endCxn id="16" idx="8"/>
          </p:cNvCxnSpPr>
          <p:nvPr/>
        </p:nvCxnSpPr>
        <p:spPr bwMode="auto">
          <a:xfrm>
            <a:off x="582914" y="377825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>
            <a:endCxn id="16" idx="6"/>
          </p:cNvCxnSpPr>
          <p:nvPr/>
        </p:nvCxnSpPr>
        <p:spPr bwMode="auto">
          <a:xfrm>
            <a:off x="582914" y="423545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/>
          <p:cNvCxnSpPr>
            <a:stCxn id="16" idx="2"/>
          </p:cNvCxnSpPr>
          <p:nvPr/>
        </p:nvCxnSpPr>
        <p:spPr bwMode="auto">
          <a:xfrm>
            <a:off x="1673754" y="4008952"/>
            <a:ext cx="583671" cy="1073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สี่เหลี่ยมผืนผ้า 20"/>
          <p:cNvSpPr/>
          <p:nvPr/>
        </p:nvSpPr>
        <p:spPr>
          <a:xfrm>
            <a:off x="278114" y="357298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78114" y="401851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4" name="ตัวเชื่อมต่อตรง 13"/>
          <p:cNvCxnSpPr/>
          <p:nvPr/>
        </p:nvCxnSpPr>
        <p:spPr bwMode="auto">
          <a:xfrm>
            <a:off x="5231114" y="2400300"/>
            <a:ext cx="883936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 bwMode="auto">
          <a:xfrm>
            <a:off x="8088614" y="4876800"/>
            <a:ext cx="426736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สี่เหลี่ยมผืนผ้า 26"/>
          <p:cNvSpPr/>
          <p:nvPr/>
        </p:nvSpPr>
        <p:spPr>
          <a:xfrm>
            <a:off x="3094339" y="358949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8" name="ตัวเชื่อมต่อตรง 27"/>
          <p:cNvCxnSpPr/>
          <p:nvPr/>
        </p:nvCxnSpPr>
        <p:spPr bwMode="auto">
          <a:xfrm flipV="1">
            <a:off x="2953279" y="4014788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สามเหลี่ยมหน้าจั่ว 28"/>
          <p:cNvSpPr/>
          <p:nvPr/>
        </p:nvSpPr>
        <p:spPr bwMode="auto">
          <a:xfrm rot="5400000">
            <a:off x="2200275" y="3740150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0" name="วงรี 29"/>
          <p:cNvSpPr/>
          <p:nvPr/>
        </p:nvSpPr>
        <p:spPr bwMode="auto">
          <a:xfrm>
            <a:off x="2822575" y="395605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2" name="รูปแบบอิสระ 31"/>
          <p:cNvSpPr/>
          <p:nvPr/>
        </p:nvSpPr>
        <p:spPr bwMode="auto">
          <a:xfrm>
            <a:off x="815975" y="505460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3" name="ตัวเชื่อมต่อตรง 32"/>
          <p:cNvCxnSpPr>
            <a:endCxn id="32" idx="8"/>
          </p:cNvCxnSpPr>
          <p:nvPr/>
        </p:nvCxnSpPr>
        <p:spPr bwMode="auto">
          <a:xfrm>
            <a:off x="592439" y="513080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>
            <a:endCxn id="32" idx="6"/>
          </p:cNvCxnSpPr>
          <p:nvPr/>
        </p:nvCxnSpPr>
        <p:spPr bwMode="auto">
          <a:xfrm>
            <a:off x="592439" y="558800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สี่เหลี่ยมผืนผ้า 36"/>
          <p:cNvSpPr/>
          <p:nvPr/>
        </p:nvSpPr>
        <p:spPr>
          <a:xfrm>
            <a:off x="287639" y="49255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287639" y="53710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0" name="สี่เหลี่ยมผืนผ้า 39"/>
          <p:cNvSpPr/>
          <p:nvPr/>
        </p:nvSpPr>
        <p:spPr>
          <a:xfrm>
            <a:off x="1970389" y="49420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1" name="ตัวเชื่อมต่อตรง 40"/>
          <p:cNvCxnSpPr/>
          <p:nvPr/>
        </p:nvCxnSpPr>
        <p:spPr bwMode="auto">
          <a:xfrm flipV="1">
            <a:off x="1829329" y="5367338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วงรี 42"/>
          <p:cNvSpPr/>
          <p:nvPr/>
        </p:nvSpPr>
        <p:spPr bwMode="auto">
          <a:xfrm>
            <a:off x="1698625" y="530860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6. XNOR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</a:t>
            </a:r>
            <a:r>
              <a:rPr lang="en-US" b="1" dirty="0" smtClean="0"/>
              <a:t>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ต่างกัน</a:t>
            </a:r>
            <a:br>
              <a:rPr lang="th-TH" b="1" dirty="0" smtClean="0"/>
            </a:br>
            <a:r>
              <a:rPr lang="en-US" b="1" dirty="0" smtClean="0"/>
              <a:t> output </a:t>
            </a:r>
            <a:r>
              <a:rPr lang="th-TH" b="1" dirty="0" smtClean="0"/>
              <a:t>เป็น </a:t>
            </a:r>
            <a:r>
              <a:rPr lang="th-TH" b="1" dirty="0" smtClean="0"/>
              <a:t>0 </a:t>
            </a:r>
            <a:r>
              <a:rPr lang="th-TH" b="1" dirty="0" smtClean="0"/>
              <a:t>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เหมือนกัน 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</a:t>
            </a:r>
            <a:r>
              <a:rPr lang="en-US" sz="3200" b="1" dirty="0" smtClean="0">
                <a:solidFill>
                  <a:srgbClr val="FF0000"/>
                </a:solidFill>
                <a:sym typeface="Symbol"/>
              </a:rPr>
              <a:t></a:t>
            </a:r>
            <a:r>
              <a:rPr lang="en-US" sz="6000" b="1" dirty="0" smtClean="0">
                <a:solidFill>
                  <a:srgbClr val="FF0000"/>
                </a:solidFill>
              </a:rPr>
              <a:t>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4175759" y="4460239"/>
          <a:ext cx="482600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  <a:gridCol w="1608667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Y=A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sym typeface="Symbol"/>
                        </a:rPr>
                        <a:t></a:t>
                      </a:r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" name="สี่เหลี่ยมผืนผ้า 39"/>
          <p:cNvSpPr/>
          <p:nvPr/>
        </p:nvSpPr>
        <p:spPr>
          <a:xfrm>
            <a:off x="2046589" y="49420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1" name="ตัวเชื่อมต่อตรง 40"/>
          <p:cNvCxnSpPr>
            <a:stCxn id="32" idx="2"/>
          </p:cNvCxnSpPr>
          <p:nvPr/>
        </p:nvCxnSpPr>
        <p:spPr bwMode="auto">
          <a:xfrm>
            <a:off x="1781176" y="5361502"/>
            <a:ext cx="785812" cy="583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0" name="กลุ่ม 49"/>
          <p:cNvGrpSpPr/>
          <p:nvPr/>
        </p:nvGrpSpPr>
        <p:grpSpPr>
          <a:xfrm>
            <a:off x="850108" y="5054600"/>
            <a:ext cx="931068" cy="612774"/>
            <a:chOff x="821532" y="5054600"/>
            <a:chExt cx="1071297" cy="612774"/>
          </a:xfrm>
        </p:grpSpPr>
        <p:sp>
          <p:nvSpPr>
            <p:cNvPr id="32" name="รูปแบบอิสระ 31"/>
            <p:cNvSpPr/>
            <p:nvPr/>
          </p:nvSpPr>
          <p:spPr bwMode="auto">
            <a:xfrm>
              <a:off x="1025525" y="5054600"/>
              <a:ext cx="867304" cy="609600"/>
            </a:xfrm>
            <a:custGeom>
              <a:avLst/>
              <a:gdLst>
                <a:gd name="connsiteX0" fmla="*/ 0 w 1066800"/>
                <a:gd name="connsiteY0" fmla="*/ 0 h 990600"/>
                <a:gd name="connsiteX1" fmla="*/ 533400 w 1066800"/>
                <a:gd name="connsiteY1" fmla="*/ 0 h 990600"/>
                <a:gd name="connsiteX2" fmla="*/ 986380 w 1066800"/>
                <a:gd name="connsiteY2" fmla="*/ 233772 h 990600"/>
                <a:gd name="connsiteX3" fmla="*/ 986379 w 1066800"/>
                <a:gd name="connsiteY3" fmla="*/ 756829 h 990600"/>
                <a:gd name="connsiteX4" fmla="*/ 533398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93606"/>
                <a:gd name="connsiteY0" fmla="*/ 0 h 990600"/>
                <a:gd name="connsiteX1" fmla="*/ 5334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810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048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174027"/>
                <a:gd name="connsiteY0" fmla="*/ 0 h 990600"/>
                <a:gd name="connsiteX1" fmla="*/ 304800 w 1174027"/>
                <a:gd name="connsiteY1" fmla="*/ 0 h 990600"/>
                <a:gd name="connsiteX2" fmla="*/ 986380 w 1174027"/>
                <a:gd name="connsiteY2" fmla="*/ 233772 h 990600"/>
                <a:gd name="connsiteX3" fmla="*/ 1066800 w 1174027"/>
                <a:gd name="connsiteY3" fmla="*/ 495300 h 990600"/>
                <a:gd name="connsiteX4" fmla="*/ 304800 w 1174027"/>
                <a:gd name="connsiteY4" fmla="*/ 990600 h 990600"/>
                <a:gd name="connsiteX5" fmla="*/ 0 w 1174027"/>
                <a:gd name="connsiteY5" fmla="*/ 990600 h 990600"/>
                <a:gd name="connsiteX6" fmla="*/ 0 w 1174027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3370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502179 h 997479"/>
                <a:gd name="connsiteX7" fmla="*/ 0 w 1066800"/>
                <a:gd name="connsiteY7" fmla="*/ 6879 h 997479"/>
                <a:gd name="connsiteX0" fmla="*/ 30595 w 1097395"/>
                <a:gd name="connsiteY0" fmla="*/ 6879 h 997479"/>
                <a:gd name="connsiteX1" fmla="*/ 335395 w 1097395"/>
                <a:gd name="connsiteY1" fmla="*/ 6879 h 997479"/>
                <a:gd name="connsiteX2" fmla="*/ 1097395 w 1097395"/>
                <a:gd name="connsiteY2" fmla="*/ 502179 h 997479"/>
                <a:gd name="connsiteX3" fmla="*/ 1097395 w 1097395"/>
                <a:gd name="connsiteY3" fmla="*/ 502179 h 997479"/>
                <a:gd name="connsiteX4" fmla="*/ 335395 w 1097395"/>
                <a:gd name="connsiteY4" fmla="*/ 997479 h 997479"/>
                <a:gd name="connsiteX5" fmla="*/ 30595 w 1097395"/>
                <a:gd name="connsiteY5" fmla="*/ 997479 h 997479"/>
                <a:gd name="connsiteX6" fmla="*/ 182995 w 1097395"/>
                <a:gd name="connsiteY6" fmla="*/ 502179 h 997479"/>
                <a:gd name="connsiteX7" fmla="*/ 127577 w 1097395"/>
                <a:gd name="connsiteY7" fmla="*/ 124685 h 997479"/>
                <a:gd name="connsiteX8" fmla="*/ 30595 w 1097395"/>
                <a:gd name="connsiteY8" fmla="*/ 6879 h 997479"/>
                <a:gd name="connsiteX0" fmla="*/ 37043 w 1103843"/>
                <a:gd name="connsiteY0" fmla="*/ 6879 h 997479"/>
                <a:gd name="connsiteX1" fmla="*/ 341843 w 1103843"/>
                <a:gd name="connsiteY1" fmla="*/ 6879 h 997479"/>
                <a:gd name="connsiteX2" fmla="*/ 1103843 w 1103843"/>
                <a:gd name="connsiteY2" fmla="*/ 502179 h 997479"/>
                <a:gd name="connsiteX3" fmla="*/ 1103843 w 1103843"/>
                <a:gd name="connsiteY3" fmla="*/ 502179 h 997479"/>
                <a:gd name="connsiteX4" fmla="*/ 341843 w 1103843"/>
                <a:gd name="connsiteY4" fmla="*/ 997479 h 997479"/>
                <a:gd name="connsiteX5" fmla="*/ 37043 w 1103843"/>
                <a:gd name="connsiteY5" fmla="*/ 997479 h 997479"/>
                <a:gd name="connsiteX6" fmla="*/ 103430 w 1103843"/>
                <a:gd name="connsiteY6" fmla="*/ 872794 h 997479"/>
                <a:gd name="connsiteX7" fmla="*/ 189443 w 1103843"/>
                <a:gd name="connsiteY7" fmla="*/ 502179 h 997479"/>
                <a:gd name="connsiteX8" fmla="*/ 134025 w 1103843"/>
                <a:gd name="connsiteY8" fmla="*/ 124685 h 997479"/>
                <a:gd name="connsiteX9" fmla="*/ 37043 w 1103843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3842" h="997479">
                  <a:moveTo>
                    <a:pt x="37042" y="6879"/>
                  </a:moveTo>
                  <a:lnTo>
                    <a:pt x="341842" y="6879"/>
                  </a:lnTo>
                  <a:cubicBezTo>
                    <a:pt x="938945" y="0"/>
                    <a:pt x="1006500" y="356803"/>
                    <a:pt x="1103842" y="502179"/>
                  </a:cubicBezTo>
                  <a:lnTo>
                    <a:pt x="1103842" y="502179"/>
                  </a:lnTo>
                  <a:cubicBezTo>
                    <a:pt x="1006499" y="647555"/>
                    <a:pt x="932596" y="990600"/>
                    <a:pt x="341842" y="997479"/>
                  </a:cubicBezTo>
                  <a:lnTo>
                    <a:pt x="37042" y="997479"/>
                  </a:lnTo>
                  <a:cubicBezTo>
                    <a:pt x="0" y="973235"/>
                    <a:pt x="86110" y="944954"/>
                    <a:pt x="103427" y="872794"/>
                  </a:cubicBezTo>
                  <a:cubicBezTo>
                    <a:pt x="153072" y="727901"/>
                    <a:pt x="158751" y="716913"/>
                    <a:pt x="189442" y="502179"/>
                  </a:cubicBezTo>
                  <a:cubicBezTo>
                    <a:pt x="170249" y="291774"/>
                    <a:pt x="159424" y="207235"/>
                    <a:pt x="134024" y="124685"/>
                  </a:cubicBezTo>
                  <a:cubicBezTo>
                    <a:pt x="114686" y="30448"/>
                    <a:pt x="6447" y="47294"/>
                    <a:pt x="37042" y="6879"/>
                  </a:cubicBezTo>
                  <a:close/>
                </a:path>
              </a:pathLst>
            </a:cu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sp>
          <p:nvSpPr>
            <p:cNvPr id="48" name="ส่วนโค้ง 47"/>
            <p:cNvSpPr/>
            <p:nvPr/>
          </p:nvSpPr>
          <p:spPr bwMode="auto">
            <a:xfrm>
              <a:off x="904875" y="5064918"/>
              <a:ext cx="280988" cy="600075"/>
            </a:xfrm>
            <a:prstGeom prst="arc">
              <a:avLst>
                <a:gd name="adj1" fmla="val 16200000"/>
                <a:gd name="adj2" fmla="val 5463655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sp>
          <p:nvSpPr>
            <p:cNvPr id="49" name="ส่วนโค้ง 48"/>
            <p:cNvSpPr/>
            <p:nvPr/>
          </p:nvSpPr>
          <p:spPr bwMode="auto">
            <a:xfrm>
              <a:off x="821532" y="5067299"/>
              <a:ext cx="280988" cy="600075"/>
            </a:xfrm>
            <a:prstGeom prst="arc">
              <a:avLst>
                <a:gd name="adj1" fmla="val 16200000"/>
                <a:gd name="adj2" fmla="val 5463655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</p:grpSp>
      <p:cxnSp>
        <p:nvCxnSpPr>
          <p:cNvPr id="33" name="ตัวเชื่อมต่อตรง 32"/>
          <p:cNvCxnSpPr/>
          <p:nvPr/>
        </p:nvCxnSpPr>
        <p:spPr bwMode="auto">
          <a:xfrm flipV="1">
            <a:off x="746125" y="5124450"/>
            <a:ext cx="301625" cy="63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 bwMode="auto">
          <a:xfrm flipV="1">
            <a:off x="762000" y="5581651"/>
            <a:ext cx="295275" cy="634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สี่เหลี่ยมผืนผ้า 36"/>
          <p:cNvSpPr/>
          <p:nvPr/>
        </p:nvSpPr>
        <p:spPr>
          <a:xfrm>
            <a:off x="478139" y="49255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478139" y="53710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37360"/>
          </a:xfrm>
        </p:spPr>
        <p:txBody>
          <a:bodyPr/>
          <a:lstStyle/>
          <a:p>
            <a:r>
              <a:rPr lang="en-US" sz="6000" b="1" dirty="0" smtClean="0"/>
              <a:t>6. XNOR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</a:t>
            </a:r>
            <a:r>
              <a:rPr lang="en-US" sz="3200" b="1" dirty="0" smtClean="0">
                <a:solidFill>
                  <a:srgbClr val="FF0000"/>
                </a:solidFill>
                <a:sym typeface="Symbol"/>
              </a:rPr>
              <a:t></a:t>
            </a:r>
            <a:r>
              <a:rPr lang="en-US" sz="6000" b="1" dirty="0" smtClean="0">
                <a:solidFill>
                  <a:srgbClr val="FF0000"/>
                </a:solidFill>
              </a:rPr>
              <a:t>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0" y="1788160"/>
            <a:ext cx="8686800" cy="455168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Y	= 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  <a:sym typeface="Symbol"/>
              </a:rPr>
              <a:t>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B</a:t>
            </a:r>
            <a:endParaRPr kumimoji="0" lang="th-TH" sz="3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sz="3200" kern="0" dirty="0" smtClean="0">
                <a:latin typeface="TH SarabunPSK" pitchFamily="34" charset="-34"/>
                <a:ea typeface="+mj-ea"/>
                <a:cs typeface="TH SarabunPSK" pitchFamily="34" charset="-34"/>
              </a:rPr>
              <a:t>	</a:t>
            </a:r>
            <a:r>
              <a:rPr lang="en-US" sz="3200" kern="0" dirty="0" smtClean="0">
                <a:latin typeface="TH SarabunPSK" pitchFamily="34" charset="-34"/>
                <a:ea typeface="+mj-ea"/>
                <a:cs typeface="TH SarabunPSK" pitchFamily="34" charset="-34"/>
              </a:rPr>
              <a:t>= (A B) + (A B)</a:t>
            </a:r>
            <a:endParaRPr lang="th-TH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r>
              <a:rPr lang="th-TH" sz="3200" kern="0" dirty="0" smtClean="0">
                <a:latin typeface="TH SarabunPSK" pitchFamily="34" charset="-34"/>
                <a:ea typeface="+mj-ea"/>
                <a:cs typeface="TH SarabunPSK" pitchFamily="34" charset="-34"/>
              </a:rPr>
              <a:t>	</a:t>
            </a:r>
            <a:r>
              <a:rPr lang="en-US" sz="3200" kern="0" dirty="0" smtClean="0">
                <a:latin typeface="TH SarabunPSK" pitchFamily="34" charset="-34"/>
                <a:ea typeface="+mj-ea"/>
                <a:cs typeface="TH SarabunPSK" pitchFamily="34" charset="-34"/>
              </a:rPr>
              <a:t>= (A'B) + (AB</a:t>
            </a:r>
            <a:r>
              <a:rPr lang="en-US" sz="3200" kern="0" dirty="0" smtClean="0">
                <a:latin typeface="TH SarabunPSK" pitchFamily="34" charset="-34"/>
                <a:ea typeface="+mj-ea"/>
                <a:cs typeface="TH SarabunPSK" pitchFamily="34" charset="-34"/>
              </a:rPr>
              <a:t>')</a:t>
            </a:r>
          </a:p>
          <a:p>
            <a:pPr>
              <a:defRPr/>
            </a:pPr>
            <a:r>
              <a:rPr lang="th-TH" sz="3200" kern="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=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     ((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A'B) +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A)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((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A'B)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+ B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')</a:t>
            </a:r>
          </a:p>
          <a:p>
            <a:pPr>
              <a:defRPr/>
            </a:pPr>
            <a:r>
              <a:rPr lang="th-TH" sz="3200" kern="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= ((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A'+A) (B+A))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((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A'+B')(B+B'))</a:t>
            </a:r>
            <a:endParaRPr lang="en-US" sz="3200" kern="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th-TH" sz="3200" kern="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=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(     (1)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(B+A)) ((A'+B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')(1)     )</a:t>
            </a:r>
          </a:p>
          <a:p>
            <a:pPr>
              <a:defRPr/>
            </a:pPr>
            <a:r>
              <a:rPr lang="th-TH" sz="3200" kern="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=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            (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B+A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) (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A'+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B')</a:t>
            </a:r>
            <a:endParaRPr lang="en-US" sz="3200" kern="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th-TH" sz="3200" kern="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=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            (A+B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(A'+B')</a:t>
            </a:r>
            <a:endParaRPr lang="en-US" sz="3200" kern="0" dirty="0" smtClean="0">
              <a:latin typeface="TH SarabunPSK" pitchFamily="34" charset="-34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cxnSp>
        <p:nvCxnSpPr>
          <p:cNvPr id="17" name="ตัวเชื่อมต่อตรง 16"/>
          <p:cNvCxnSpPr/>
          <p:nvPr/>
        </p:nvCxnSpPr>
        <p:spPr bwMode="auto">
          <a:xfrm>
            <a:off x="1377950" y="2374900"/>
            <a:ext cx="1587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ตัวเชื่อมต่อตรง 20"/>
          <p:cNvCxnSpPr/>
          <p:nvPr/>
        </p:nvCxnSpPr>
        <p:spPr bwMode="auto">
          <a:xfrm>
            <a:off x="2603500" y="2362200"/>
            <a:ext cx="1587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37360"/>
          </a:xfrm>
        </p:spPr>
        <p:txBody>
          <a:bodyPr/>
          <a:lstStyle/>
          <a:p>
            <a:r>
              <a:rPr lang="en-US" sz="6000" b="1" dirty="0" smtClean="0"/>
              <a:t>6. XNOR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</a:t>
            </a:r>
            <a:r>
              <a:rPr lang="en-US" sz="3200" b="1" dirty="0" smtClean="0">
                <a:solidFill>
                  <a:srgbClr val="FF0000"/>
                </a:solidFill>
                <a:sym typeface="Symbol"/>
              </a:rPr>
              <a:t></a:t>
            </a:r>
            <a:r>
              <a:rPr lang="en-US" sz="6000" b="1" dirty="0" smtClean="0">
                <a:solidFill>
                  <a:srgbClr val="FF0000"/>
                </a:solidFill>
              </a:rPr>
              <a:t>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0" y="1788160"/>
            <a:ext cx="8686800" cy="455168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Y	=</a:t>
            </a:r>
            <a:r>
              <a:rPr lang="en-US" sz="3200" kern="0" dirty="0" smtClean="0">
                <a:latin typeface="TH SarabunPSK" pitchFamily="34" charset="-34"/>
                <a:ea typeface="+mj-ea"/>
                <a:cs typeface="TH SarabunPSK" pitchFamily="34" charset="-34"/>
              </a:rPr>
              <a:t> (A B) + (A B)</a:t>
            </a:r>
            <a:endParaRPr lang="th-TH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cxnSp>
        <p:nvCxnSpPr>
          <p:cNvPr id="17" name="ตัวเชื่อมต่อตรง 16"/>
          <p:cNvCxnSpPr/>
          <p:nvPr/>
        </p:nvCxnSpPr>
        <p:spPr bwMode="auto">
          <a:xfrm>
            <a:off x="1377950" y="1887220"/>
            <a:ext cx="1587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ตัวเชื่อมต่อตรง 20"/>
          <p:cNvCxnSpPr/>
          <p:nvPr/>
        </p:nvCxnSpPr>
        <p:spPr bwMode="auto">
          <a:xfrm>
            <a:off x="2603500" y="1874520"/>
            <a:ext cx="1587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สี่เหลี่ยมผืนผ้า 9"/>
          <p:cNvSpPr/>
          <p:nvPr/>
        </p:nvSpPr>
        <p:spPr>
          <a:xfrm>
            <a:off x="1473184" y="286051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306429" y="2843133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แผนผังลำดับงาน: หน่วงเวลา 12"/>
          <p:cNvSpPr/>
          <p:nvPr/>
        </p:nvSpPr>
        <p:spPr bwMode="auto">
          <a:xfrm>
            <a:off x="5415279" y="404368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2623804" y="284527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4457049" y="2843133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" name="แผนผังลำดับงาน: หน่วงเวลา 24"/>
          <p:cNvSpPr/>
          <p:nvPr/>
        </p:nvSpPr>
        <p:spPr bwMode="auto">
          <a:xfrm>
            <a:off x="5415279" y="501904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7" name="รูปแบบอิสระ 26"/>
          <p:cNvSpPr/>
          <p:nvPr/>
        </p:nvSpPr>
        <p:spPr bwMode="auto">
          <a:xfrm>
            <a:off x="7003415" y="460756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8157829" y="449500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3" name="ตัวเชื่อมต่อตรง 32"/>
          <p:cNvCxnSpPr>
            <a:stCxn id="27" idx="2"/>
          </p:cNvCxnSpPr>
          <p:nvPr/>
        </p:nvCxnSpPr>
        <p:spPr bwMode="auto">
          <a:xfrm>
            <a:off x="7870719" y="4914462"/>
            <a:ext cx="645584" cy="583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ตัวเชื่อมต่อหักมุม 36"/>
          <p:cNvCxnSpPr>
            <a:stCxn id="13" idx="3"/>
            <a:endCxn id="27" idx="8"/>
          </p:cNvCxnSpPr>
          <p:nvPr/>
        </p:nvCxnSpPr>
        <p:spPr bwMode="auto">
          <a:xfrm>
            <a:off x="6176644" y="4414520"/>
            <a:ext cx="932076" cy="269240"/>
          </a:xfrm>
          <a:prstGeom prst="bentConnector3">
            <a:avLst>
              <a:gd name="adj1" fmla="val 50403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ตัวเชื่อมต่อหักมุม 43"/>
          <p:cNvCxnSpPr>
            <a:stCxn id="25" idx="3"/>
            <a:endCxn id="27" idx="6"/>
          </p:cNvCxnSpPr>
          <p:nvPr/>
        </p:nvCxnSpPr>
        <p:spPr bwMode="auto">
          <a:xfrm flipV="1">
            <a:off x="6176644" y="5140960"/>
            <a:ext cx="908035" cy="248920"/>
          </a:xfrm>
          <a:prstGeom prst="bentConnector3">
            <a:avLst>
              <a:gd name="adj1" fmla="val 51737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ตัวเชื่อมต่อหักมุม 52"/>
          <p:cNvCxnSpPr/>
          <p:nvPr/>
        </p:nvCxnSpPr>
        <p:spPr bwMode="auto">
          <a:xfrm rot="16200000" flipH="1">
            <a:off x="4310062" y="3462337"/>
            <a:ext cx="1412240" cy="807085"/>
          </a:xfrm>
          <a:prstGeom prst="bentConnector3">
            <a:avLst>
              <a:gd name="adj1" fmla="val 9991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ตัวเชื่อมต่อหักมุม 56"/>
          <p:cNvCxnSpPr/>
          <p:nvPr/>
        </p:nvCxnSpPr>
        <p:spPr bwMode="auto">
          <a:xfrm>
            <a:off x="1609725" y="3190875"/>
            <a:ext cx="3810000" cy="1038225"/>
          </a:xfrm>
          <a:prstGeom prst="bentConnector3">
            <a:avLst>
              <a:gd name="adj1" fmla="val 25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ตัวเชื่อมต่อตรง 59"/>
          <p:cNvCxnSpPr>
            <a:stCxn id="62" idx="6"/>
          </p:cNvCxnSpPr>
          <p:nvPr/>
        </p:nvCxnSpPr>
        <p:spPr bwMode="auto">
          <a:xfrm>
            <a:off x="4484370" y="3577590"/>
            <a:ext cx="130493" cy="381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สามเหลี่ยมหน้าจั่ว 60"/>
          <p:cNvSpPr/>
          <p:nvPr/>
        </p:nvSpPr>
        <p:spPr bwMode="auto">
          <a:xfrm rot="5400000">
            <a:off x="3735070" y="3298190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2" name="วงรี 61"/>
          <p:cNvSpPr/>
          <p:nvPr/>
        </p:nvSpPr>
        <p:spPr bwMode="auto">
          <a:xfrm>
            <a:off x="4352925" y="3514090"/>
            <a:ext cx="131445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66" name="ตัวเชื่อมต่อตรง 65"/>
          <p:cNvCxnSpPr>
            <a:endCxn id="61" idx="3"/>
          </p:cNvCxnSpPr>
          <p:nvPr/>
        </p:nvCxnSpPr>
        <p:spPr bwMode="auto">
          <a:xfrm flipV="1">
            <a:off x="3471863" y="3574415"/>
            <a:ext cx="326707" cy="2223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ตัวเชื่อมต่อหักมุม 68"/>
          <p:cNvCxnSpPr/>
          <p:nvPr/>
        </p:nvCxnSpPr>
        <p:spPr bwMode="auto">
          <a:xfrm rot="16200000" flipH="1">
            <a:off x="3400108" y="3229292"/>
            <a:ext cx="2072005" cy="1938020"/>
          </a:xfrm>
          <a:prstGeom prst="bentConnector3">
            <a:avLst>
              <a:gd name="adj1" fmla="val 100107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ตัวเชื่อมต่อหักมุม 69"/>
          <p:cNvCxnSpPr/>
          <p:nvPr/>
        </p:nvCxnSpPr>
        <p:spPr bwMode="auto">
          <a:xfrm>
            <a:off x="2790825" y="3181350"/>
            <a:ext cx="2614295" cy="2418715"/>
          </a:xfrm>
          <a:prstGeom prst="bentConnector3">
            <a:avLst>
              <a:gd name="adj1" fmla="val -279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ตัวเชื่อมต่อตรง 70"/>
          <p:cNvCxnSpPr>
            <a:stCxn id="73" idx="6"/>
          </p:cNvCxnSpPr>
          <p:nvPr/>
        </p:nvCxnSpPr>
        <p:spPr bwMode="auto">
          <a:xfrm flipV="1">
            <a:off x="2626995" y="3566795"/>
            <a:ext cx="148590" cy="127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สามเหลี่ยมหน้าจั่ว 71"/>
          <p:cNvSpPr/>
          <p:nvPr/>
        </p:nvSpPr>
        <p:spPr bwMode="auto">
          <a:xfrm rot="5400000">
            <a:off x="1877695" y="3288665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73" name="วงรี 72"/>
          <p:cNvSpPr/>
          <p:nvPr/>
        </p:nvSpPr>
        <p:spPr bwMode="auto">
          <a:xfrm>
            <a:off x="2495550" y="3504565"/>
            <a:ext cx="131445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74" name="ตัวเชื่อมต่อตรง 73"/>
          <p:cNvCxnSpPr>
            <a:endCxn id="72" idx="3"/>
          </p:cNvCxnSpPr>
          <p:nvPr/>
        </p:nvCxnSpPr>
        <p:spPr bwMode="auto">
          <a:xfrm>
            <a:off x="1628775" y="3562350"/>
            <a:ext cx="312420" cy="254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ตัวเชื่อมต่อตรง 99"/>
          <p:cNvCxnSpPr/>
          <p:nvPr/>
        </p:nvCxnSpPr>
        <p:spPr bwMode="auto">
          <a:xfrm>
            <a:off x="2667000" y="2857500"/>
            <a:ext cx="2209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ตัวเชื่อมต่อตรง 100"/>
          <p:cNvCxnSpPr/>
          <p:nvPr/>
        </p:nvCxnSpPr>
        <p:spPr bwMode="auto">
          <a:xfrm>
            <a:off x="4495800" y="2887980"/>
            <a:ext cx="2209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37360"/>
          </a:xfrm>
        </p:spPr>
        <p:txBody>
          <a:bodyPr/>
          <a:lstStyle/>
          <a:p>
            <a:r>
              <a:rPr lang="en-US" sz="6000" b="1" dirty="0" smtClean="0"/>
              <a:t>6. XNOR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</a:t>
            </a:r>
            <a:r>
              <a:rPr lang="en-US" sz="3200" b="1" dirty="0" smtClean="0">
                <a:solidFill>
                  <a:srgbClr val="FF0000"/>
                </a:solidFill>
                <a:sym typeface="Symbol"/>
              </a:rPr>
              <a:t></a:t>
            </a:r>
            <a:r>
              <a:rPr lang="en-US" sz="6000" b="1" dirty="0" smtClean="0">
                <a:solidFill>
                  <a:srgbClr val="FF0000"/>
                </a:solidFill>
              </a:rPr>
              <a:t>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0" y="1788160"/>
            <a:ext cx="8686800" cy="4551680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Y	=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(A+B) (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A+B)</a:t>
            </a: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435084" y="314626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430004" y="3624183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7853029" y="381873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3" name="ตัวเชื่อมต่อตรง 32"/>
          <p:cNvCxnSpPr/>
          <p:nvPr/>
        </p:nvCxnSpPr>
        <p:spPr bwMode="auto">
          <a:xfrm>
            <a:off x="7565919" y="4238187"/>
            <a:ext cx="645584" cy="583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ตัวเชื่อมต่อหักมุม 36"/>
          <p:cNvCxnSpPr>
            <a:stCxn id="40" idx="2"/>
          </p:cNvCxnSpPr>
          <p:nvPr/>
        </p:nvCxnSpPr>
        <p:spPr bwMode="auto">
          <a:xfrm>
            <a:off x="4117869" y="3590487"/>
            <a:ext cx="2686051" cy="416998"/>
          </a:xfrm>
          <a:prstGeom prst="bentConnector3">
            <a:avLst>
              <a:gd name="adj1" fmla="val 82624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ตัวเชื่อมต่อหักมุม 43"/>
          <p:cNvCxnSpPr/>
          <p:nvPr/>
        </p:nvCxnSpPr>
        <p:spPr bwMode="auto">
          <a:xfrm flipV="1">
            <a:off x="5871844" y="4467225"/>
            <a:ext cx="929006" cy="24638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สามเหลี่ยมหน้าจั่ว 60"/>
          <p:cNvSpPr/>
          <p:nvPr/>
        </p:nvSpPr>
        <p:spPr bwMode="auto">
          <a:xfrm rot="5400000">
            <a:off x="3249295" y="4079240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2" name="วงรี 61"/>
          <p:cNvSpPr/>
          <p:nvPr/>
        </p:nvSpPr>
        <p:spPr bwMode="auto">
          <a:xfrm>
            <a:off x="3867150" y="4295140"/>
            <a:ext cx="131445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69" name="ตัวเชื่อมต่อหักมุม 68"/>
          <p:cNvCxnSpPr>
            <a:endCxn id="61" idx="3"/>
          </p:cNvCxnSpPr>
          <p:nvPr/>
        </p:nvCxnSpPr>
        <p:spPr bwMode="auto">
          <a:xfrm rot="16200000" flipH="1">
            <a:off x="2474277" y="3516947"/>
            <a:ext cx="974090" cy="702945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ตัวเชื่อมต่อหักมุม 69"/>
          <p:cNvCxnSpPr>
            <a:stCxn id="62" idx="6"/>
            <a:endCxn id="43" idx="8"/>
          </p:cNvCxnSpPr>
          <p:nvPr/>
        </p:nvCxnSpPr>
        <p:spPr bwMode="auto">
          <a:xfrm>
            <a:off x="3998595" y="4358640"/>
            <a:ext cx="1109875" cy="125095"/>
          </a:xfrm>
          <a:prstGeom prst="bentConnector3">
            <a:avLst>
              <a:gd name="adj1" fmla="val 59664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สามเหลี่ยมหน้าจั่ว 71"/>
          <p:cNvSpPr/>
          <p:nvPr/>
        </p:nvSpPr>
        <p:spPr bwMode="auto">
          <a:xfrm rot="5400000">
            <a:off x="3268345" y="4831715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73" name="วงรี 72"/>
          <p:cNvSpPr/>
          <p:nvPr/>
        </p:nvSpPr>
        <p:spPr bwMode="auto">
          <a:xfrm>
            <a:off x="3886200" y="5047615"/>
            <a:ext cx="131445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4" name="ตัวเชื่อมต่อตรง 33"/>
          <p:cNvCxnSpPr/>
          <p:nvPr/>
        </p:nvCxnSpPr>
        <p:spPr bwMode="auto">
          <a:xfrm>
            <a:off x="2152650" y="1876425"/>
            <a:ext cx="190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ตัวเชื่อมต่อตรง 35"/>
          <p:cNvCxnSpPr/>
          <p:nvPr/>
        </p:nvCxnSpPr>
        <p:spPr bwMode="auto">
          <a:xfrm>
            <a:off x="2495550" y="1876425"/>
            <a:ext cx="190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รูปแบบอิสระ 39"/>
          <p:cNvSpPr/>
          <p:nvPr/>
        </p:nvSpPr>
        <p:spPr bwMode="auto">
          <a:xfrm>
            <a:off x="3250565" y="3283585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1" name="แผนผังลำดับงาน: หน่วงเวลา 40"/>
          <p:cNvSpPr/>
          <p:nvPr/>
        </p:nvSpPr>
        <p:spPr bwMode="auto">
          <a:xfrm>
            <a:off x="6805929" y="3862705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3" name="รูปแบบอิสระ 42"/>
          <p:cNvSpPr/>
          <p:nvPr/>
        </p:nvSpPr>
        <p:spPr bwMode="auto">
          <a:xfrm>
            <a:off x="5003165" y="4407535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49" name="ตัวเชื่อมต่อหักมุม 48"/>
          <p:cNvCxnSpPr>
            <a:stCxn id="73" idx="6"/>
            <a:endCxn id="43" idx="6"/>
          </p:cNvCxnSpPr>
          <p:nvPr/>
        </p:nvCxnSpPr>
        <p:spPr bwMode="auto">
          <a:xfrm flipV="1">
            <a:off x="4017645" y="4940935"/>
            <a:ext cx="1066784" cy="170180"/>
          </a:xfrm>
          <a:prstGeom prst="bentConnector3">
            <a:avLst>
              <a:gd name="adj1" fmla="val 62967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ตัวเชื่อมต่อตรง 55"/>
          <p:cNvCxnSpPr>
            <a:endCxn id="40" idx="8"/>
          </p:cNvCxnSpPr>
          <p:nvPr/>
        </p:nvCxnSpPr>
        <p:spPr bwMode="auto">
          <a:xfrm flipV="1">
            <a:off x="1781175" y="3359785"/>
            <a:ext cx="1574695" cy="254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ตัวเชื่อมต่อตรง 62"/>
          <p:cNvCxnSpPr/>
          <p:nvPr/>
        </p:nvCxnSpPr>
        <p:spPr bwMode="auto">
          <a:xfrm flipV="1">
            <a:off x="1771650" y="3797935"/>
            <a:ext cx="1574695" cy="254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ตัวเชื่อมต่อหักมุม 68"/>
          <p:cNvCxnSpPr>
            <a:endCxn id="72" idx="3"/>
          </p:cNvCxnSpPr>
          <p:nvPr/>
        </p:nvCxnSpPr>
        <p:spPr bwMode="auto">
          <a:xfrm rot="16200000" flipH="1">
            <a:off x="2112328" y="3888422"/>
            <a:ext cx="1307465" cy="1131570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กลุ่ม 49"/>
          <p:cNvGrpSpPr/>
          <p:nvPr/>
        </p:nvGrpSpPr>
        <p:grpSpPr>
          <a:xfrm>
            <a:off x="878683" y="3921125"/>
            <a:ext cx="931068" cy="612774"/>
            <a:chOff x="821532" y="5054600"/>
            <a:chExt cx="1071297" cy="612774"/>
          </a:xfrm>
        </p:grpSpPr>
        <p:sp>
          <p:nvSpPr>
            <p:cNvPr id="38" name="รูปแบบอิสระ 37"/>
            <p:cNvSpPr/>
            <p:nvPr/>
          </p:nvSpPr>
          <p:spPr bwMode="auto">
            <a:xfrm>
              <a:off x="1025525" y="5054600"/>
              <a:ext cx="867304" cy="609600"/>
            </a:xfrm>
            <a:custGeom>
              <a:avLst/>
              <a:gdLst>
                <a:gd name="connsiteX0" fmla="*/ 0 w 1066800"/>
                <a:gd name="connsiteY0" fmla="*/ 0 h 990600"/>
                <a:gd name="connsiteX1" fmla="*/ 533400 w 1066800"/>
                <a:gd name="connsiteY1" fmla="*/ 0 h 990600"/>
                <a:gd name="connsiteX2" fmla="*/ 986380 w 1066800"/>
                <a:gd name="connsiteY2" fmla="*/ 233772 h 990600"/>
                <a:gd name="connsiteX3" fmla="*/ 986379 w 1066800"/>
                <a:gd name="connsiteY3" fmla="*/ 756829 h 990600"/>
                <a:gd name="connsiteX4" fmla="*/ 533398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93606"/>
                <a:gd name="connsiteY0" fmla="*/ 0 h 990600"/>
                <a:gd name="connsiteX1" fmla="*/ 5334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810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048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174027"/>
                <a:gd name="connsiteY0" fmla="*/ 0 h 990600"/>
                <a:gd name="connsiteX1" fmla="*/ 304800 w 1174027"/>
                <a:gd name="connsiteY1" fmla="*/ 0 h 990600"/>
                <a:gd name="connsiteX2" fmla="*/ 986380 w 1174027"/>
                <a:gd name="connsiteY2" fmla="*/ 233772 h 990600"/>
                <a:gd name="connsiteX3" fmla="*/ 1066800 w 1174027"/>
                <a:gd name="connsiteY3" fmla="*/ 495300 h 990600"/>
                <a:gd name="connsiteX4" fmla="*/ 304800 w 1174027"/>
                <a:gd name="connsiteY4" fmla="*/ 990600 h 990600"/>
                <a:gd name="connsiteX5" fmla="*/ 0 w 1174027"/>
                <a:gd name="connsiteY5" fmla="*/ 990600 h 990600"/>
                <a:gd name="connsiteX6" fmla="*/ 0 w 1174027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3370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502179 h 997479"/>
                <a:gd name="connsiteX7" fmla="*/ 0 w 1066800"/>
                <a:gd name="connsiteY7" fmla="*/ 6879 h 997479"/>
                <a:gd name="connsiteX0" fmla="*/ 30595 w 1097395"/>
                <a:gd name="connsiteY0" fmla="*/ 6879 h 997479"/>
                <a:gd name="connsiteX1" fmla="*/ 335395 w 1097395"/>
                <a:gd name="connsiteY1" fmla="*/ 6879 h 997479"/>
                <a:gd name="connsiteX2" fmla="*/ 1097395 w 1097395"/>
                <a:gd name="connsiteY2" fmla="*/ 502179 h 997479"/>
                <a:gd name="connsiteX3" fmla="*/ 1097395 w 1097395"/>
                <a:gd name="connsiteY3" fmla="*/ 502179 h 997479"/>
                <a:gd name="connsiteX4" fmla="*/ 335395 w 1097395"/>
                <a:gd name="connsiteY4" fmla="*/ 997479 h 997479"/>
                <a:gd name="connsiteX5" fmla="*/ 30595 w 1097395"/>
                <a:gd name="connsiteY5" fmla="*/ 997479 h 997479"/>
                <a:gd name="connsiteX6" fmla="*/ 182995 w 1097395"/>
                <a:gd name="connsiteY6" fmla="*/ 502179 h 997479"/>
                <a:gd name="connsiteX7" fmla="*/ 127577 w 1097395"/>
                <a:gd name="connsiteY7" fmla="*/ 124685 h 997479"/>
                <a:gd name="connsiteX8" fmla="*/ 30595 w 1097395"/>
                <a:gd name="connsiteY8" fmla="*/ 6879 h 997479"/>
                <a:gd name="connsiteX0" fmla="*/ 37043 w 1103843"/>
                <a:gd name="connsiteY0" fmla="*/ 6879 h 997479"/>
                <a:gd name="connsiteX1" fmla="*/ 341843 w 1103843"/>
                <a:gd name="connsiteY1" fmla="*/ 6879 h 997479"/>
                <a:gd name="connsiteX2" fmla="*/ 1103843 w 1103843"/>
                <a:gd name="connsiteY2" fmla="*/ 502179 h 997479"/>
                <a:gd name="connsiteX3" fmla="*/ 1103843 w 1103843"/>
                <a:gd name="connsiteY3" fmla="*/ 502179 h 997479"/>
                <a:gd name="connsiteX4" fmla="*/ 341843 w 1103843"/>
                <a:gd name="connsiteY4" fmla="*/ 997479 h 997479"/>
                <a:gd name="connsiteX5" fmla="*/ 37043 w 1103843"/>
                <a:gd name="connsiteY5" fmla="*/ 997479 h 997479"/>
                <a:gd name="connsiteX6" fmla="*/ 103430 w 1103843"/>
                <a:gd name="connsiteY6" fmla="*/ 872794 h 997479"/>
                <a:gd name="connsiteX7" fmla="*/ 189443 w 1103843"/>
                <a:gd name="connsiteY7" fmla="*/ 502179 h 997479"/>
                <a:gd name="connsiteX8" fmla="*/ 134025 w 1103843"/>
                <a:gd name="connsiteY8" fmla="*/ 124685 h 997479"/>
                <a:gd name="connsiteX9" fmla="*/ 37043 w 1103843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3842" h="997479">
                  <a:moveTo>
                    <a:pt x="37042" y="6879"/>
                  </a:moveTo>
                  <a:lnTo>
                    <a:pt x="341842" y="6879"/>
                  </a:lnTo>
                  <a:cubicBezTo>
                    <a:pt x="938945" y="0"/>
                    <a:pt x="1006500" y="356803"/>
                    <a:pt x="1103842" y="502179"/>
                  </a:cubicBezTo>
                  <a:lnTo>
                    <a:pt x="1103842" y="502179"/>
                  </a:lnTo>
                  <a:cubicBezTo>
                    <a:pt x="1006499" y="647555"/>
                    <a:pt x="932596" y="990600"/>
                    <a:pt x="341842" y="997479"/>
                  </a:cubicBezTo>
                  <a:lnTo>
                    <a:pt x="37042" y="997479"/>
                  </a:lnTo>
                  <a:cubicBezTo>
                    <a:pt x="0" y="973235"/>
                    <a:pt x="86110" y="944954"/>
                    <a:pt x="103427" y="872794"/>
                  </a:cubicBezTo>
                  <a:cubicBezTo>
                    <a:pt x="153072" y="727901"/>
                    <a:pt x="158751" y="716913"/>
                    <a:pt x="189442" y="502179"/>
                  </a:cubicBezTo>
                  <a:cubicBezTo>
                    <a:pt x="170249" y="291774"/>
                    <a:pt x="159424" y="207235"/>
                    <a:pt x="134024" y="124685"/>
                  </a:cubicBezTo>
                  <a:cubicBezTo>
                    <a:pt x="114686" y="30448"/>
                    <a:pt x="6447" y="47294"/>
                    <a:pt x="37042" y="6879"/>
                  </a:cubicBezTo>
                  <a:close/>
                </a:path>
              </a:pathLst>
            </a:cu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sp>
          <p:nvSpPr>
            <p:cNvPr id="42" name="ส่วนโค้ง 41"/>
            <p:cNvSpPr/>
            <p:nvPr/>
          </p:nvSpPr>
          <p:spPr bwMode="auto">
            <a:xfrm>
              <a:off x="904875" y="5064918"/>
              <a:ext cx="280988" cy="600075"/>
            </a:xfrm>
            <a:prstGeom prst="arc">
              <a:avLst>
                <a:gd name="adj1" fmla="val 16200000"/>
                <a:gd name="adj2" fmla="val 5463655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sp>
          <p:nvSpPr>
            <p:cNvPr id="43" name="ส่วนโค้ง 42"/>
            <p:cNvSpPr/>
            <p:nvPr/>
          </p:nvSpPr>
          <p:spPr bwMode="auto">
            <a:xfrm>
              <a:off x="821532" y="5067299"/>
              <a:ext cx="280988" cy="600075"/>
            </a:xfrm>
            <a:prstGeom prst="arc">
              <a:avLst>
                <a:gd name="adj1" fmla="val 16200000"/>
                <a:gd name="adj2" fmla="val 5463655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7. Comparator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</a:t>
            </a:r>
            <a:r>
              <a:rPr lang="en-US" b="1" dirty="0" smtClean="0"/>
              <a:t>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เหมือนกัน</a:t>
            </a:r>
            <a:br>
              <a:rPr lang="th-TH" b="1" dirty="0" smtClean="0"/>
            </a:br>
            <a:r>
              <a:rPr lang="en-US" b="1" dirty="0" smtClean="0"/>
              <a:t> output </a:t>
            </a:r>
            <a:r>
              <a:rPr lang="th-TH" b="1" dirty="0" smtClean="0"/>
              <a:t>เป็น </a:t>
            </a:r>
            <a:r>
              <a:rPr lang="th-TH" b="1" dirty="0" smtClean="0"/>
              <a:t>0 </a:t>
            </a:r>
            <a:r>
              <a:rPr lang="th-TH" b="1" dirty="0" smtClean="0"/>
              <a:t>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</a:t>
            </a:r>
            <a:r>
              <a:rPr lang="th-TH" b="1" dirty="0" smtClean="0"/>
              <a:t>ต่างกัน</a:t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</a:t>
            </a:r>
            <a:r>
              <a:rPr lang="en-US" sz="6000" b="1" dirty="0" err="1" smtClean="0">
                <a:solidFill>
                  <a:srgbClr val="FF0000"/>
                </a:solidFill>
              </a:rPr>
              <a:t>A</a:t>
            </a:r>
            <a:r>
              <a:rPr lang="en-US" sz="2800" dirty="0" err="1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Symbol"/>
              </a:rPr>
              <a:t>ʘ</a:t>
            </a:r>
            <a:r>
              <a:rPr lang="en-US" sz="6000" b="1" dirty="0" err="1" smtClean="0">
                <a:solidFill>
                  <a:srgbClr val="FF0000"/>
                </a:solidFill>
              </a:rPr>
              <a:t>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4175759" y="4460239"/>
          <a:ext cx="482600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  <a:gridCol w="1608667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</a:t>
                      </a:r>
                      <a:r>
                        <a:rPr lang="en-US" sz="1800" b="1" dirty="0" err="1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Tahoma"/>
                          <a:ea typeface="Tahoma"/>
                          <a:cs typeface="Tahoma"/>
                          <a:sym typeface="Symbol"/>
                        </a:rPr>
                        <a:t>ʘ</a:t>
                      </a:r>
                      <a:r>
                        <a:rPr lang="en-US" sz="1800" b="1" dirty="0" err="1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" name="สี่เหลี่ยมผืนผ้า 39"/>
          <p:cNvSpPr/>
          <p:nvPr/>
        </p:nvSpPr>
        <p:spPr>
          <a:xfrm>
            <a:off x="2046589" y="49420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1" name="ตัวเชื่อมต่อตรง 40"/>
          <p:cNvCxnSpPr>
            <a:stCxn id="31" idx="6"/>
          </p:cNvCxnSpPr>
          <p:nvPr/>
        </p:nvCxnSpPr>
        <p:spPr bwMode="auto">
          <a:xfrm flipV="1">
            <a:off x="1930400" y="5367338"/>
            <a:ext cx="636588" cy="4762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กลุ่ม 49"/>
          <p:cNvGrpSpPr/>
          <p:nvPr/>
        </p:nvGrpSpPr>
        <p:grpSpPr>
          <a:xfrm>
            <a:off x="850108" y="5054600"/>
            <a:ext cx="931068" cy="612774"/>
            <a:chOff x="821532" y="5054600"/>
            <a:chExt cx="1071297" cy="612774"/>
          </a:xfrm>
        </p:grpSpPr>
        <p:sp>
          <p:nvSpPr>
            <p:cNvPr id="32" name="รูปแบบอิสระ 31"/>
            <p:cNvSpPr/>
            <p:nvPr/>
          </p:nvSpPr>
          <p:spPr bwMode="auto">
            <a:xfrm>
              <a:off x="1025525" y="5054600"/>
              <a:ext cx="867304" cy="609600"/>
            </a:xfrm>
            <a:custGeom>
              <a:avLst/>
              <a:gdLst>
                <a:gd name="connsiteX0" fmla="*/ 0 w 1066800"/>
                <a:gd name="connsiteY0" fmla="*/ 0 h 990600"/>
                <a:gd name="connsiteX1" fmla="*/ 533400 w 1066800"/>
                <a:gd name="connsiteY1" fmla="*/ 0 h 990600"/>
                <a:gd name="connsiteX2" fmla="*/ 986380 w 1066800"/>
                <a:gd name="connsiteY2" fmla="*/ 233772 h 990600"/>
                <a:gd name="connsiteX3" fmla="*/ 986379 w 1066800"/>
                <a:gd name="connsiteY3" fmla="*/ 756829 h 990600"/>
                <a:gd name="connsiteX4" fmla="*/ 533398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93606"/>
                <a:gd name="connsiteY0" fmla="*/ 0 h 990600"/>
                <a:gd name="connsiteX1" fmla="*/ 5334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810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048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174027"/>
                <a:gd name="connsiteY0" fmla="*/ 0 h 990600"/>
                <a:gd name="connsiteX1" fmla="*/ 304800 w 1174027"/>
                <a:gd name="connsiteY1" fmla="*/ 0 h 990600"/>
                <a:gd name="connsiteX2" fmla="*/ 986380 w 1174027"/>
                <a:gd name="connsiteY2" fmla="*/ 233772 h 990600"/>
                <a:gd name="connsiteX3" fmla="*/ 1066800 w 1174027"/>
                <a:gd name="connsiteY3" fmla="*/ 495300 h 990600"/>
                <a:gd name="connsiteX4" fmla="*/ 304800 w 1174027"/>
                <a:gd name="connsiteY4" fmla="*/ 990600 h 990600"/>
                <a:gd name="connsiteX5" fmla="*/ 0 w 1174027"/>
                <a:gd name="connsiteY5" fmla="*/ 990600 h 990600"/>
                <a:gd name="connsiteX6" fmla="*/ 0 w 1174027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3370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502179 h 997479"/>
                <a:gd name="connsiteX7" fmla="*/ 0 w 1066800"/>
                <a:gd name="connsiteY7" fmla="*/ 6879 h 997479"/>
                <a:gd name="connsiteX0" fmla="*/ 30595 w 1097395"/>
                <a:gd name="connsiteY0" fmla="*/ 6879 h 997479"/>
                <a:gd name="connsiteX1" fmla="*/ 335395 w 1097395"/>
                <a:gd name="connsiteY1" fmla="*/ 6879 h 997479"/>
                <a:gd name="connsiteX2" fmla="*/ 1097395 w 1097395"/>
                <a:gd name="connsiteY2" fmla="*/ 502179 h 997479"/>
                <a:gd name="connsiteX3" fmla="*/ 1097395 w 1097395"/>
                <a:gd name="connsiteY3" fmla="*/ 502179 h 997479"/>
                <a:gd name="connsiteX4" fmla="*/ 335395 w 1097395"/>
                <a:gd name="connsiteY4" fmla="*/ 997479 h 997479"/>
                <a:gd name="connsiteX5" fmla="*/ 30595 w 1097395"/>
                <a:gd name="connsiteY5" fmla="*/ 997479 h 997479"/>
                <a:gd name="connsiteX6" fmla="*/ 182995 w 1097395"/>
                <a:gd name="connsiteY6" fmla="*/ 502179 h 997479"/>
                <a:gd name="connsiteX7" fmla="*/ 127577 w 1097395"/>
                <a:gd name="connsiteY7" fmla="*/ 124685 h 997479"/>
                <a:gd name="connsiteX8" fmla="*/ 30595 w 1097395"/>
                <a:gd name="connsiteY8" fmla="*/ 6879 h 997479"/>
                <a:gd name="connsiteX0" fmla="*/ 37043 w 1103843"/>
                <a:gd name="connsiteY0" fmla="*/ 6879 h 997479"/>
                <a:gd name="connsiteX1" fmla="*/ 341843 w 1103843"/>
                <a:gd name="connsiteY1" fmla="*/ 6879 h 997479"/>
                <a:gd name="connsiteX2" fmla="*/ 1103843 w 1103843"/>
                <a:gd name="connsiteY2" fmla="*/ 502179 h 997479"/>
                <a:gd name="connsiteX3" fmla="*/ 1103843 w 1103843"/>
                <a:gd name="connsiteY3" fmla="*/ 502179 h 997479"/>
                <a:gd name="connsiteX4" fmla="*/ 341843 w 1103843"/>
                <a:gd name="connsiteY4" fmla="*/ 997479 h 997479"/>
                <a:gd name="connsiteX5" fmla="*/ 37043 w 1103843"/>
                <a:gd name="connsiteY5" fmla="*/ 997479 h 997479"/>
                <a:gd name="connsiteX6" fmla="*/ 103430 w 1103843"/>
                <a:gd name="connsiteY6" fmla="*/ 872794 h 997479"/>
                <a:gd name="connsiteX7" fmla="*/ 189443 w 1103843"/>
                <a:gd name="connsiteY7" fmla="*/ 502179 h 997479"/>
                <a:gd name="connsiteX8" fmla="*/ 134025 w 1103843"/>
                <a:gd name="connsiteY8" fmla="*/ 124685 h 997479"/>
                <a:gd name="connsiteX9" fmla="*/ 37043 w 1103843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3842" h="997479">
                  <a:moveTo>
                    <a:pt x="37042" y="6879"/>
                  </a:moveTo>
                  <a:lnTo>
                    <a:pt x="341842" y="6879"/>
                  </a:lnTo>
                  <a:cubicBezTo>
                    <a:pt x="938945" y="0"/>
                    <a:pt x="1006500" y="356803"/>
                    <a:pt x="1103842" y="502179"/>
                  </a:cubicBezTo>
                  <a:lnTo>
                    <a:pt x="1103842" y="502179"/>
                  </a:lnTo>
                  <a:cubicBezTo>
                    <a:pt x="1006499" y="647555"/>
                    <a:pt x="932596" y="990600"/>
                    <a:pt x="341842" y="997479"/>
                  </a:cubicBezTo>
                  <a:lnTo>
                    <a:pt x="37042" y="997479"/>
                  </a:lnTo>
                  <a:cubicBezTo>
                    <a:pt x="0" y="973235"/>
                    <a:pt x="86110" y="944954"/>
                    <a:pt x="103427" y="872794"/>
                  </a:cubicBezTo>
                  <a:cubicBezTo>
                    <a:pt x="153072" y="727901"/>
                    <a:pt x="158751" y="716913"/>
                    <a:pt x="189442" y="502179"/>
                  </a:cubicBezTo>
                  <a:cubicBezTo>
                    <a:pt x="170249" y="291774"/>
                    <a:pt x="159424" y="207235"/>
                    <a:pt x="134024" y="124685"/>
                  </a:cubicBezTo>
                  <a:cubicBezTo>
                    <a:pt x="114686" y="30448"/>
                    <a:pt x="6447" y="47294"/>
                    <a:pt x="37042" y="6879"/>
                  </a:cubicBezTo>
                  <a:close/>
                </a:path>
              </a:pathLst>
            </a:cu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sp>
          <p:nvSpPr>
            <p:cNvPr id="48" name="ส่วนโค้ง 47"/>
            <p:cNvSpPr/>
            <p:nvPr/>
          </p:nvSpPr>
          <p:spPr bwMode="auto">
            <a:xfrm>
              <a:off x="904875" y="5064918"/>
              <a:ext cx="280988" cy="600075"/>
            </a:xfrm>
            <a:prstGeom prst="arc">
              <a:avLst>
                <a:gd name="adj1" fmla="val 16200000"/>
                <a:gd name="adj2" fmla="val 5463655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sp>
          <p:nvSpPr>
            <p:cNvPr id="49" name="ส่วนโค้ง 48"/>
            <p:cNvSpPr/>
            <p:nvPr/>
          </p:nvSpPr>
          <p:spPr bwMode="auto">
            <a:xfrm>
              <a:off x="821532" y="5067299"/>
              <a:ext cx="280988" cy="600075"/>
            </a:xfrm>
            <a:prstGeom prst="arc">
              <a:avLst>
                <a:gd name="adj1" fmla="val 16200000"/>
                <a:gd name="adj2" fmla="val 5463655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</p:grpSp>
      <p:cxnSp>
        <p:nvCxnSpPr>
          <p:cNvPr id="33" name="ตัวเชื่อมต่อตรง 32"/>
          <p:cNvCxnSpPr/>
          <p:nvPr/>
        </p:nvCxnSpPr>
        <p:spPr bwMode="auto">
          <a:xfrm flipV="1">
            <a:off x="746125" y="5124450"/>
            <a:ext cx="301625" cy="63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 bwMode="auto">
          <a:xfrm flipV="1">
            <a:off x="762000" y="5581651"/>
            <a:ext cx="295275" cy="634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สี่เหลี่ยมผืนผ้า 36"/>
          <p:cNvSpPr/>
          <p:nvPr/>
        </p:nvSpPr>
        <p:spPr>
          <a:xfrm>
            <a:off x="478139" y="49255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478139" y="53710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5" name="ตัวเชื่อมต่อตรง 14"/>
          <p:cNvCxnSpPr/>
          <p:nvPr/>
        </p:nvCxnSpPr>
        <p:spPr bwMode="auto">
          <a:xfrm>
            <a:off x="744839" y="400685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 bwMode="auto">
          <a:xfrm>
            <a:off x="744839" y="446405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 bwMode="auto">
          <a:xfrm>
            <a:off x="1816629" y="4237552"/>
            <a:ext cx="583671" cy="1073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สี่เหลี่ยมผืนผ้า 17"/>
          <p:cNvSpPr/>
          <p:nvPr/>
        </p:nvSpPr>
        <p:spPr>
          <a:xfrm>
            <a:off x="440039" y="380158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440039" y="424711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3237214" y="381809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1" name="ตัวเชื่อมต่อตรง 20"/>
          <p:cNvCxnSpPr/>
          <p:nvPr/>
        </p:nvCxnSpPr>
        <p:spPr bwMode="auto">
          <a:xfrm flipV="1">
            <a:off x="3096154" y="4243388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สามเหลี่ยมหน้าจั่ว 21"/>
          <p:cNvSpPr/>
          <p:nvPr/>
        </p:nvSpPr>
        <p:spPr bwMode="auto">
          <a:xfrm rot="5400000">
            <a:off x="2343150" y="3968750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3" name="วงรี 22"/>
          <p:cNvSpPr/>
          <p:nvPr/>
        </p:nvSpPr>
        <p:spPr bwMode="auto">
          <a:xfrm>
            <a:off x="2965450" y="418465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1" name="วงรี 30"/>
          <p:cNvSpPr/>
          <p:nvPr/>
        </p:nvSpPr>
        <p:spPr bwMode="auto">
          <a:xfrm>
            <a:off x="1803400" y="530860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8. Inhibit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</a:t>
            </a:r>
            <a:r>
              <a:rPr lang="en-US" b="1" dirty="0" smtClean="0"/>
              <a:t>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ตัวหนึ่งเป็น 0</a:t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Y=ABC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3985259" y="2345689"/>
          <a:ext cx="482600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500"/>
                <a:gridCol w="1206500"/>
                <a:gridCol w="1206500"/>
                <a:gridCol w="1206500"/>
              </a:tblGrid>
              <a:tr h="2946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Y=ABC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ตัวเชื่อมต่อตรง 5"/>
          <p:cNvCxnSpPr/>
          <p:nvPr/>
        </p:nvCxnSpPr>
        <p:spPr bwMode="auto">
          <a:xfrm>
            <a:off x="1245854" y="527050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>
            <a:stCxn id="14" idx="3"/>
          </p:cNvCxnSpPr>
          <p:nvPr/>
        </p:nvCxnSpPr>
        <p:spPr bwMode="auto">
          <a:xfrm flipV="1">
            <a:off x="1254053" y="5676265"/>
            <a:ext cx="323287" cy="11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>
            <a:stCxn id="13" idx="3"/>
            <a:endCxn id="15" idx="1"/>
          </p:cNvCxnSpPr>
          <p:nvPr/>
        </p:nvCxnSpPr>
        <p:spPr bwMode="auto">
          <a:xfrm>
            <a:off x="1254053" y="5476359"/>
            <a:ext cx="320746" cy="4961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2330344" y="5463102"/>
            <a:ext cx="561446" cy="438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สี่เหลี่ยมผืนผ้า 11"/>
          <p:cNvSpPr/>
          <p:nvPr/>
        </p:nvSpPr>
        <p:spPr>
          <a:xfrm>
            <a:off x="934704" y="50271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931529" y="5291693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931529" y="549171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แผนผังลำดับงาน: หน่วงเวลา 14"/>
          <p:cNvSpPr/>
          <p:nvPr/>
        </p:nvSpPr>
        <p:spPr bwMode="auto">
          <a:xfrm>
            <a:off x="1574799" y="511048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2490454" y="508428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6" name="ตัวเชื่อมต่อตรง 15"/>
          <p:cNvCxnSpPr/>
          <p:nvPr/>
        </p:nvCxnSpPr>
        <p:spPr bwMode="auto">
          <a:xfrm>
            <a:off x="5896504" y="1748987"/>
            <a:ext cx="351896" cy="3613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วงรี 17"/>
          <p:cNvSpPr/>
          <p:nvPr/>
        </p:nvSpPr>
        <p:spPr bwMode="auto">
          <a:xfrm>
            <a:off x="1437640" y="5622290"/>
            <a:ext cx="127000" cy="12700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/>
          <p:nvPr/>
        </p:nvCxnSpPr>
        <p:spPr bwMode="auto">
          <a:xfrm flipV="1">
            <a:off x="8429625" y="2762250"/>
            <a:ext cx="149225" cy="1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>
            <a:stCxn id="29" idx="3"/>
          </p:cNvCxnSpPr>
          <p:nvPr/>
        </p:nvCxnSpPr>
        <p:spPr bwMode="auto">
          <a:xfrm>
            <a:off x="810188" y="2681962"/>
            <a:ext cx="1079572" cy="10438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>
            <a:endCxn id="35" idx="3"/>
          </p:cNvCxnSpPr>
          <p:nvPr/>
        </p:nvCxnSpPr>
        <p:spPr bwMode="auto">
          <a:xfrm rot="16200000" flipV="1">
            <a:off x="1413193" y="4156393"/>
            <a:ext cx="360045" cy="381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ตัวเชื่อมต่อตรง 26"/>
          <p:cNvCxnSpPr>
            <a:stCxn id="30" idx="3"/>
            <a:endCxn id="32" idx="1"/>
          </p:cNvCxnSpPr>
          <p:nvPr/>
        </p:nvCxnSpPr>
        <p:spPr bwMode="auto">
          <a:xfrm>
            <a:off x="807013" y="2946519"/>
            <a:ext cx="1082746" cy="4961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 bwMode="auto">
          <a:xfrm>
            <a:off x="2645304" y="2933262"/>
            <a:ext cx="561446" cy="438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สี่เหลี่ยมผืนผ้า 28"/>
          <p:cNvSpPr/>
          <p:nvPr/>
        </p:nvSpPr>
        <p:spPr>
          <a:xfrm>
            <a:off x="487664" y="249729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484489" y="2761853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1246489" y="412011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2" name="แผนผังลำดับงาน: หน่วงเวลา 31"/>
          <p:cNvSpPr/>
          <p:nvPr/>
        </p:nvSpPr>
        <p:spPr bwMode="auto">
          <a:xfrm>
            <a:off x="1889759" y="258064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2805414" y="25544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37" name="กลุ่ม 36"/>
          <p:cNvGrpSpPr/>
          <p:nvPr/>
        </p:nvGrpSpPr>
        <p:grpSpPr>
          <a:xfrm rot="16200000">
            <a:off x="1248410" y="3295650"/>
            <a:ext cx="685800" cy="679450"/>
            <a:chOff x="2406650" y="3905250"/>
            <a:chExt cx="685800" cy="679450"/>
          </a:xfrm>
        </p:grpSpPr>
        <p:sp>
          <p:nvSpPr>
            <p:cNvPr id="35" name="สามเหลี่ยมหน้าจั่ว 34"/>
            <p:cNvSpPr/>
            <p:nvPr/>
          </p:nvSpPr>
          <p:spPr bwMode="auto">
            <a:xfrm rot="5400000">
              <a:off x="2343150" y="3968750"/>
              <a:ext cx="679450" cy="552450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sp>
          <p:nvSpPr>
            <p:cNvPr id="36" name="วงรี 35"/>
            <p:cNvSpPr/>
            <p:nvPr/>
          </p:nvSpPr>
          <p:spPr bwMode="auto">
            <a:xfrm>
              <a:off x="2965450" y="4184650"/>
              <a:ext cx="127000" cy="127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</p:grpSp>
      <p:cxnSp>
        <p:nvCxnSpPr>
          <p:cNvPr id="41" name="ตัวเชื่อมต่อหักมุม 40"/>
          <p:cNvCxnSpPr>
            <a:stCxn id="36" idx="6"/>
          </p:cNvCxnSpPr>
          <p:nvPr/>
        </p:nvCxnSpPr>
        <p:spPr bwMode="auto">
          <a:xfrm rot="5400000" flipH="1" flipV="1">
            <a:off x="1680845" y="3073401"/>
            <a:ext cx="132715" cy="305435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37360"/>
          </a:xfrm>
        </p:spPr>
        <p:txBody>
          <a:bodyPr/>
          <a:lstStyle/>
          <a:p>
            <a:r>
              <a:rPr lang="en-US" sz="6000" b="1" dirty="0" smtClean="0"/>
              <a:t>9. Fan-in </a:t>
            </a:r>
            <a:r>
              <a:rPr lang="th-TH" sz="6000" b="1" dirty="0" smtClean="0"/>
              <a:t>และ </a:t>
            </a:r>
            <a:r>
              <a:rPr lang="en-US" sz="6000" b="1" dirty="0" smtClean="0"/>
              <a:t>Fan-out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Fan-in </a:t>
            </a:r>
            <a:r>
              <a:rPr lang="th-TH" b="1" dirty="0" smtClean="0"/>
              <a:t>หมายถึง จำนวน </a:t>
            </a:r>
            <a:r>
              <a:rPr lang="en-US" b="1" dirty="0" smtClean="0"/>
              <a:t>input </a:t>
            </a:r>
            <a:r>
              <a:rPr lang="th-TH" b="1" dirty="0" smtClean="0"/>
              <a:t>ของ </a:t>
            </a:r>
            <a:r>
              <a:rPr lang="en-US" b="1" dirty="0" smtClean="0"/>
              <a:t>Gate</a:t>
            </a:r>
            <a:br>
              <a:rPr lang="en-US" b="1" dirty="0" smtClean="0"/>
            </a:br>
            <a:r>
              <a:rPr lang="en-US" b="1" dirty="0" smtClean="0"/>
              <a:t>Fan-out </a:t>
            </a:r>
            <a:r>
              <a:rPr lang="th-TH" b="1" dirty="0" smtClean="0"/>
              <a:t>หมายถึง จำนวน </a:t>
            </a:r>
            <a:r>
              <a:rPr lang="en-US" b="1" dirty="0" smtClean="0"/>
              <a:t>output </a:t>
            </a:r>
            <a:r>
              <a:rPr lang="th-TH" b="1" dirty="0" smtClean="0"/>
              <a:t>ของ </a:t>
            </a:r>
            <a:r>
              <a:rPr lang="en-US" b="1" dirty="0" smtClean="0"/>
              <a:t>Gate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0" y="2447924"/>
            <a:ext cx="8686800" cy="3891915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Y	= 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(A+B) (</a:t>
            </a:r>
            <a:r>
              <a:rPr lang="en-US" sz="3200" kern="0" dirty="0" smtClean="0">
                <a:latin typeface="TH SarabunPSK" pitchFamily="34" charset="-34"/>
                <a:cs typeface="TH SarabunPSK" pitchFamily="34" charset="-34"/>
              </a:rPr>
              <a:t>A+B)</a:t>
            </a: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lvl="0">
              <a:defRPr/>
            </a:pPr>
            <a:endParaRPr lang="en-US" sz="3200" kern="0" dirty="0" smtClean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4909" y="296529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9829" y="344320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6452854" y="363775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3" name="ตัวเชื่อมต่อตรง 32"/>
          <p:cNvCxnSpPr/>
          <p:nvPr/>
        </p:nvCxnSpPr>
        <p:spPr bwMode="auto">
          <a:xfrm>
            <a:off x="6165744" y="4057212"/>
            <a:ext cx="645584" cy="583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ตัวเชื่อมต่อหักมุม 36"/>
          <p:cNvCxnSpPr>
            <a:stCxn id="40" idx="2"/>
          </p:cNvCxnSpPr>
          <p:nvPr/>
        </p:nvCxnSpPr>
        <p:spPr bwMode="auto">
          <a:xfrm>
            <a:off x="2717694" y="3409512"/>
            <a:ext cx="2686051" cy="416998"/>
          </a:xfrm>
          <a:prstGeom prst="bentConnector3">
            <a:avLst>
              <a:gd name="adj1" fmla="val 82624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ตัวเชื่อมต่อหักมุม 43"/>
          <p:cNvCxnSpPr/>
          <p:nvPr/>
        </p:nvCxnSpPr>
        <p:spPr bwMode="auto">
          <a:xfrm flipV="1">
            <a:off x="4471669" y="4286250"/>
            <a:ext cx="929006" cy="24638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สามเหลี่ยมหน้าจั่ว 60"/>
          <p:cNvSpPr/>
          <p:nvPr/>
        </p:nvSpPr>
        <p:spPr bwMode="auto">
          <a:xfrm rot="5400000">
            <a:off x="1849120" y="3898265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2" name="วงรี 61"/>
          <p:cNvSpPr/>
          <p:nvPr/>
        </p:nvSpPr>
        <p:spPr bwMode="auto">
          <a:xfrm>
            <a:off x="2466975" y="4114165"/>
            <a:ext cx="131445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69" name="ตัวเชื่อมต่อหักมุม 68"/>
          <p:cNvCxnSpPr>
            <a:endCxn id="61" idx="3"/>
          </p:cNvCxnSpPr>
          <p:nvPr/>
        </p:nvCxnSpPr>
        <p:spPr bwMode="auto">
          <a:xfrm rot="16200000" flipH="1">
            <a:off x="1074102" y="3335972"/>
            <a:ext cx="974090" cy="702945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ตัวเชื่อมต่อหักมุม 69"/>
          <p:cNvCxnSpPr>
            <a:stCxn id="62" idx="6"/>
            <a:endCxn id="43" idx="8"/>
          </p:cNvCxnSpPr>
          <p:nvPr/>
        </p:nvCxnSpPr>
        <p:spPr bwMode="auto">
          <a:xfrm>
            <a:off x="2598420" y="4177665"/>
            <a:ext cx="1109875" cy="125095"/>
          </a:xfrm>
          <a:prstGeom prst="bentConnector3">
            <a:avLst>
              <a:gd name="adj1" fmla="val 59664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สามเหลี่ยมหน้าจั่ว 71"/>
          <p:cNvSpPr/>
          <p:nvPr/>
        </p:nvSpPr>
        <p:spPr bwMode="auto">
          <a:xfrm rot="5400000">
            <a:off x="1868170" y="4650740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73" name="วงรี 72"/>
          <p:cNvSpPr/>
          <p:nvPr/>
        </p:nvSpPr>
        <p:spPr bwMode="auto">
          <a:xfrm>
            <a:off x="2486025" y="4866640"/>
            <a:ext cx="131445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4" name="ตัวเชื่อมต่อตรง 33"/>
          <p:cNvCxnSpPr/>
          <p:nvPr/>
        </p:nvCxnSpPr>
        <p:spPr bwMode="auto">
          <a:xfrm>
            <a:off x="2152650" y="2505075"/>
            <a:ext cx="190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ตัวเชื่อมต่อตรง 35"/>
          <p:cNvCxnSpPr/>
          <p:nvPr/>
        </p:nvCxnSpPr>
        <p:spPr bwMode="auto">
          <a:xfrm>
            <a:off x="2495550" y="2505075"/>
            <a:ext cx="1905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รูปแบบอิสระ 39"/>
          <p:cNvSpPr/>
          <p:nvPr/>
        </p:nvSpPr>
        <p:spPr bwMode="auto">
          <a:xfrm>
            <a:off x="1850390" y="310261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1" name="แผนผังลำดับงาน: หน่วงเวลา 40"/>
          <p:cNvSpPr/>
          <p:nvPr/>
        </p:nvSpPr>
        <p:spPr bwMode="auto">
          <a:xfrm>
            <a:off x="5405754" y="368173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3" name="รูปแบบอิสระ 42"/>
          <p:cNvSpPr/>
          <p:nvPr/>
        </p:nvSpPr>
        <p:spPr bwMode="auto">
          <a:xfrm>
            <a:off x="3602990" y="422656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49" name="ตัวเชื่อมต่อหักมุม 48"/>
          <p:cNvCxnSpPr>
            <a:stCxn id="73" idx="6"/>
            <a:endCxn id="43" idx="6"/>
          </p:cNvCxnSpPr>
          <p:nvPr/>
        </p:nvCxnSpPr>
        <p:spPr bwMode="auto">
          <a:xfrm flipV="1">
            <a:off x="2617470" y="4759960"/>
            <a:ext cx="1066784" cy="170180"/>
          </a:xfrm>
          <a:prstGeom prst="bentConnector3">
            <a:avLst>
              <a:gd name="adj1" fmla="val 62967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ตัวเชื่อมต่อตรง 55"/>
          <p:cNvCxnSpPr>
            <a:endCxn id="40" idx="8"/>
          </p:cNvCxnSpPr>
          <p:nvPr/>
        </p:nvCxnSpPr>
        <p:spPr bwMode="auto">
          <a:xfrm flipV="1">
            <a:off x="381000" y="3178810"/>
            <a:ext cx="1574695" cy="254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ตัวเชื่อมต่อตรง 62"/>
          <p:cNvCxnSpPr/>
          <p:nvPr/>
        </p:nvCxnSpPr>
        <p:spPr bwMode="auto">
          <a:xfrm flipV="1">
            <a:off x="371475" y="3616960"/>
            <a:ext cx="1574695" cy="254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ตัวเชื่อมต่อหักมุม 68"/>
          <p:cNvCxnSpPr>
            <a:endCxn id="72" idx="3"/>
          </p:cNvCxnSpPr>
          <p:nvPr/>
        </p:nvCxnSpPr>
        <p:spPr bwMode="auto">
          <a:xfrm rot="16200000" flipH="1">
            <a:off x="712153" y="3707447"/>
            <a:ext cx="1307465" cy="1131570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5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5210175" y="4575175"/>
          <a:ext cx="36195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500"/>
                <a:gridCol w="1206500"/>
                <a:gridCol w="1206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Gate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Fan-in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Fan-out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5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057400" y="3164206"/>
            <a:ext cx="26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6200" y="4269106"/>
            <a:ext cx="26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3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33575" y="3916681"/>
            <a:ext cx="26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2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24500" y="3783331"/>
            <a:ext cx="26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4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52625" y="4688206"/>
            <a:ext cx="26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5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z="6000" b="1" dirty="0" smtClean="0"/>
              <a:t>9. Fan-in </a:t>
            </a:r>
            <a:r>
              <a:rPr lang="th-TH" sz="6000" b="1" dirty="0" smtClean="0"/>
              <a:t>และ </a:t>
            </a:r>
            <a:r>
              <a:rPr lang="en-US" sz="6000" b="1" dirty="0" smtClean="0"/>
              <a:t>Fan-out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06534" y="85074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099804" y="3808333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D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7441200" y="114220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Y1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3" name="ตัวเชื่อมต่อตรง 32"/>
          <p:cNvCxnSpPr/>
          <p:nvPr/>
        </p:nvCxnSpPr>
        <p:spPr bwMode="auto">
          <a:xfrm>
            <a:off x="7223019" y="1561662"/>
            <a:ext cx="645584" cy="583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ตัวเชื่อมต่อหักมุม 43"/>
          <p:cNvCxnSpPr>
            <a:stCxn id="43" idx="2"/>
          </p:cNvCxnSpPr>
          <p:nvPr/>
        </p:nvCxnSpPr>
        <p:spPr bwMode="auto">
          <a:xfrm>
            <a:off x="4606819" y="3831787"/>
            <a:ext cx="1873356" cy="43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สามเหลี่ยมหน้าจั่ว 60"/>
          <p:cNvSpPr/>
          <p:nvPr/>
        </p:nvSpPr>
        <p:spPr bwMode="auto">
          <a:xfrm rot="5400000">
            <a:off x="4620895" y="2726690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62" name="วงรี 61"/>
          <p:cNvSpPr/>
          <p:nvPr/>
        </p:nvSpPr>
        <p:spPr bwMode="auto">
          <a:xfrm>
            <a:off x="5238750" y="2942590"/>
            <a:ext cx="131445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70" name="ตัวเชื่อมต่อหักมุม 69"/>
          <p:cNvCxnSpPr>
            <a:stCxn id="62" idx="6"/>
          </p:cNvCxnSpPr>
          <p:nvPr/>
        </p:nvCxnSpPr>
        <p:spPr bwMode="auto">
          <a:xfrm>
            <a:off x="5370195" y="3006090"/>
            <a:ext cx="1097280" cy="63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สามเหลี่ยมหน้าจั่ว 71"/>
          <p:cNvSpPr/>
          <p:nvPr/>
        </p:nvSpPr>
        <p:spPr bwMode="auto">
          <a:xfrm rot="5400000">
            <a:off x="2474595" y="3720465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73" name="วงรี 72"/>
          <p:cNvSpPr/>
          <p:nvPr/>
        </p:nvSpPr>
        <p:spPr bwMode="auto">
          <a:xfrm>
            <a:off x="3092450" y="3936365"/>
            <a:ext cx="131445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0" name="รูปแบบอิสระ 39"/>
          <p:cNvSpPr/>
          <p:nvPr/>
        </p:nvSpPr>
        <p:spPr bwMode="auto">
          <a:xfrm>
            <a:off x="2564765" y="1016635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1" name="แผนผังลำดับงาน: หน่วงเวลา 40"/>
          <p:cNvSpPr/>
          <p:nvPr/>
        </p:nvSpPr>
        <p:spPr bwMode="auto">
          <a:xfrm>
            <a:off x="6463029" y="118618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3" name="รูปแบบอิสระ 42"/>
          <p:cNvSpPr/>
          <p:nvPr/>
        </p:nvSpPr>
        <p:spPr bwMode="auto">
          <a:xfrm>
            <a:off x="3739515" y="3524885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6" name="ตัวเชื่อมต่อตรง 55"/>
          <p:cNvCxnSpPr/>
          <p:nvPr/>
        </p:nvCxnSpPr>
        <p:spPr bwMode="auto">
          <a:xfrm>
            <a:off x="5743575" y="1752600"/>
            <a:ext cx="7239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ตัวเชื่อมต่อตรง 62"/>
          <p:cNvCxnSpPr/>
          <p:nvPr/>
        </p:nvCxnSpPr>
        <p:spPr bwMode="auto">
          <a:xfrm flipV="1">
            <a:off x="3422544" y="1323975"/>
            <a:ext cx="3054456" cy="908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ตัวเชื่อมต่อหักมุม 68"/>
          <p:cNvCxnSpPr>
            <a:endCxn id="72" idx="3"/>
          </p:cNvCxnSpPr>
          <p:nvPr/>
        </p:nvCxnSpPr>
        <p:spPr bwMode="auto">
          <a:xfrm flipV="1">
            <a:off x="1489078" y="3996690"/>
            <a:ext cx="1049017" cy="63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สี่เหลี่ยมผืนผ้า 34"/>
          <p:cNvSpPr/>
          <p:nvPr/>
        </p:nvSpPr>
        <p:spPr>
          <a:xfrm>
            <a:off x="7450725" y="196135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Y2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8" name="ตัวเชื่อมต่อตรง 37"/>
          <p:cNvCxnSpPr/>
          <p:nvPr/>
        </p:nvCxnSpPr>
        <p:spPr bwMode="auto">
          <a:xfrm>
            <a:off x="7232544" y="2380812"/>
            <a:ext cx="645584" cy="583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แผนผังลำดับงาน: หน่วงเวลา 38"/>
          <p:cNvSpPr/>
          <p:nvPr/>
        </p:nvSpPr>
        <p:spPr bwMode="auto">
          <a:xfrm>
            <a:off x="6472554" y="200533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>
          <a:xfrm>
            <a:off x="7460250" y="2790031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Y3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5" name="ตัวเชื่อมต่อตรง 44"/>
          <p:cNvCxnSpPr/>
          <p:nvPr/>
        </p:nvCxnSpPr>
        <p:spPr bwMode="auto">
          <a:xfrm>
            <a:off x="7242069" y="3209487"/>
            <a:ext cx="645584" cy="583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แผนผังลำดับงาน: หน่วงเวลา 45"/>
          <p:cNvSpPr/>
          <p:nvPr/>
        </p:nvSpPr>
        <p:spPr bwMode="auto">
          <a:xfrm>
            <a:off x="6482079" y="2834005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7" name="สี่เหลี่ยมผืนผ้า 46"/>
          <p:cNvSpPr/>
          <p:nvPr/>
        </p:nvSpPr>
        <p:spPr>
          <a:xfrm>
            <a:off x="7469775" y="3609181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Y4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8" name="ตัวเชื่อมต่อตรง 47"/>
          <p:cNvCxnSpPr/>
          <p:nvPr/>
        </p:nvCxnSpPr>
        <p:spPr bwMode="auto">
          <a:xfrm>
            <a:off x="7251594" y="4028637"/>
            <a:ext cx="645584" cy="583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แผนผังลำดับงาน: หน่วงเวลา 49"/>
          <p:cNvSpPr/>
          <p:nvPr/>
        </p:nvSpPr>
        <p:spPr bwMode="auto">
          <a:xfrm>
            <a:off x="6491604" y="3653155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53" name="สี่เหลี่ยมผืนผ้า 52"/>
          <p:cNvSpPr/>
          <p:nvPr/>
        </p:nvSpPr>
        <p:spPr>
          <a:xfrm>
            <a:off x="5745750" y="1456531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X1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7" name="ตัวเชื่อมต่อตรง 56"/>
          <p:cNvCxnSpPr/>
          <p:nvPr/>
        </p:nvCxnSpPr>
        <p:spPr bwMode="auto">
          <a:xfrm>
            <a:off x="5753100" y="2581275"/>
            <a:ext cx="7239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 bwMode="auto">
          <a:xfrm>
            <a:off x="5762625" y="3400425"/>
            <a:ext cx="7239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ตัวเชื่อมต่อตรง 63"/>
          <p:cNvCxnSpPr/>
          <p:nvPr/>
        </p:nvCxnSpPr>
        <p:spPr bwMode="auto">
          <a:xfrm>
            <a:off x="5772150" y="4229100"/>
            <a:ext cx="7239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สี่เหลี่ยมผืนผ้า 64"/>
          <p:cNvSpPr/>
          <p:nvPr/>
        </p:nvSpPr>
        <p:spPr>
          <a:xfrm>
            <a:off x="5774325" y="3933031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X2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7" name="ตัวเชื่อมต่อตรง 76"/>
          <p:cNvCxnSpPr/>
          <p:nvPr/>
        </p:nvCxnSpPr>
        <p:spPr bwMode="auto">
          <a:xfrm>
            <a:off x="1943100" y="1123950"/>
            <a:ext cx="7239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ตัวเชื่อมต่อตรง 77"/>
          <p:cNvCxnSpPr/>
          <p:nvPr/>
        </p:nvCxnSpPr>
        <p:spPr bwMode="auto">
          <a:xfrm>
            <a:off x="1981200" y="1323975"/>
            <a:ext cx="7239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ตัวเชื่อมต่อตรง 78"/>
          <p:cNvCxnSpPr/>
          <p:nvPr/>
        </p:nvCxnSpPr>
        <p:spPr bwMode="auto">
          <a:xfrm>
            <a:off x="1933575" y="1543050"/>
            <a:ext cx="7239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0" name="สี่เหลี่ยมผืนผ้า 79"/>
          <p:cNvSpPr/>
          <p:nvPr/>
        </p:nvSpPr>
        <p:spPr>
          <a:xfrm>
            <a:off x="1616059" y="111744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" name="สี่เหลี่ยมผืนผ้า 80"/>
          <p:cNvSpPr/>
          <p:nvPr/>
        </p:nvSpPr>
        <p:spPr>
          <a:xfrm>
            <a:off x="1606534" y="134604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C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0" name="ตัวเชื่อมต่อตรง 89"/>
          <p:cNvCxnSpPr/>
          <p:nvPr/>
        </p:nvCxnSpPr>
        <p:spPr bwMode="auto">
          <a:xfrm rot="16200000" flipV="1">
            <a:off x="5565775" y="3609975"/>
            <a:ext cx="425450" cy="63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ตัวเชื่อมต่อหักมุม 94"/>
          <p:cNvCxnSpPr>
            <a:endCxn id="43" idx="8"/>
          </p:cNvCxnSpPr>
          <p:nvPr/>
        </p:nvCxnSpPr>
        <p:spPr bwMode="auto">
          <a:xfrm flipV="1">
            <a:off x="2009775" y="3601085"/>
            <a:ext cx="1835045" cy="389890"/>
          </a:xfrm>
          <a:prstGeom prst="bentConnector5">
            <a:avLst>
              <a:gd name="adj1" fmla="val -277"/>
              <a:gd name="adj2" fmla="val 100000"/>
              <a:gd name="adj3" fmla="val 84428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ตัวเชื่อมต่อตรง 102"/>
          <p:cNvCxnSpPr>
            <a:stCxn id="73" idx="6"/>
          </p:cNvCxnSpPr>
          <p:nvPr/>
        </p:nvCxnSpPr>
        <p:spPr bwMode="auto">
          <a:xfrm flipV="1">
            <a:off x="3223895" y="3990976"/>
            <a:ext cx="621030" cy="888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รูปร่าง 108"/>
          <p:cNvCxnSpPr>
            <a:stCxn id="61" idx="3"/>
          </p:cNvCxnSpPr>
          <p:nvPr/>
        </p:nvCxnSpPr>
        <p:spPr bwMode="auto">
          <a:xfrm rot="10800000">
            <a:off x="3971925" y="1336675"/>
            <a:ext cx="712470" cy="1666240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ตัวเชื่อมต่อตรง 109"/>
          <p:cNvCxnSpPr/>
          <p:nvPr/>
        </p:nvCxnSpPr>
        <p:spPr bwMode="auto">
          <a:xfrm flipV="1">
            <a:off x="3984625" y="2152650"/>
            <a:ext cx="2501900" cy="3176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ตัวเชื่อมต่อตรง 111"/>
          <p:cNvCxnSpPr/>
          <p:nvPr/>
        </p:nvCxnSpPr>
        <p:spPr bwMode="auto">
          <a:xfrm rot="16200000" flipV="1">
            <a:off x="5556250" y="2790825"/>
            <a:ext cx="425450" cy="635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3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34162307"/>
              </p:ext>
            </p:extLst>
          </p:nvPr>
        </p:nvGraphicFramePr>
        <p:xfrm>
          <a:off x="314325" y="4394835"/>
          <a:ext cx="36195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500"/>
                <a:gridCol w="1206500"/>
                <a:gridCol w="1206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Gate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Fan-in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Fan-out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5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 smtClean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4" name="สี่เหลี่ยมผืนผ้า 113"/>
          <p:cNvSpPr/>
          <p:nvPr/>
        </p:nvSpPr>
        <p:spPr>
          <a:xfrm>
            <a:off x="2778109" y="116506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1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5" name="สี่เหลี่ยมผืนผ้า 114"/>
          <p:cNvSpPr/>
          <p:nvPr/>
        </p:nvSpPr>
        <p:spPr>
          <a:xfrm>
            <a:off x="2549509" y="379396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2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6" name="สี่เหลี่ยมผืนผ้า 115"/>
          <p:cNvSpPr/>
          <p:nvPr/>
        </p:nvSpPr>
        <p:spPr>
          <a:xfrm>
            <a:off x="3949684" y="365109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3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7" name="สี่เหลี่ยมผืนผ้า 116"/>
          <p:cNvSpPr/>
          <p:nvPr/>
        </p:nvSpPr>
        <p:spPr>
          <a:xfrm>
            <a:off x="4711684" y="280336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4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8" name="สี่เหลี่ยมผืนผ้า 117"/>
          <p:cNvSpPr/>
          <p:nvPr/>
        </p:nvSpPr>
        <p:spPr>
          <a:xfrm>
            <a:off x="6635734" y="303196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5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</TotalTime>
  <Words>344</Words>
  <Application>Microsoft Office PowerPoint</Application>
  <PresentationFormat>นำเสนอทางหน้าจอ (4:3)</PresentationFormat>
  <Paragraphs>305</Paragraphs>
  <Slides>14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15" baseType="lpstr">
      <vt:lpstr>1_Default Design</vt:lpstr>
      <vt:lpstr>เกท (Gate)</vt:lpstr>
      <vt:lpstr>1. AND gate output เป็น 1 ต่อเมื่อ input ทุกตัวเป็น 1  output เป็น 0 ต่อเมื่อ input ตัวใดตัวหนึ่งเป็น 0 สมการคือ Y=AB หรือ Y=A.B </vt:lpstr>
      <vt:lpstr>2. OR gate output เป็น 1 ต่อเมื่อ input ตัวใดตัวหนึ่งเป็น 1   output เป็น 0 ต่อเมื่อ input ทุกตัวเป็น 0 สมการคือ Y=A+B </vt:lpstr>
      <vt:lpstr>3. NOT gate output เป็น complement ของ input โดยค่าของ input จะตรงข้ามกับ output สัญลักษณ์ คือ A หรือ A' </vt:lpstr>
      <vt:lpstr>4. NAND gate output เป็น 1 ต่อเมื่อ input ตัวใดตัวหนึ่งเป็น 0   output เป็น 0 ต่อเมื่อ input ทุกตัวเป็น 1  สมการคือ Y=AB หรือ Y=A.B </vt:lpstr>
      <vt:lpstr>5. NOR gate output เป็น 1 ต่อเมื่อ input ทุกตัวเป็น 0   output เป็น 0 ต่อเมื่อ input ตัวใดตัวหนึ่งเป็น 1  สมการคือ Y=A+B </vt:lpstr>
      <vt:lpstr>6. XNOR gate output เป็น 1 ต่อเมื่อ input ต่างกัน  output เป็น 0 ต่อเมื่อ input เหมือนกัน  สมการคือ Y=AB </vt:lpstr>
      <vt:lpstr>6. XNOR gate สมการคือ Y=AB </vt:lpstr>
      <vt:lpstr>6. XNOR gate สมการคือ Y=AB </vt:lpstr>
      <vt:lpstr>6. XNOR gate สมการคือ Y=AB </vt:lpstr>
      <vt:lpstr>7. Comparator gate output เป็น 1 ต่อเมื่อ input เหมือนกัน  output เป็น 0 ต่อเมื่อ input ต่างกัน สมการคือ Y=AʘB </vt:lpstr>
      <vt:lpstr>8. Inhibit gate output เป็น 1 ต่อเมื่อ input ตัวหนึ่งเป็น 0 สมการคือ Y=ABC </vt:lpstr>
      <vt:lpstr>9. Fan-in และ Fan-out Fan-in หมายถึง จำนวน input ของ Gate Fan-out หมายถึง จำนวน output ของ Gate</vt:lpstr>
      <vt:lpstr>9. Fan-in และ Fan-out</vt:lpstr>
    </vt:vector>
  </TitlesOfParts>
  <Company>Yonok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Compaq</cp:lastModifiedBy>
  <cp:revision>269</cp:revision>
  <dcterms:created xsi:type="dcterms:W3CDTF">2005-08-30T11:47:40Z</dcterms:created>
  <dcterms:modified xsi:type="dcterms:W3CDTF">2012-11-29T09:32:13Z</dcterms:modified>
</cp:coreProperties>
</file>