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69" r:id="rId2"/>
    <p:sldId id="287" r:id="rId3"/>
    <p:sldId id="271" r:id="rId4"/>
    <p:sldId id="272" r:id="rId5"/>
    <p:sldId id="270" r:id="rId6"/>
    <p:sldId id="282" r:id="rId7"/>
    <p:sldId id="283" r:id="rId8"/>
    <p:sldId id="274" r:id="rId9"/>
    <p:sldId id="275" r:id="rId10"/>
    <p:sldId id="284" r:id="rId11"/>
    <p:sldId id="276" r:id="rId12"/>
    <p:sldId id="277" r:id="rId13"/>
    <p:sldId id="280" r:id="rId14"/>
    <p:sldId id="285" r:id="rId15"/>
    <p:sldId id="278" r:id="rId16"/>
    <p:sldId id="279" r:id="rId17"/>
    <p:sldId id="286" r:id="rId18"/>
    <p:sldId id="281" r:id="rId19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66"/>
    <a:srgbClr val="000099"/>
    <a:srgbClr val="FFFFCC"/>
    <a:srgbClr val="008000"/>
    <a:srgbClr val="996600"/>
    <a:srgbClr val="990000"/>
    <a:srgbClr val="FF5050"/>
    <a:srgbClr val="6600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74217" autoAdjust="0"/>
  </p:normalViewPr>
  <p:slideViewPr>
    <p:cSldViewPr snapToGrid="0">
      <p:cViewPr varScale="1">
        <p:scale>
          <a:sx n="54" d="100"/>
          <a:sy n="54" d="100"/>
        </p:scale>
        <p:origin x="19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คลิกเพื่อแก้ไขลักษณะข้อความหลัก</a:t>
            </a:r>
          </a:p>
          <a:p>
            <a:pPr lvl="1"/>
            <a:r>
              <a:rPr lang="th-TH" noProof="0"/>
              <a:t>ระดับสอง</a:t>
            </a:r>
          </a:p>
          <a:p>
            <a:pPr lvl="2"/>
            <a:r>
              <a:rPr lang="th-TH" noProof="0"/>
              <a:t>ระดับสาม</a:t>
            </a:r>
          </a:p>
          <a:p>
            <a:pPr lvl="3"/>
            <a:r>
              <a:rPr lang="th-TH" noProof="0"/>
              <a:t>ระดับสี่</a:t>
            </a:r>
          </a:p>
          <a:p>
            <a:pPr lvl="4"/>
            <a:r>
              <a:rPr lang="th-TH" noProof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Arial" panose="020B0604020202020204" pitchFamily="34" charset="0"/>
              </a:rPr>
              <a:t>! </a:t>
            </a:r>
            <a:r>
              <a:rPr lang="th-TH" sz="1800" dirty="0">
                <a:latin typeface="Arial" panose="020B0604020202020204" pitchFamily="34" charset="0"/>
              </a:rPr>
              <a:t>http://somyut.krutechnic.com/unit5.html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Arial" panose="020B0604020202020204" pitchFamily="34" charset="0"/>
              </a:rPr>
              <a:t>http://www.circuitstoday.com/flip-flops</a:t>
            </a:r>
            <a:endParaRPr lang="th-TH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https://www.ee.usyd.edu.au/tutorials/digital_tutorial/part3/fl-types.htm</a:t>
            </a:r>
            <a:endParaRPr lang="th-TH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h-TH" sz="1800" dirty="0">
              <a:latin typeface="Arial" panose="020B0604020202020204" pitchFamily="34" charset="0"/>
            </a:endParaRPr>
          </a:p>
          <a:p>
            <a:endParaRPr lang="th-TH" baseline="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4392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https://www.ee.usyd.edu.au/tutorials/digital_tutorial/part3/sa-op.htm</a:t>
            </a:r>
            <a:endParaRPr lang="th-TH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https://www.ee.usyd.edu.au/tutorials/digital_tutorial/part3/fl-types.htm</a:t>
            </a:r>
            <a:endParaRPr lang="th-TH" baseline="0" dirty="0"/>
          </a:p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1282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  <a:p>
            <a:r>
              <a:rPr lang="en-US" baseline="0" dirty="0"/>
              <a:t>https://www.electronics-tutorials.ws/sequential/seq_1.html</a:t>
            </a:r>
            <a:endParaRPr lang="th-TH" baseline="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7602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  <a:p>
            <a:r>
              <a:rPr lang="en-US" baseline="0" dirty="0"/>
              <a:t>https://www.ee.usyd.edu.au/tutorials/digital_tutorial/part3/fl-types.htm</a:t>
            </a:r>
            <a:endParaRPr lang="th-TH" baseline="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6826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5343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8561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  <a:p>
            <a:r>
              <a:rPr lang="en-US" baseline="0" dirty="0"/>
              <a:t>https://www.ee.usyd.edu.au/tutorials/digital_tutorial/part3/fl-types.htm</a:t>
            </a:r>
            <a:endParaRPr lang="th-TH" baseline="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7710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6739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  <a:p>
            <a:r>
              <a:rPr lang="en-US" baseline="0" dirty="0"/>
              <a:t>https://www.ee.usyd.edu.au/tutorials/digital_tutorial/part3/fl-types.htm</a:t>
            </a:r>
            <a:endParaRPr lang="th-TH" baseline="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8971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  <a:p>
            <a:r>
              <a:rPr lang="en-US" baseline="0" dirty="0"/>
              <a:t>http://www.neuroproductions.be/logic-lab/</a:t>
            </a:r>
            <a:endParaRPr lang="th-TH" baseline="0" dirty="0"/>
          </a:p>
          <a:p>
            <a:r>
              <a:rPr lang="en-US" baseline="0" dirty="0"/>
              <a:t>https://th.wikipedia.org/wiki/%E0%B9%80%E0%B8%88%E0%B9%80%E0%B8%84%E0%B8%9F%E0%B8%A5%E0%B8%B4%E0%B8%9B%E0%B8%9F%E0%B8%A5%E0%B9%87%E0%B8%AD%E0%B8%9B</a:t>
            </a:r>
            <a:endParaRPr lang="th-TH" baseline="0" dirty="0"/>
          </a:p>
          <a:p>
            <a:endParaRPr lang="th-TH" baseline="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399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1 หน้า 158</a:t>
            </a:r>
            <a:endParaRPr lang="th-TH" dirty="0"/>
          </a:p>
          <a:p>
            <a:r>
              <a:rPr lang="th-TH" dirty="0"/>
              <a:t>หนังสือ</a:t>
            </a:r>
            <a:r>
              <a:rPr lang="th-TH" baseline="0" dirty="0"/>
              <a:t> ดิจิตอลเทคนิค เล่ม 2 หน้า 38</a:t>
            </a:r>
          </a:p>
          <a:p>
            <a:r>
              <a:rPr lang="en-US" baseline="0" dirty="0"/>
              <a:t>https://www.ee.usyd.edu.au/tutorials/digital_tutorial/part3/fl-types.htm</a:t>
            </a:r>
            <a:endParaRPr lang="th-TH" baseline="0" dirty="0"/>
          </a:p>
          <a:p>
            <a:r>
              <a:rPr lang="en-US" baseline="0" dirty="0"/>
              <a:t>https://th.wikipedia.org/wiki/%E0%B8%9F%E0%B8%A5%E0%B8%B4%E0%B8%9B%E0%B8%9F%E0%B8%A5%E0%B9%87%E0%B8%AD%E0%B8%9B#.E0.B8.AD.E0.B8.B2.E0.B8.A3.E0.B9.8C.E0.B9.80.E0.B8.AD.E0.B8.AA.E0.B8.9F.E0.B8.A5.E0.B8.B4.E0.B8.9B.E0.B8.9F.E0.B8.A5.E0.B9.87.E0.B8.AD.E0.B8.9B</a:t>
            </a:r>
            <a:endParaRPr lang="th-TH" baseline="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1056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DBD6-F89E-4370-A722-783C2D0DEC46}" type="datetime1">
              <a:rPr lang="th-TH" smtClean="0"/>
              <a:t>03/04/61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514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FE3F-4AB2-4D00-89DC-63C004AB37F3}" type="datetime1">
              <a:rPr lang="th-TH" smtClean="0"/>
              <a:t>03/04/61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506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3918F-A0EA-4F0F-A38C-43D8BD6E8799}" type="datetime1">
              <a:rPr lang="th-TH" smtClean="0"/>
              <a:t>03/04/61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856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E1AF-E0E7-4076-95AB-A8AF8692425E}" type="datetime1">
              <a:rPr lang="th-TH" smtClean="0"/>
              <a:t>03/04/61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0960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3A3A0-FA4A-4884-921E-2F0D74945B11}" type="datetime1">
              <a:rPr lang="th-TH" smtClean="0"/>
              <a:t>03/04/61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959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8B345-BDED-4A2A-8EC6-F54D0A95738B}" type="datetime1">
              <a:rPr lang="th-TH" smtClean="0"/>
              <a:t>03/04/61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0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DD06-07D4-4888-A3C8-ED1C68720DBD}" type="datetime1">
              <a:rPr lang="th-TH" smtClean="0"/>
              <a:t>03/04/61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6819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AB07-A6CF-471D-B41C-5BCB54B9AD72}" type="datetime1">
              <a:rPr lang="th-TH" smtClean="0"/>
              <a:t>03/04/61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300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F40C-EAC5-4D10-9B6F-D4FAB0327937}" type="datetime1">
              <a:rPr lang="th-TH" smtClean="0"/>
              <a:t>03/04/61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525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1EE71-7DFC-424A-9028-BA190FB8BEDC}" type="datetime1">
              <a:rPr lang="th-TH" smtClean="0"/>
              <a:t>03/04/61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800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7296-DB6B-4D45-9ACE-01BC25ABE09C}" type="datetime1">
              <a:rPr lang="th-TH" smtClean="0"/>
              <a:t>03/04/61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756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AE0A9-ACAC-4590-8921-DC45097334A1}" type="datetime1">
              <a:rPr lang="th-TH" smtClean="0"/>
              <a:t>03/04/61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454967E-EFDB-42C2-853E-136E0B2DAAD9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374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/>
              <a:t>Flip Flop </a:t>
            </a:r>
            <a:r>
              <a:rPr lang="th-TH" sz="6000" b="1" dirty="0"/>
              <a:t>ฟลิปฟล็อบ</a:t>
            </a:r>
            <a:endParaRPr lang="en-US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9866" y="856257"/>
            <a:ext cx="8838125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dirty="0" err="1">
                <a:latin typeface="TH SarabunPSK" pitchFamily="34" charset="-34"/>
                <a:cs typeface="TH SarabunPSK" pitchFamily="34" charset="-34"/>
              </a:rPr>
              <a:t>Multivibrator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ชนิด </a:t>
            </a:r>
            <a:r>
              <a:rPr lang="en-US" dirty="0" err="1">
                <a:latin typeface="TH SarabunPSK" pitchFamily="34" charset="-34"/>
                <a:cs typeface="TH SarabunPSK" pitchFamily="34" charset="-34"/>
              </a:rPr>
              <a:t>Bistable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มี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Output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คงที่ 2 สภาวะ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คำว่า </a:t>
            </a:r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คงที่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คงอยู่ในสภาวะใดสภาวะหนึ่ง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โดยไม่จำกัดเวลา จนกว่าจะมี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input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เข้ามากระตุ้น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31 </a:t>
            </a:r>
            <a:r>
              <a:rPr lang="th-TH" dirty="0">
                <a:solidFill>
                  <a:schemeClr val="accent5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มีนาคม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2561</a:t>
            </a:r>
          </a:p>
          <a:p>
            <a:r>
              <a:rPr lang="en-US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</a:t>
            </a:r>
            <a:r>
              <a:rPr lang="th-TH" i="1" dirty="0">
                <a:latin typeface="TH SarabunPSK" pitchFamily="34" charset="-34"/>
                <a:cs typeface="TH SarabunPSK" pitchFamily="34" charset="-34"/>
              </a:rPr>
              <a:t>หน่วยความจำประเภทหนึ่ง ที่สามารถเก็บรักษาข้อมูล หรือสภาวะ </a:t>
            </a:r>
            <a:r>
              <a:rPr lang="en-US" i="1" dirty="0">
                <a:latin typeface="TH SarabunPSK" pitchFamily="34" charset="-34"/>
                <a:cs typeface="TH SarabunPSK" pitchFamily="34" charset="-34"/>
              </a:rPr>
              <a:t>(state)</a:t>
            </a:r>
          </a:p>
          <a:p>
            <a:r>
              <a:rPr lang="th-TH" i="1" dirty="0" err="1">
                <a:latin typeface="TH SarabunPSK" pitchFamily="34" charset="-34"/>
                <a:cs typeface="TH SarabunPSK" pitchFamily="34" charset="-34"/>
              </a:rPr>
              <a:t>ทางตรรก</a:t>
            </a:r>
            <a:r>
              <a:rPr lang="th-TH" i="1" dirty="0">
                <a:latin typeface="TH SarabunPSK" pitchFamily="34" charset="-34"/>
                <a:cs typeface="TH SarabunPSK" pitchFamily="34" charset="-34"/>
              </a:rPr>
              <a:t>ไว้ได้ และจะรักษาจนกว่า </a:t>
            </a:r>
            <a:r>
              <a:rPr lang="en-US" i="1" dirty="0">
                <a:latin typeface="TH SarabunPSK" pitchFamily="34" charset="-34"/>
                <a:cs typeface="TH SarabunPSK" pitchFamily="34" charset="-34"/>
              </a:rPr>
              <a:t>input </a:t>
            </a:r>
            <a:r>
              <a:rPr lang="th-TH" i="1" dirty="0">
                <a:latin typeface="TH SarabunPSK" pitchFamily="34" charset="-34"/>
                <a:cs typeface="TH SarabunPSK" pitchFamily="34" charset="-34"/>
              </a:rPr>
              <a:t>เข้าใหม่ และเปลี่ยนสัญญาณ </a:t>
            </a:r>
            <a:r>
              <a:rPr lang="en-US" i="1" dirty="0">
                <a:latin typeface="TH SarabunPSK" pitchFamily="34" charset="-34"/>
                <a:cs typeface="TH SarabunPSK" pitchFamily="34" charset="-34"/>
              </a:rPr>
              <a:t>clock </a:t>
            </a:r>
            <a:endParaRPr lang="th-TH" i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i="1" dirty="0">
                <a:latin typeface="TH SarabunPSK" pitchFamily="34" charset="-34"/>
                <a:cs typeface="TH SarabunPSK" pitchFamily="34" charset="-34"/>
              </a:rPr>
              <a:t>จึงจะทำให้ </a:t>
            </a:r>
            <a:r>
              <a:rPr lang="en-US" i="1" dirty="0">
                <a:latin typeface="TH SarabunPSK" pitchFamily="34" charset="-34"/>
                <a:cs typeface="TH SarabunPSK" pitchFamily="34" charset="-34"/>
              </a:rPr>
              <a:t>output</a:t>
            </a:r>
            <a:r>
              <a:rPr lang="th-TH" i="1" dirty="0">
                <a:latin typeface="TH SarabunPSK" pitchFamily="34" charset="-34"/>
                <a:cs typeface="TH SarabunPSK" pitchFamily="34" charset="-34"/>
              </a:rPr>
              <a:t> มีการเปลี่ยนแปลง</a:t>
            </a:r>
          </a:p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en-US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RS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วงจรที่ใช้ความสัมพันธ์ของ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input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2 ตัว และมี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Prohibited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en-US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D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วงจรที่เปลี่ยนสถานะเมื่อสัญญาณ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D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เปลี่ยน และขึ้นกับขาของ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CK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en-US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T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วงจรที่เปลี่ยนสถานะเมื่อสัญญาณนาฬิกาเปลี่ยนไป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en-US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JK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วงจรที่ใช้ความสัมพันธ์ของ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input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2 ตัว และมีการแกว่งค่า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(Toggle)</a:t>
            </a:r>
          </a:p>
          <a:p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06400" y="6492875"/>
            <a:ext cx="68645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http://wearcam.org/ece385/lectureflipflops/flipflops/</a:t>
            </a:r>
            <a:endParaRPr lang="th-TH" sz="1600" dirty="0">
              <a:latin typeface="Arial" panose="020B0604020202020204" pitchFamily="34" charset="0"/>
            </a:endParaRP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572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E6285-7691-44C2-AA70-CF28B2EC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of Flip flop</a:t>
            </a:r>
            <a:endParaRPr lang="th-T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FE4F8-AA10-46A6-A164-5737FEF02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2</a:t>
            </a:fld>
            <a:endParaRPr lang="th-TH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165C889-EAE0-4A99-A932-48D7AD07C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439697"/>
            <a:ext cx="9144000" cy="69551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of RS Flip flop  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คือ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th-TH" altLang="th-TH" sz="2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(next)</a:t>
            </a:r>
            <a:r>
              <a:rPr kumimoji="0" lang="th-TH" altLang="th-TH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 S + R'Q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C35443D-CB2E-4C25-8160-B65573A60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57" y="2299623"/>
            <a:ext cx="9144000" cy="69551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of D Flip flop  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คือ </a:t>
            </a:r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Q(next) = D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644CAF1-E4C9-49F8-8241-49D68A8D5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3217"/>
            <a:ext cx="9144000" cy="69551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of D Flip flop  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คือ</a:t>
            </a:r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Q(next) = TQ' + T'Q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8B714AC-966F-4131-95FA-0C74928A3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84604"/>
            <a:ext cx="9144000" cy="69551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of JK Flip flop  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คือ</a:t>
            </a:r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Q(next) = JQ' + K'Q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clk.gif (4505 bytes)">
            <a:extLst>
              <a:ext uri="{FF2B5EF4-FFF2-40B4-BE49-F238E27FC236}">
                <a16:creationId xmlns:a16="http://schemas.microsoft.com/office/drawing/2014/main" id="{24FFC96B-97F4-494C-9218-D63E1464D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5014995"/>
            <a:ext cx="369570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7BCF51-38E7-4374-804D-F76A2F0A4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8325" y="5248357"/>
            <a:ext cx="28765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2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0132"/>
          </a:xfrm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1. RS Flip Flop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27901" y="1619828"/>
            <a:ext cx="815889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วงจร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RS Flip Flop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คือ วงจรที่ใช้ความสัมพันธ์ของ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input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2 ตัว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- มี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Q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เป็นผลลัพธ์ และตรงข้ามกับ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Q’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เสมอ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(Complement)</a:t>
            </a:r>
          </a:p>
          <a:p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ถ้า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Input Set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เข้าไป จะทำให้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Q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 1 และ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Q’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 0</a:t>
            </a:r>
          </a:p>
          <a:p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ถ้า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Input Reset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เข้าไป จะทำให้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Q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 0 และ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Q’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 1</a:t>
            </a:r>
          </a:p>
          <a:p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สามารถใช้ได้ทั้ง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NOR Gate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NAND Gate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27" name="ตาราง 1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89736"/>
              </p:ext>
            </p:extLst>
          </p:nvPr>
        </p:nvGraphicFramePr>
        <p:xfrm>
          <a:off x="507669" y="3929380"/>
          <a:ext cx="81781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8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8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INPUT</a:t>
                      </a:r>
                      <a:endParaRPr lang="th-TH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Output</a:t>
                      </a:r>
                      <a:endParaRPr lang="th-TH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State of output</a:t>
                      </a:r>
                      <a:endParaRPr lang="th-TH" sz="4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Reset</a:t>
                      </a: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Set</a:t>
                      </a: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Q</a:t>
                      </a: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Q’</a:t>
                      </a: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Q</a:t>
                      </a: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Q’</a:t>
                      </a: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itchFamily="34" charset="-34"/>
                          <a:cs typeface="TH SarabunPSK" pitchFamily="34" charset="-34"/>
                        </a:rPr>
                        <a:t>ไม่เปลี่ยนแปลง</a:t>
                      </a:r>
                      <a:r>
                        <a:rPr lang="en-US" sz="2400" b="1" dirty="0">
                          <a:latin typeface="TH SarabunPSK" pitchFamily="34" charset="-34"/>
                          <a:cs typeface="TH SarabunPSK" pitchFamily="34" charset="-34"/>
                        </a:rPr>
                        <a:t> (No change)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itchFamily="34" charset="-34"/>
                          <a:cs typeface="TH SarabunPSK" pitchFamily="34" charset="-34"/>
                        </a:rPr>
                        <a:t>Set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itchFamily="34" charset="-34"/>
                          <a:cs typeface="TH SarabunPSK" pitchFamily="34" charset="-34"/>
                        </a:rPr>
                        <a:t>Reset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itchFamily="34" charset="-34"/>
                          <a:cs typeface="TH SarabunPSK" pitchFamily="34" charset="-34"/>
                        </a:rPr>
                        <a:t>กำหนดไม่ได้ </a:t>
                      </a:r>
                      <a:r>
                        <a:rPr lang="en-US" sz="2400" b="1" dirty="0">
                          <a:latin typeface="TH SarabunPSK" pitchFamily="34" charset="-34"/>
                          <a:cs typeface="TH SarabunPSK" pitchFamily="34" charset="-34"/>
                        </a:rPr>
                        <a:t>(Prohibited)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130132"/>
              </p:ext>
            </p:extLst>
          </p:nvPr>
        </p:nvGraphicFramePr>
        <p:xfrm>
          <a:off x="6363093" y="1"/>
          <a:ext cx="2714919" cy="3789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Bitmap Image" r:id="rId4" imgW="3828960" imgH="6153120" progId="Paint.Picture">
                  <p:embed/>
                </p:oleObj>
              </mc:Choice>
              <mc:Fallback>
                <p:oleObj name="Bitmap Image" r:id="rId4" imgW="3828960" imgH="61531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63093" y="1"/>
                        <a:ext cx="2714919" cy="37895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สี่เหลี่ยมผืนผ้า 6"/>
          <p:cNvSpPr/>
          <p:nvPr/>
        </p:nvSpPr>
        <p:spPr>
          <a:xfrm>
            <a:off x="6288856" y="3662104"/>
            <a:ext cx="2624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000" dirty="0">
                <a:latin typeface="Arial" panose="020B0604020202020204" pitchFamily="34" charset="0"/>
              </a:rPr>
              <a:t>http://somyut.krutechnic.com/unit5.html</a:t>
            </a: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3</a:t>
            </a:fld>
            <a:endParaRPr lang="th-T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8686800" cy="1612239"/>
          </a:xfrm>
        </p:spPr>
        <p:txBody>
          <a:bodyPr/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RS Flip Flop</a:t>
            </a:r>
            <a:b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การต่อวงจรด้วย 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NAND 2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NOR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 ตัว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ก็ให้ผลเหมือนกัน</a:t>
            </a:r>
          </a:p>
        </p:txBody>
      </p:sp>
      <p:sp>
        <p:nvSpPr>
          <p:cNvPr id="54" name="รูปแบบอิสระ 53"/>
          <p:cNvSpPr/>
          <p:nvPr/>
        </p:nvSpPr>
        <p:spPr bwMode="auto">
          <a:xfrm>
            <a:off x="792239" y="4125633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5" name="ตัวเชื่อมต่อตรง 54"/>
          <p:cNvCxnSpPr>
            <a:endCxn id="54" idx="8"/>
          </p:cNvCxnSpPr>
          <p:nvPr/>
        </p:nvCxnSpPr>
        <p:spPr bwMode="auto">
          <a:xfrm>
            <a:off x="568703" y="4201833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สี่เหลี่ยมผืนผ้า 56"/>
          <p:cNvSpPr/>
          <p:nvPr/>
        </p:nvSpPr>
        <p:spPr>
          <a:xfrm>
            <a:off x="263903" y="399656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R</a:t>
            </a:r>
          </a:p>
        </p:txBody>
      </p:sp>
      <p:sp>
        <p:nvSpPr>
          <p:cNvPr id="64" name="สี่เหลี่ยมผืนผ้า 63"/>
          <p:cNvSpPr/>
          <p:nvPr/>
        </p:nvSpPr>
        <p:spPr>
          <a:xfrm>
            <a:off x="2825403" y="401307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</a:t>
            </a:r>
          </a:p>
        </p:txBody>
      </p:sp>
      <p:cxnSp>
        <p:nvCxnSpPr>
          <p:cNvPr id="65" name="ตัวเชื่อมต่อตรง 64"/>
          <p:cNvCxnSpPr/>
          <p:nvPr/>
        </p:nvCxnSpPr>
        <p:spPr bwMode="auto">
          <a:xfrm>
            <a:off x="1805593" y="4438885"/>
            <a:ext cx="1400759" cy="1167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วงรี 73"/>
          <p:cNvSpPr/>
          <p:nvPr/>
        </p:nvSpPr>
        <p:spPr bwMode="auto">
          <a:xfrm>
            <a:off x="1674889" y="4379633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81" name="รูปแบบอิสระ 80"/>
          <p:cNvSpPr/>
          <p:nvPr/>
        </p:nvSpPr>
        <p:spPr bwMode="auto">
          <a:xfrm>
            <a:off x="790260" y="509743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82" name="ตัวเชื่อมต่อตรง 81"/>
          <p:cNvCxnSpPr>
            <a:endCxn id="81" idx="6"/>
          </p:cNvCxnSpPr>
          <p:nvPr/>
        </p:nvCxnSpPr>
        <p:spPr bwMode="auto">
          <a:xfrm>
            <a:off x="566724" y="563083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สี่เหลี่ยมผืนผ้า 82"/>
          <p:cNvSpPr/>
          <p:nvPr/>
        </p:nvSpPr>
        <p:spPr>
          <a:xfrm>
            <a:off x="261924" y="541389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S</a:t>
            </a:r>
          </a:p>
        </p:txBody>
      </p:sp>
      <p:sp>
        <p:nvSpPr>
          <p:cNvPr id="84" name="สี่เหลี่ยมผืนผ้า 83"/>
          <p:cNvSpPr/>
          <p:nvPr/>
        </p:nvSpPr>
        <p:spPr>
          <a:xfrm>
            <a:off x="2837620" y="498487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Q’</a:t>
            </a:r>
          </a:p>
        </p:txBody>
      </p:sp>
      <p:cxnSp>
        <p:nvCxnSpPr>
          <p:cNvPr id="85" name="ตัวเชื่อมต่อตรง 84"/>
          <p:cNvCxnSpPr/>
          <p:nvPr/>
        </p:nvCxnSpPr>
        <p:spPr bwMode="auto">
          <a:xfrm>
            <a:off x="1803614" y="5410682"/>
            <a:ext cx="1462115" cy="136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วงรี 85"/>
          <p:cNvSpPr/>
          <p:nvPr/>
        </p:nvSpPr>
        <p:spPr bwMode="auto">
          <a:xfrm>
            <a:off x="1672910" y="535143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87" name="รูปแบบอิสระ 86"/>
          <p:cNvSpPr/>
          <p:nvPr/>
        </p:nvSpPr>
        <p:spPr bwMode="auto">
          <a:xfrm>
            <a:off x="570030" y="4426805"/>
            <a:ext cx="1591294" cy="795646"/>
          </a:xfrm>
          <a:custGeom>
            <a:avLst/>
            <a:gdLst>
              <a:gd name="connsiteX0" fmla="*/ 1591294 w 1591294"/>
              <a:gd name="connsiteY0" fmla="*/ 0 h 795646"/>
              <a:gd name="connsiteX1" fmla="*/ 1591294 w 1591294"/>
              <a:gd name="connsiteY1" fmla="*/ 285007 h 795646"/>
              <a:gd name="connsiteX2" fmla="*/ 0 w 1591294"/>
              <a:gd name="connsiteY2" fmla="*/ 534389 h 795646"/>
              <a:gd name="connsiteX3" fmla="*/ 11875 w 1591294"/>
              <a:gd name="connsiteY3" fmla="*/ 795646 h 795646"/>
              <a:gd name="connsiteX4" fmla="*/ 332509 w 1591294"/>
              <a:gd name="connsiteY4" fmla="*/ 795646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1294" h="795646">
                <a:moveTo>
                  <a:pt x="1591294" y="0"/>
                </a:moveTo>
                <a:lnTo>
                  <a:pt x="1591294" y="285007"/>
                </a:lnTo>
                <a:lnTo>
                  <a:pt x="0" y="534389"/>
                </a:lnTo>
                <a:lnTo>
                  <a:pt x="11875" y="795646"/>
                </a:lnTo>
                <a:lnTo>
                  <a:pt x="332509" y="795646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88" name="รูปแบบอิสระ 87"/>
          <p:cNvSpPr/>
          <p:nvPr/>
        </p:nvSpPr>
        <p:spPr bwMode="auto">
          <a:xfrm flipV="1">
            <a:off x="568055" y="4602955"/>
            <a:ext cx="1591294" cy="795646"/>
          </a:xfrm>
          <a:custGeom>
            <a:avLst/>
            <a:gdLst>
              <a:gd name="connsiteX0" fmla="*/ 1591294 w 1591294"/>
              <a:gd name="connsiteY0" fmla="*/ 0 h 795646"/>
              <a:gd name="connsiteX1" fmla="*/ 1591294 w 1591294"/>
              <a:gd name="connsiteY1" fmla="*/ 285007 h 795646"/>
              <a:gd name="connsiteX2" fmla="*/ 0 w 1591294"/>
              <a:gd name="connsiteY2" fmla="*/ 534389 h 795646"/>
              <a:gd name="connsiteX3" fmla="*/ 11875 w 1591294"/>
              <a:gd name="connsiteY3" fmla="*/ 795646 h 795646"/>
              <a:gd name="connsiteX4" fmla="*/ 332509 w 1591294"/>
              <a:gd name="connsiteY4" fmla="*/ 795646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1294" h="795646">
                <a:moveTo>
                  <a:pt x="1591294" y="0"/>
                </a:moveTo>
                <a:lnTo>
                  <a:pt x="1591294" y="285007"/>
                </a:lnTo>
                <a:lnTo>
                  <a:pt x="0" y="534389"/>
                </a:lnTo>
                <a:lnTo>
                  <a:pt x="11875" y="795646"/>
                </a:lnTo>
                <a:lnTo>
                  <a:pt x="332509" y="795646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4921" y="6047311"/>
            <a:ext cx="3464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RS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ใช้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NOR Gate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0" name="สี่เหลี่ยมผืนผ้า 89"/>
          <p:cNvSpPr/>
          <p:nvPr/>
        </p:nvSpPr>
        <p:spPr>
          <a:xfrm>
            <a:off x="921692" y="4257826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NOR</a:t>
            </a:r>
          </a:p>
        </p:txBody>
      </p:sp>
      <p:sp>
        <p:nvSpPr>
          <p:cNvPr id="91" name="สี่เหลี่ยมผืนผ้า 90"/>
          <p:cNvSpPr/>
          <p:nvPr/>
        </p:nvSpPr>
        <p:spPr>
          <a:xfrm>
            <a:off x="945443" y="5231603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NOR</a:t>
            </a:r>
          </a:p>
        </p:txBody>
      </p:sp>
      <p:cxnSp>
        <p:nvCxnSpPr>
          <p:cNvPr id="93" name="ตัวเชื่อมต่อตรง 92"/>
          <p:cNvCxnSpPr/>
          <p:nvPr/>
        </p:nvCxnSpPr>
        <p:spPr bwMode="auto">
          <a:xfrm>
            <a:off x="5853372" y="4201833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สี่เหลี่ยมผืนผ้า 93"/>
          <p:cNvSpPr/>
          <p:nvPr/>
        </p:nvSpPr>
        <p:spPr>
          <a:xfrm>
            <a:off x="5548572" y="399656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R</a:t>
            </a:r>
          </a:p>
        </p:txBody>
      </p:sp>
      <p:sp>
        <p:nvSpPr>
          <p:cNvPr id="95" name="สี่เหลี่ยมผืนผ้า 94"/>
          <p:cNvSpPr/>
          <p:nvPr/>
        </p:nvSpPr>
        <p:spPr>
          <a:xfrm>
            <a:off x="8110072" y="401307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</a:t>
            </a:r>
          </a:p>
        </p:txBody>
      </p:sp>
      <p:cxnSp>
        <p:nvCxnSpPr>
          <p:cNvPr id="96" name="ตัวเชื่อมต่อตรง 95"/>
          <p:cNvCxnSpPr/>
          <p:nvPr/>
        </p:nvCxnSpPr>
        <p:spPr bwMode="auto">
          <a:xfrm>
            <a:off x="7090262" y="4438885"/>
            <a:ext cx="1400759" cy="1167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วงรี 96"/>
          <p:cNvSpPr/>
          <p:nvPr/>
        </p:nvSpPr>
        <p:spPr bwMode="auto">
          <a:xfrm>
            <a:off x="6959558" y="4379633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9" name="ตัวเชื่อมต่อตรง 98"/>
          <p:cNvCxnSpPr/>
          <p:nvPr/>
        </p:nvCxnSpPr>
        <p:spPr bwMode="auto">
          <a:xfrm>
            <a:off x="5863268" y="563083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สี่เหลี่ยมผืนผ้า 99"/>
          <p:cNvSpPr/>
          <p:nvPr/>
        </p:nvSpPr>
        <p:spPr>
          <a:xfrm>
            <a:off x="5546593" y="541389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S</a:t>
            </a:r>
          </a:p>
        </p:txBody>
      </p:sp>
      <p:sp>
        <p:nvSpPr>
          <p:cNvPr id="101" name="สี่เหลี่ยมผืนผ้า 100"/>
          <p:cNvSpPr/>
          <p:nvPr/>
        </p:nvSpPr>
        <p:spPr>
          <a:xfrm>
            <a:off x="8122289" y="498487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Q’</a:t>
            </a:r>
          </a:p>
        </p:txBody>
      </p:sp>
      <p:cxnSp>
        <p:nvCxnSpPr>
          <p:cNvPr id="102" name="ตัวเชื่อมต่อตรง 101"/>
          <p:cNvCxnSpPr/>
          <p:nvPr/>
        </p:nvCxnSpPr>
        <p:spPr bwMode="auto">
          <a:xfrm>
            <a:off x="7088283" y="5410682"/>
            <a:ext cx="1462115" cy="136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3" name="วงรี 102"/>
          <p:cNvSpPr/>
          <p:nvPr/>
        </p:nvSpPr>
        <p:spPr bwMode="auto">
          <a:xfrm>
            <a:off x="6957579" y="535143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04" name="รูปแบบอิสระ 103"/>
          <p:cNvSpPr/>
          <p:nvPr/>
        </p:nvSpPr>
        <p:spPr bwMode="auto">
          <a:xfrm>
            <a:off x="5854699" y="4426805"/>
            <a:ext cx="1591294" cy="795646"/>
          </a:xfrm>
          <a:custGeom>
            <a:avLst/>
            <a:gdLst>
              <a:gd name="connsiteX0" fmla="*/ 1591294 w 1591294"/>
              <a:gd name="connsiteY0" fmla="*/ 0 h 795646"/>
              <a:gd name="connsiteX1" fmla="*/ 1591294 w 1591294"/>
              <a:gd name="connsiteY1" fmla="*/ 285007 h 795646"/>
              <a:gd name="connsiteX2" fmla="*/ 0 w 1591294"/>
              <a:gd name="connsiteY2" fmla="*/ 534389 h 795646"/>
              <a:gd name="connsiteX3" fmla="*/ 11875 w 1591294"/>
              <a:gd name="connsiteY3" fmla="*/ 795646 h 795646"/>
              <a:gd name="connsiteX4" fmla="*/ 332509 w 1591294"/>
              <a:gd name="connsiteY4" fmla="*/ 795646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1294" h="795646">
                <a:moveTo>
                  <a:pt x="1591294" y="0"/>
                </a:moveTo>
                <a:lnTo>
                  <a:pt x="1591294" y="285007"/>
                </a:lnTo>
                <a:lnTo>
                  <a:pt x="0" y="534389"/>
                </a:lnTo>
                <a:lnTo>
                  <a:pt x="11875" y="795646"/>
                </a:lnTo>
                <a:lnTo>
                  <a:pt x="332509" y="795646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05" name="รูปแบบอิสระ 104"/>
          <p:cNvSpPr/>
          <p:nvPr/>
        </p:nvSpPr>
        <p:spPr bwMode="auto">
          <a:xfrm flipV="1">
            <a:off x="5852724" y="4602955"/>
            <a:ext cx="1591294" cy="795646"/>
          </a:xfrm>
          <a:custGeom>
            <a:avLst/>
            <a:gdLst>
              <a:gd name="connsiteX0" fmla="*/ 1591294 w 1591294"/>
              <a:gd name="connsiteY0" fmla="*/ 0 h 795646"/>
              <a:gd name="connsiteX1" fmla="*/ 1591294 w 1591294"/>
              <a:gd name="connsiteY1" fmla="*/ 285007 h 795646"/>
              <a:gd name="connsiteX2" fmla="*/ 0 w 1591294"/>
              <a:gd name="connsiteY2" fmla="*/ 534389 h 795646"/>
              <a:gd name="connsiteX3" fmla="*/ 11875 w 1591294"/>
              <a:gd name="connsiteY3" fmla="*/ 795646 h 795646"/>
              <a:gd name="connsiteX4" fmla="*/ 332509 w 1591294"/>
              <a:gd name="connsiteY4" fmla="*/ 795646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1294" h="795646">
                <a:moveTo>
                  <a:pt x="1591294" y="0"/>
                </a:moveTo>
                <a:lnTo>
                  <a:pt x="1591294" y="285007"/>
                </a:lnTo>
                <a:lnTo>
                  <a:pt x="0" y="534389"/>
                </a:lnTo>
                <a:lnTo>
                  <a:pt x="11875" y="795646"/>
                </a:lnTo>
                <a:lnTo>
                  <a:pt x="332509" y="795646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332021" y="6047311"/>
            <a:ext cx="3811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RS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ใช้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NAND Gate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7" name="สี่เหลี่ยมผืนผ้า 106"/>
          <p:cNvSpPr/>
          <p:nvPr/>
        </p:nvSpPr>
        <p:spPr>
          <a:xfrm>
            <a:off x="6137432" y="4257826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NAND</a:t>
            </a:r>
          </a:p>
        </p:txBody>
      </p:sp>
      <p:sp>
        <p:nvSpPr>
          <p:cNvPr id="108" name="สี่เหลี่ยมผืนผ้า 107"/>
          <p:cNvSpPr/>
          <p:nvPr/>
        </p:nvSpPr>
        <p:spPr>
          <a:xfrm>
            <a:off x="6161183" y="5231603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NAND</a:t>
            </a:r>
          </a:p>
        </p:txBody>
      </p:sp>
      <p:sp>
        <p:nvSpPr>
          <p:cNvPr id="109" name="แผนผังลำดับงาน: หน่วงเวลา 108"/>
          <p:cNvSpPr/>
          <p:nvPr/>
        </p:nvSpPr>
        <p:spPr bwMode="auto">
          <a:xfrm>
            <a:off x="6193905" y="4031356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10" name="แผนผังลำดับงาน: หน่วงเวลา 109"/>
          <p:cNvSpPr/>
          <p:nvPr/>
        </p:nvSpPr>
        <p:spPr bwMode="auto">
          <a:xfrm>
            <a:off x="6193905" y="5040758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3748" y="1494761"/>
            <a:ext cx="60285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Function</a:t>
            </a:r>
          </a:p>
          <a:p>
            <a:r>
              <a:rPr lang="en-US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Q =   R + Q 		Q =  S + Q</a:t>
            </a:r>
          </a:p>
          <a:p>
            <a:r>
              <a:rPr lang="en-US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Q =   R . Q		</a:t>
            </a:r>
            <a:r>
              <a:rPr lang="en-US" dirty="0" err="1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Q</a:t>
            </a:r>
            <a:r>
              <a:rPr lang="en-US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=  S . Q</a:t>
            </a:r>
            <a:endParaRPr lang="th-TH" dirty="0">
              <a:solidFill>
                <a:srgbClr val="0070C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0" name="ตัวเชื่อมต่อตรง 39"/>
          <p:cNvCxnSpPr/>
          <p:nvPr/>
        </p:nvCxnSpPr>
        <p:spPr bwMode="auto">
          <a:xfrm flipV="1">
            <a:off x="1495525" y="2026343"/>
            <a:ext cx="160911" cy="19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ตัวเชื่อมต่อตรง 40"/>
          <p:cNvCxnSpPr/>
          <p:nvPr/>
        </p:nvCxnSpPr>
        <p:spPr bwMode="auto">
          <a:xfrm flipV="1">
            <a:off x="1030705" y="1988243"/>
            <a:ext cx="633351" cy="19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ตัวเชื่อมต่อตรง 41"/>
          <p:cNvCxnSpPr/>
          <p:nvPr/>
        </p:nvCxnSpPr>
        <p:spPr bwMode="auto">
          <a:xfrm flipV="1">
            <a:off x="3110965" y="2018723"/>
            <a:ext cx="160911" cy="19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ตัวเชื่อมต่อตรง 42"/>
          <p:cNvCxnSpPr/>
          <p:nvPr/>
        </p:nvCxnSpPr>
        <p:spPr bwMode="auto">
          <a:xfrm>
            <a:off x="3651985" y="2013083"/>
            <a:ext cx="656211" cy="13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ตัวเชื่อมต่อตรง 43"/>
          <p:cNvCxnSpPr/>
          <p:nvPr/>
        </p:nvCxnSpPr>
        <p:spPr bwMode="auto">
          <a:xfrm flipV="1">
            <a:off x="1373605" y="2460683"/>
            <a:ext cx="160911" cy="19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ตัวเชื่อมต่อตรง 44"/>
          <p:cNvCxnSpPr/>
          <p:nvPr/>
        </p:nvCxnSpPr>
        <p:spPr bwMode="auto">
          <a:xfrm>
            <a:off x="1007845" y="2413329"/>
            <a:ext cx="534291" cy="56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ตัวเชื่อมต่อตรง 45"/>
          <p:cNvCxnSpPr/>
          <p:nvPr/>
        </p:nvCxnSpPr>
        <p:spPr bwMode="auto">
          <a:xfrm flipV="1">
            <a:off x="3126205" y="2460683"/>
            <a:ext cx="160911" cy="19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ตัวเชื่อมต่อตรง 46"/>
          <p:cNvCxnSpPr/>
          <p:nvPr/>
        </p:nvCxnSpPr>
        <p:spPr bwMode="auto">
          <a:xfrm>
            <a:off x="3644365" y="2447423"/>
            <a:ext cx="656211" cy="13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206" y="1519449"/>
            <a:ext cx="3486150" cy="1457325"/>
          </a:xfrm>
          <a:prstGeom prst="rect">
            <a:avLst/>
          </a:prstGeom>
        </p:spPr>
      </p:pic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4</a:t>
            </a:fld>
            <a:endParaRPr lang="th-TH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1DD77B7-905B-4A74-B142-4FB89B9BA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3053344"/>
            <a:ext cx="9144000" cy="69551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of RS Flip flop  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คือ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th-TH" altLang="th-TH" sz="2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(next)</a:t>
            </a:r>
            <a:r>
              <a:rPr kumimoji="0" lang="th-TH" altLang="th-TH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 S + R'Q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389"/>
            <a:ext cx="7886700" cy="1325563"/>
          </a:xfrm>
        </p:spPr>
        <p:txBody>
          <a:bodyPr/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RS Flip Flop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รูปแบบอิสระ 13"/>
          <p:cNvSpPr/>
          <p:nvPr/>
        </p:nvSpPr>
        <p:spPr bwMode="auto">
          <a:xfrm>
            <a:off x="858838" y="1509019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5" name="ตัวเชื่อมต่อตรง 14"/>
          <p:cNvCxnSpPr>
            <a:endCxn id="14" idx="8"/>
          </p:cNvCxnSpPr>
          <p:nvPr/>
        </p:nvCxnSpPr>
        <p:spPr bwMode="auto">
          <a:xfrm>
            <a:off x="635302" y="1585219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สี่เหลี่ยมผืนผ้า 16"/>
          <p:cNvSpPr/>
          <p:nvPr/>
        </p:nvSpPr>
        <p:spPr>
          <a:xfrm>
            <a:off x="330502" y="1379955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R</a:t>
            </a: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2892002" y="1396465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</a:t>
            </a:r>
          </a:p>
        </p:txBody>
      </p:sp>
      <p:cxnSp>
        <p:nvCxnSpPr>
          <p:cNvPr id="20" name="ตัวเชื่อมต่อตรง 19"/>
          <p:cNvCxnSpPr/>
          <p:nvPr/>
        </p:nvCxnSpPr>
        <p:spPr bwMode="auto">
          <a:xfrm>
            <a:off x="1872192" y="1822271"/>
            <a:ext cx="1400759" cy="1167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วงรี 20"/>
          <p:cNvSpPr/>
          <p:nvPr/>
        </p:nvSpPr>
        <p:spPr bwMode="auto">
          <a:xfrm>
            <a:off x="1741488" y="1763019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2" name="รูปแบบอิสระ 21"/>
          <p:cNvSpPr/>
          <p:nvPr/>
        </p:nvSpPr>
        <p:spPr bwMode="auto">
          <a:xfrm>
            <a:off x="856859" y="2480816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4" name="ตัวเชื่อมต่อตรง 23"/>
          <p:cNvCxnSpPr>
            <a:endCxn id="22" idx="6"/>
          </p:cNvCxnSpPr>
          <p:nvPr/>
        </p:nvCxnSpPr>
        <p:spPr bwMode="auto">
          <a:xfrm>
            <a:off x="633323" y="3014216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สี่เหลี่ยมผืนผ้า 25"/>
          <p:cNvSpPr/>
          <p:nvPr/>
        </p:nvSpPr>
        <p:spPr>
          <a:xfrm>
            <a:off x="328523" y="279728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S</a:t>
            </a: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2904219" y="2368262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Q’</a:t>
            </a:r>
          </a:p>
        </p:txBody>
      </p:sp>
      <p:cxnSp>
        <p:nvCxnSpPr>
          <p:cNvPr id="28" name="ตัวเชื่อมต่อตรง 27"/>
          <p:cNvCxnSpPr/>
          <p:nvPr/>
        </p:nvCxnSpPr>
        <p:spPr bwMode="auto">
          <a:xfrm>
            <a:off x="1870213" y="2794068"/>
            <a:ext cx="1462115" cy="136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วงรี 28"/>
          <p:cNvSpPr/>
          <p:nvPr/>
        </p:nvSpPr>
        <p:spPr bwMode="auto">
          <a:xfrm>
            <a:off x="1739509" y="2734816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3" name="รูปแบบอิสระ 32"/>
          <p:cNvSpPr/>
          <p:nvPr/>
        </p:nvSpPr>
        <p:spPr bwMode="auto">
          <a:xfrm>
            <a:off x="636629" y="1810191"/>
            <a:ext cx="1591294" cy="795646"/>
          </a:xfrm>
          <a:custGeom>
            <a:avLst/>
            <a:gdLst>
              <a:gd name="connsiteX0" fmla="*/ 1591294 w 1591294"/>
              <a:gd name="connsiteY0" fmla="*/ 0 h 795646"/>
              <a:gd name="connsiteX1" fmla="*/ 1591294 w 1591294"/>
              <a:gd name="connsiteY1" fmla="*/ 285007 h 795646"/>
              <a:gd name="connsiteX2" fmla="*/ 0 w 1591294"/>
              <a:gd name="connsiteY2" fmla="*/ 534389 h 795646"/>
              <a:gd name="connsiteX3" fmla="*/ 11875 w 1591294"/>
              <a:gd name="connsiteY3" fmla="*/ 795646 h 795646"/>
              <a:gd name="connsiteX4" fmla="*/ 332509 w 1591294"/>
              <a:gd name="connsiteY4" fmla="*/ 795646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1294" h="795646">
                <a:moveTo>
                  <a:pt x="1591294" y="0"/>
                </a:moveTo>
                <a:lnTo>
                  <a:pt x="1591294" y="285007"/>
                </a:lnTo>
                <a:lnTo>
                  <a:pt x="0" y="534389"/>
                </a:lnTo>
                <a:lnTo>
                  <a:pt x="11875" y="795646"/>
                </a:lnTo>
                <a:lnTo>
                  <a:pt x="332509" y="795646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4" name="รูปแบบอิสระ 33"/>
          <p:cNvSpPr/>
          <p:nvPr/>
        </p:nvSpPr>
        <p:spPr bwMode="auto">
          <a:xfrm flipV="1">
            <a:off x="634654" y="1986341"/>
            <a:ext cx="1591294" cy="795646"/>
          </a:xfrm>
          <a:custGeom>
            <a:avLst/>
            <a:gdLst>
              <a:gd name="connsiteX0" fmla="*/ 1591294 w 1591294"/>
              <a:gd name="connsiteY0" fmla="*/ 0 h 795646"/>
              <a:gd name="connsiteX1" fmla="*/ 1591294 w 1591294"/>
              <a:gd name="connsiteY1" fmla="*/ 285007 h 795646"/>
              <a:gd name="connsiteX2" fmla="*/ 0 w 1591294"/>
              <a:gd name="connsiteY2" fmla="*/ 534389 h 795646"/>
              <a:gd name="connsiteX3" fmla="*/ 11875 w 1591294"/>
              <a:gd name="connsiteY3" fmla="*/ 795646 h 795646"/>
              <a:gd name="connsiteX4" fmla="*/ 332509 w 1591294"/>
              <a:gd name="connsiteY4" fmla="*/ 795646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1294" h="795646">
                <a:moveTo>
                  <a:pt x="1591294" y="0"/>
                </a:moveTo>
                <a:lnTo>
                  <a:pt x="1591294" y="285007"/>
                </a:lnTo>
                <a:lnTo>
                  <a:pt x="0" y="534389"/>
                </a:lnTo>
                <a:lnTo>
                  <a:pt x="11875" y="795646"/>
                </a:lnTo>
                <a:lnTo>
                  <a:pt x="332509" y="795646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5" name="รูปแบบอิสระ 34"/>
          <p:cNvSpPr/>
          <p:nvPr/>
        </p:nvSpPr>
        <p:spPr bwMode="auto">
          <a:xfrm>
            <a:off x="6275665" y="1313976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8" name="สี่เหลี่ยมผืนผ้า 37"/>
          <p:cNvSpPr/>
          <p:nvPr/>
        </p:nvSpPr>
        <p:spPr>
          <a:xfrm>
            <a:off x="8308829" y="120142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</a:t>
            </a:r>
          </a:p>
        </p:txBody>
      </p:sp>
      <p:cxnSp>
        <p:nvCxnSpPr>
          <p:cNvPr id="39" name="ตัวเชื่อมต่อตรง 38"/>
          <p:cNvCxnSpPr/>
          <p:nvPr/>
        </p:nvCxnSpPr>
        <p:spPr bwMode="auto">
          <a:xfrm>
            <a:off x="7289019" y="1627228"/>
            <a:ext cx="1400759" cy="1167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วงรี 39"/>
          <p:cNvSpPr/>
          <p:nvPr/>
        </p:nvSpPr>
        <p:spPr bwMode="auto">
          <a:xfrm>
            <a:off x="7158315" y="1567976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1" name="รูปแบบอิสระ 40"/>
          <p:cNvSpPr/>
          <p:nvPr/>
        </p:nvSpPr>
        <p:spPr bwMode="auto">
          <a:xfrm>
            <a:off x="6273686" y="2285773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4" name="สี่เหลี่ยมผืนผ้า 43"/>
          <p:cNvSpPr/>
          <p:nvPr/>
        </p:nvSpPr>
        <p:spPr>
          <a:xfrm>
            <a:off x="8321046" y="2173219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Q’</a:t>
            </a:r>
          </a:p>
        </p:txBody>
      </p:sp>
      <p:cxnSp>
        <p:nvCxnSpPr>
          <p:cNvPr id="45" name="ตัวเชื่อมต่อตรง 44"/>
          <p:cNvCxnSpPr/>
          <p:nvPr/>
        </p:nvCxnSpPr>
        <p:spPr bwMode="auto">
          <a:xfrm>
            <a:off x="7287040" y="2599025"/>
            <a:ext cx="1462115" cy="136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วงรี 45"/>
          <p:cNvSpPr/>
          <p:nvPr/>
        </p:nvSpPr>
        <p:spPr bwMode="auto">
          <a:xfrm>
            <a:off x="7156336" y="2539773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7" name="รูปแบบอิสระ 46"/>
          <p:cNvSpPr/>
          <p:nvPr/>
        </p:nvSpPr>
        <p:spPr bwMode="auto">
          <a:xfrm>
            <a:off x="6041581" y="1615148"/>
            <a:ext cx="1591294" cy="795646"/>
          </a:xfrm>
          <a:custGeom>
            <a:avLst/>
            <a:gdLst>
              <a:gd name="connsiteX0" fmla="*/ 1591294 w 1591294"/>
              <a:gd name="connsiteY0" fmla="*/ 0 h 795646"/>
              <a:gd name="connsiteX1" fmla="*/ 1591294 w 1591294"/>
              <a:gd name="connsiteY1" fmla="*/ 285007 h 795646"/>
              <a:gd name="connsiteX2" fmla="*/ 0 w 1591294"/>
              <a:gd name="connsiteY2" fmla="*/ 534389 h 795646"/>
              <a:gd name="connsiteX3" fmla="*/ 11875 w 1591294"/>
              <a:gd name="connsiteY3" fmla="*/ 795646 h 795646"/>
              <a:gd name="connsiteX4" fmla="*/ 332509 w 1591294"/>
              <a:gd name="connsiteY4" fmla="*/ 795646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1294" h="795646">
                <a:moveTo>
                  <a:pt x="1591294" y="0"/>
                </a:moveTo>
                <a:lnTo>
                  <a:pt x="1591294" y="285007"/>
                </a:lnTo>
                <a:lnTo>
                  <a:pt x="0" y="534389"/>
                </a:lnTo>
                <a:lnTo>
                  <a:pt x="11875" y="795646"/>
                </a:lnTo>
                <a:lnTo>
                  <a:pt x="332509" y="795646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8" name="รูปแบบอิสระ 47"/>
          <p:cNvSpPr/>
          <p:nvPr/>
        </p:nvSpPr>
        <p:spPr bwMode="auto">
          <a:xfrm flipV="1">
            <a:off x="6051481" y="1791298"/>
            <a:ext cx="1591294" cy="795646"/>
          </a:xfrm>
          <a:custGeom>
            <a:avLst/>
            <a:gdLst>
              <a:gd name="connsiteX0" fmla="*/ 1591294 w 1591294"/>
              <a:gd name="connsiteY0" fmla="*/ 0 h 795646"/>
              <a:gd name="connsiteX1" fmla="*/ 1591294 w 1591294"/>
              <a:gd name="connsiteY1" fmla="*/ 285007 h 795646"/>
              <a:gd name="connsiteX2" fmla="*/ 0 w 1591294"/>
              <a:gd name="connsiteY2" fmla="*/ 534389 h 795646"/>
              <a:gd name="connsiteX3" fmla="*/ 11875 w 1591294"/>
              <a:gd name="connsiteY3" fmla="*/ 795646 h 795646"/>
              <a:gd name="connsiteX4" fmla="*/ 332509 w 1591294"/>
              <a:gd name="connsiteY4" fmla="*/ 795646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1294" h="795646">
                <a:moveTo>
                  <a:pt x="1591294" y="0"/>
                </a:moveTo>
                <a:lnTo>
                  <a:pt x="1591294" y="285007"/>
                </a:lnTo>
                <a:lnTo>
                  <a:pt x="0" y="534389"/>
                </a:lnTo>
                <a:lnTo>
                  <a:pt x="11875" y="795646"/>
                </a:lnTo>
                <a:lnTo>
                  <a:pt x="332509" y="795646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49" name="ตัวเชื่อมต่อตรง 48"/>
          <p:cNvCxnSpPr/>
          <p:nvPr/>
        </p:nvCxnSpPr>
        <p:spPr bwMode="auto">
          <a:xfrm>
            <a:off x="4462691" y="1203568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ตัวเชื่อมต่อตรง 51"/>
          <p:cNvCxnSpPr>
            <a:endCxn id="35" idx="8"/>
          </p:cNvCxnSpPr>
          <p:nvPr/>
        </p:nvCxnSpPr>
        <p:spPr bwMode="auto">
          <a:xfrm flipV="1">
            <a:off x="5547181" y="1390176"/>
            <a:ext cx="833789" cy="599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3" name="สี่เหลี่ยมผืนผ้า 52"/>
          <p:cNvSpPr/>
          <p:nvPr/>
        </p:nvSpPr>
        <p:spPr>
          <a:xfrm>
            <a:off x="4151541" y="96020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R</a:t>
            </a:r>
          </a:p>
        </p:txBody>
      </p:sp>
      <p:sp>
        <p:nvSpPr>
          <p:cNvPr id="56" name="แผนผังลำดับงาน: หน่วงเวลา 55"/>
          <p:cNvSpPr/>
          <p:nvPr/>
        </p:nvSpPr>
        <p:spPr bwMode="auto">
          <a:xfrm>
            <a:off x="4791636" y="1043548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8" name="ตัวเชื่อมต่อตรง 57"/>
          <p:cNvCxnSpPr/>
          <p:nvPr/>
        </p:nvCxnSpPr>
        <p:spPr bwMode="auto">
          <a:xfrm>
            <a:off x="4484462" y="305414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>
            <a:endCxn id="41" idx="6"/>
          </p:cNvCxnSpPr>
          <p:nvPr/>
        </p:nvCxnSpPr>
        <p:spPr bwMode="auto">
          <a:xfrm flipV="1">
            <a:off x="5568952" y="2819173"/>
            <a:ext cx="785998" cy="5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สี่เหลี่ยมผืนผ้า 59"/>
          <p:cNvSpPr/>
          <p:nvPr/>
        </p:nvSpPr>
        <p:spPr>
          <a:xfrm>
            <a:off x="4173312" y="279890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S</a:t>
            </a:r>
          </a:p>
        </p:txBody>
      </p:sp>
      <p:sp>
        <p:nvSpPr>
          <p:cNvPr id="61" name="แผนผังลำดับงาน: หน่วงเวลา 60"/>
          <p:cNvSpPr/>
          <p:nvPr/>
        </p:nvSpPr>
        <p:spPr bwMode="auto">
          <a:xfrm>
            <a:off x="4813407" y="2466608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2" name="รูปแบบอิสระ 61"/>
          <p:cNvSpPr/>
          <p:nvPr/>
        </p:nvSpPr>
        <p:spPr bwMode="auto">
          <a:xfrm>
            <a:off x="4155384" y="1545874"/>
            <a:ext cx="653142" cy="1104405"/>
          </a:xfrm>
          <a:custGeom>
            <a:avLst/>
            <a:gdLst>
              <a:gd name="connsiteX0" fmla="*/ 629392 w 653142"/>
              <a:gd name="connsiteY0" fmla="*/ 0 h 1104405"/>
              <a:gd name="connsiteX1" fmla="*/ 344384 w 653142"/>
              <a:gd name="connsiteY1" fmla="*/ 0 h 1104405"/>
              <a:gd name="connsiteX2" fmla="*/ 344384 w 653142"/>
              <a:gd name="connsiteY2" fmla="*/ 510639 h 1104405"/>
              <a:gd name="connsiteX3" fmla="*/ 0 w 653142"/>
              <a:gd name="connsiteY3" fmla="*/ 510639 h 1104405"/>
              <a:gd name="connsiteX4" fmla="*/ 344384 w 653142"/>
              <a:gd name="connsiteY4" fmla="*/ 510639 h 1104405"/>
              <a:gd name="connsiteX5" fmla="*/ 344384 w 653142"/>
              <a:gd name="connsiteY5" fmla="*/ 1104405 h 1104405"/>
              <a:gd name="connsiteX6" fmla="*/ 653142 w 653142"/>
              <a:gd name="connsiteY6" fmla="*/ 1104405 h 1104405"/>
              <a:gd name="connsiteX7" fmla="*/ 653142 w 653142"/>
              <a:gd name="connsiteY7" fmla="*/ 1104405 h 11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3142" h="1104405">
                <a:moveTo>
                  <a:pt x="629392" y="0"/>
                </a:moveTo>
                <a:lnTo>
                  <a:pt x="344384" y="0"/>
                </a:lnTo>
                <a:lnTo>
                  <a:pt x="344384" y="510639"/>
                </a:lnTo>
                <a:lnTo>
                  <a:pt x="0" y="510639"/>
                </a:lnTo>
                <a:lnTo>
                  <a:pt x="344384" y="510639"/>
                </a:lnTo>
                <a:lnTo>
                  <a:pt x="344384" y="1104405"/>
                </a:lnTo>
                <a:lnTo>
                  <a:pt x="653142" y="1104405"/>
                </a:lnTo>
                <a:lnTo>
                  <a:pt x="653142" y="1104405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 w="28575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3" name="สี่เหลี่ยมผืนผ้า 62"/>
          <p:cNvSpPr/>
          <p:nvPr/>
        </p:nvSpPr>
        <p:spPr>
          <a:xfrm>
            <a:off x="3748123" y="177762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ck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69289" y="3317576"/>
            <a:ext cx="3464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RS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ใช้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NOR Gate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180676" y="3294318"/>
            <a:ext cx="3193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RS Flip Flop with clock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สี่เหลี่ยมผืนผ้า 67"/>
          <p:cNvSpPr/>
          <p:nvPr/>
        </p:nvSpPr>
        <p:spPr bwMode="auto">
          <a:xfrm>
            <a:off x="3325091" y="4393870"/>
            <a:ext cx="1151906" cy="1615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316251" y="4420396"/>
            <a:ext cx="325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R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316251" y="5014159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ck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316250" y="5548546"/>
            <a:ext cx="325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35647" y="44203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076270" y="5560417"/>
            <a:ext cx="461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Q’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5" name="ตัวเชื่อมต่อตรง 74"/>
          <p:cNvCxnSpPr>
            <a:stCxn id="69" idx="1"/>
          </p:cNvCxnSpPr>
          <p:nvPr/>
        </p:nvCxnSpPr>
        <p:spPr bwMode="auto">
          <a:xfrm rot="10800000">
            <a:off x="2101933" y="4678878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ตัวเชื่อมต่อตรง 75"/>
          <p:cNvCxnSpPr/>
          <p:nvPr/>
        </p:nvCxnSpPr>
        <p:spPr bwMode="auto">
          <a:xfrm rot="10800000">
            <a:off x="2125683" y="5260769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ตัวเชื่อมต่อตรง 76"/>
          <p:cNvCxnSpPr/>
          <p:nvPr/>
        </p:nvCxnSpPr>
        <p:spPr bwMode="auto">
          <a:xfrm rot="10800000">
            <a:off x="2113808" y="5759532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ตัวเชื่อมต่อตรง 77"/>
          <p:cNvCxnSpPr/>
          <p:nvPr/>
        </p:nvCxnSpPr>
        <p:spPr bwMode="auto">
          <a:xfrm rot="10800000">
            <a:off x="4488872" y="5795158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ตัวเชื่อมต่อตรง 78"/>
          <p:cNvCxnSpPr/>
          <p:nvPr/>
        </p:nvCxnSpPr>
        <p:spPr bwMode="auto">
          <a:xfrm rot="10800000">
            <a:off x="4465122" y="4655127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0" name="TextBox 79"/>
          <p:cNvSpPr txBox="1"/>
          <p:nvPr/>
        </p:nvSpPr>
        <p:spPr>
          <a:xfrm>
            <a:off x="2367017" y="6079813"/>
            <a:ext cx="3293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(ค) สัญลักษณ์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RS Flip Flop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" name="สี่เหลี่ยมผืนผ้า 50"/>
          <p:cNvSpPr/>
          <p:nvPr/>
        </p:nvSpPr>
        <p:spPr>
          <a:xfrm>
            <a:off x="988291" y="1641212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NOR</a:t>
            </a:r>
          </a:p>
        </p:txBody>
      </p:sp>
      <p:sp>
        <p:nvSpPr>
          <p:cNvPr id="54" name="สี่เหลี่ยมผืนผ้า 53"/>
          <p:cNvSpPr/>
          <p:nvPr/>
        </p:nvSpPr>
        <p:spPr>
          <a:xfrm>
            <a:off x="1012042" y="2614989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NOR</a:t>
            </a:r>
          </a:p>
        </p:txBody>
      </p:sp>
      <p:sp>
        <p:nvSpPr>
          <p:cNvPr id="65" name="สี่เหลี่ยมผืนผ้า 64"/>
          <p:cNvSpPr/>
          <p:nvPr/>
        </p:nvSpPr>
        <p:spPr>
          <a:xfrm>
            <a:off x="6446488" y="1434068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NOR</a:t>
            </a:r>
          </a:p>
        </p:txBody>
      </p:sp>
      <p:sp>
        <p:nvSpPr>
          <p:cNvPr id="74" name="สี่เหลี่ยมผืนผ้า 73"/>
          <p:cNvSpPr/>
          <p:nvPr/>
        </p:nvSpPr>
        <p:spPr>
          <a:xfrm>
            <a:off x="6426143" y="2403659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NOR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5</a:t>
            </a:fld>
            <a:endParaRPr lang="th-T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"/>
            <a:ext cx="8515350" cy="1517714"/>
          </a:xfrm>
        </p:spPr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ค่าที่ไหลเข้าไปทาง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R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จะได้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Q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อย่างไร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6</a:t>
            </a:fld>
            <a:endParaRPr lang="th-TH"/>
          </a:p>
        </p:txBody>
      </p:sp>
      <p:pic>
        <p:nvPicPr>
          <p:cNvPr id="2050" name="Picture 2" descr="https://scontent.fbkk7-1.fna.fbcdn.net/hphotos-xap1/v/t1.0-9/12963353_10154017556453895_1891152519453096127_n.jpg?oh=66eff7eec0b84aed38984ee3cda7a9c5&amp;oe=57BFF50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94" y="3569135"/>
            <a:ext cx="35528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content.fbkk7-1.fna.fbcdn.net/hphotos-xat1/v/t1.0-9/12670803_10154017556458895_571342776391300482_n.jpg?oh=1d1bf68e348414fc266c8c926783cd2c&amp;oe=57BE53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974" y="3569135"/>
            <a:ext cx="3324225" cy="238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206" y="1414129"/>
            <a:ext cx="3486150" cy="1457325"/>
          </a:xfrm>
          <a:prstGeom prst="rect">
            <a:avLst/>
          </a:prstGeom>
        </p:spPr>
      </p:pic>
      <p:pic>
        <p:nvPicPr>
          <p:cNvPr id="3" name="Picture 2" descr="ผลการค้นหารูปภาพสำหรับ not a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61" y="1266613"/>
            <a:ext cx="4339499" cy="175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580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D80A-7938-476E-B92A-3CF5B591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http://wearcam.org/ece385/lectureflipflops/flipflops/</a:t>
            </a:r>
            <a:endParaRPr lang="th-TH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9EF8B2-F46F-40C0-9A64-FE5D9D6B4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5636" y="2871979"/>
            <a:ext cx="6842792" cy="24396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46A46-867A-4B70-A700-B84B4C53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3952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2664"/>
          </a:xfrm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2. D Flip Flop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0" y="1619828"/>
            <a:ext cx="897393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วงจร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D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วงจรที่เปลี่ยนสถานะเมื่อสัญญาณ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D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เปลี่ยน และขึ้นกับขาของ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CK </a:t>
            </a:r>
            <a:br>
              <a:rPr lang="th-TH" dirty="0">
                <a:latin typeface="TH SarabunPSK" pitchFamily="34" charset="-34"/>
                <a:cs typeface="TH SarabunPSK" pitchFamily="34" charset="-34"/>
              </a:rPr>
            </a:br>
            <a:r>
              <a:rPr lang="th-TH" dirty="0">
                <a:latin typeface="TH SarabunPSK" pitchFamily="34" charset="-34"/>
                <a:cs typeface="TH SarabunPSK" pitchFamily="34" charset="-34"/>
              </a:rPr>
              <a:t>- มี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Q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เป็นผลลัพธ์ และตรงข้ามกับ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Q’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เสมอ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(Complement)</a:t>
            </a:r>
          </a:p>
          <a:p>
            <a:pPr>
              <a:buFontTx/>
              <a:buChar char="-"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 ถ้า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D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0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ทำให้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 = 1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 = 0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หลังจาก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ck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เปลี่ยนจาก 0 เป็น 1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 ถ้า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D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ทำให้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 = 0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 = 1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หลังจาก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ck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เปลี่ยนจาก 0 เป็น 1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5533901" y="4001984"/>
            <a:ext cx="1151906" cy="1615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5061" y="4028510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D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25061" y="4622273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ck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44457" y="4028504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5080" y="5168531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1" name="ตัวเชื่อมต่อตรง 10"/>
          <p:cNvCxnSpPr>
            <a:stCxn id="6" idx="1"/>
          </p:cNvCxnSpPr>
          <p:nvPr/>
        </p:nvCxnSpPr>
        <p:spPr bwMode="auto">
          <a:xfrm rot="10800000">
            <a:off x="4310745" y="4286992"/>
            <a:ext cx="1214317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ตัวเชื่อมต่อตรง 11"/>
          <p:cNvCxnSpPr/>
          <p:nvPr/>
        </p:nvCxnSpPr>
        <p:spPr bwMode="auto">
          <a:xfrm rot="10800000">
            <a:off x="5106391" y="4868883"/>
            <a:ext cx="442423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ตัวเชื่อมต่อตรง 13"/>
          <p:cNvCxnSpPr/>
          <p:nvPr/>
        </p:nvCxnSpPr>
        <p:spPr bwMode="auto">
          <a:xfrm rot="10800000">
            <a:off x="6697682" y="5403272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ตัวเชื่อมต่อตรง 14"/>
          <p:cNvCxnSpPr/>
          <p:nvPr/>
        </p:nvCxnSpPr>
        <p:spPr bwMode="auto">
          <a:xfrm rot="10800000">
            <a:off x="6673932" y="4263241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382555" y="5679176"/>
            <a:ext cx="1428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แบบที่ 2</a:t>
            </a: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528971" y="4016161"/>
            <a:ext cx="1151906" cy="1615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0131" y="4042687"/>
            <a:ext cx="325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R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0131" y="4636450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ck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0130" y="5170837"/>
            <a:ext cx="325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39527" y="4042681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0150" y="5182708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6" name="ตัวเชื่อมต่อตรง 25"/>
          <p:cNvCxnSpPr>
            <a:stCxn id="21" idx="1"/>
          </p:cNvCxnSpPr>
          <p:nvPr/>
        </p:nvCxnSpPr>
        <p:spPr bwMode="auto">
          <a:xfrm rot="10800000">
            <a:off x="127591" y="4284921"/>
            <a:ext cx="1392540" cy="1937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ตัวเชื่อมต่อตรง 26"/>
          <p:cNvCxnSpPr/>
          <p:nvPr/>
        </p:nvCxnSpPr>
        <p:spPr bwMode="auto">
          <a:xfrm rot="10800000">
            <a:off x="1101461" y="4883060"/>
            <a:ext cx="442423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ตัวเชื่อมต่อตรง 27"/>
          <p:cNvCxnSpPr/>
          <p:nvPr/>
        </p:nvCxnSpPr>
        <p:spPr bwMode="auto">
          <a:xfrm rot="10800000">
            <a:off x="393406" y="5369443"/>
            <a:ext cx="1138603" cy="1551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ตัวเชื่อมต่อตรง 28"/>
          <p:cNvCxnSpPr/>
          <p:nvPr/>
        </p:nvCxnSpPr>
        <p:spPr bwMode="auto">
          <a:xfrm rot="10800000">
            <a:off x="2692752" y="5417449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ตัวเชื่อมต่อตรง 29"/>
          <p:cNvCxnSpPr/>
          <p:nvPr/>
        </p:nvCxnSpPr>
        <p:spPr bwMode="auto">
          <a:xfrm rot="10800000">
            <a:off x="2669002" y="4277418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1377625" y="5693353"/>
            <a:ext cx="1420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แบบที่ 1</a:t>
            </a:r>
          </a:p>
        </p:txBody>
      </p:sp>
      <p:sp>
        <p:nvSpPr>
          <p:cNvPr id="20" name="วงรี 19"/>
          <p:cNvSpPr/>
          <p:nvPr/>
        </p:nvSpPr>
        <p:spPr bwMode="auto">
          <a:xfrm>
            <a:off x="1200446" y="4256863"/>
            <a:ext cx="127000" cy="12700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9" name="สามเหลี่ยมหน้าจั่ว 18"/>
          <p:cNvSpPr/>
          <p:nvPr/>
        </p:nvSpPr>
        <p:spPr bwMode="auto">
          <a:xfrm rot="5400000">
            <a:off x="578146" y="4040963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3893832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D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6" name="ตัวเชื่อมต่อตรง 35"/>
          <p:cNvCxnSpPr/>
          <p:nvPr/>
        </p:nvCxnSpPr>
        <p:spPr bwMode="auto">
          <a:xfrm rot="5400000">
            <a:off x="-141743" y="4837010"/>
            <a:ext cx="1065972" cy="43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ตัวเชื่อมต่อตรง 41"/>
          <p:cNvCxnSpPr/>
          <p:nvPr/>
        </p:nvCxnSpPr>
        <p:spPr bwMode="auto">
          <a:xfrm>
            <a:off x="2327564" y="5237018"/>
            <a:ext cx="26125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ตัวเชื่อมต่อตรง 42"/>
          <p:cNvCxnSpPr/>
          <p:nvPr/>
        </p:nvCxnSpPr>
        <p:spPr bwMode="auto">
          <a:xfrm>
            <a:off x="6329548" y="5201392"/>
            <a:ext cx="26125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8</a:t>
            </a:fld>
            <a:endParaRPr lang="th-T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8650" y="-154831"/>
            <a:ext cx="7886700" cy="1325563"/>
          </a:xfrm>
        </p:spPr>
        <p:txBody>
          <a:bodyPr/>
          <a:lstStyle/>
          <a:p>
            <a:r>
              <a:rPr lang="en-US" dirty="0"/>
              <a:t>2. D Flip Flop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409062" y="4795499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96686" y="4679289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" name="ตัวเชื่อมต่อตรง 6"/>
          <p:cNvCxnSpPr/>
          <p:nvPr/>
        </p:nvCxnSpPr>
        <p:spPr>
          <a:xfrm rot="5400000">
            <a:off x="2824245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392197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/>
          <p:nvPr/>
        </p:nvCxnSpPr>
        <p:spPr>
          <a:xfrm rot="5400000">
            <a:off x="1528101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/>
          <p:nvPr/>
        </p:nvCxnSpPr>
        <p:spPr>
          <a:xfrm rot="5400000">
            <a:off x="1960149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rot="5400000">
            <a:off x="2130587" y="4985101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/>
          <p:cNvCxnSpPr/>
          <p:nvPr/>
        </p:nvCxnSpPr>
        <p:spPr>
          <a:xfrm>
            <a:off x="2248181" y="51026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/>
          <p:cNvCxnSpPr/>
          <p:nvPr/>
        </p:nvCxnSpPr>
        <p:spPr>
          <a:xfrm>
            <a:off x="1816133" y="486750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/>
          <p:cNvCxnSpPr/>
          <p:nvPr/>
        </p:nvCxnSpPr>
        <p:spPr>
          <a:xfrm rot="5400000">
            <a:off x="1708121" y="4975519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>
          <a:xfrm rot="5400000">
            <a:off x="2994683" y="4985101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>
          <a:xfrm>
            <a:off x="3112277" y="51026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680229" y="486750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/>
          <p:nvPr/>
        </p:nvCxnSpPr>
        <p:spPr>
          <a:xfrm rot="5400000">
            <a:off x="2562635" y="4985101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/>
          <p:cNvCxnSpPr/>
          <p:nvPr/>
        </p:nvCxnSpPr>
        <p:spPr>
          <a:xfrm rot="5400000">
            <a:off x="4552437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 rot="5400000">
            <a:off x="4120389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 rot="5400000">
            <a:off x="3256293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ตัวเชื่อมต่อตรง 22"/>
          <p:cNvCxnSpPr/>
          <p:nvPr/>
        </p:nvCxnSpPr>
        <p:spPr>
          <a:xfrm rot="5400000">
            <a:off x="3688341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858779" y="4985101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3976373" y="51026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3544325" y="486750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ตัวเชื่อมต่อตรง 26"/>
          <p:cNvCxnSpPr/>
          <p:nvPr/>
        </p:nvCxnSpPr>
        <p:spPr>
          <a:xfrm rot="5400000">
            <a:off x="3426731" y="4985101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rot="5400000">
            <a:off x="4722875" y="5004265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>
            <a:off x="4840469" y="510587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>
            <a:off x="4408421" y="486750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4290827" y="4985101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596686" y="536640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4" name="ตัวเชื่อมต่อตรง 33"/>
          <p:cNvCxnSpPr/>
          <p:nvPr/>
        </p:nvCxnSpPr>
        <p:spPr>
          <a:xfrm rot="5400000">
            <a:off x="3252870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 rot="5400000">
            <a:off x="2820822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ตัวเชื่อมต่อตรง 35"/>
          <p:cNvCxnSpPr/>
          <p:nvPr/>
        </p:nvCxnSpPr>
        <p:spPr>
          <a:xfrm rot="5400000">
            <a:off x="1956726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2388774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2676806" y="632755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1812710" y="651679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ตัวเชื่อมต่อตรง 39"/>
          <p:cNvCxnSpPr/>
          <p:nvPr/>
        </p:nvCxnSpPr>
        <p:spPr>
          <a:xfrm rot="5400000">
            <a:off x="2578376" y="6418360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/>
          <p:nvPr/>
        </p:nvCxnSpPr>
        <p:spPr>
          <a:xfrm>
            <a:off x="2244758" y="651679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ตัวเชื่อมต่อตรง 41"/>
          <p:cNvCxnSpPr/>
          <p:nvPr/>
        </p:nvCxnSpPr>
        <p:spPr>
          <a:xfrm>
            <a:off x="3108854" y="632755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ตัวเชื่อมต่อตรง 42"/>
          <p:cNvCxnSpPr/>
          <p:nvPr/>
        </p:nvCxnSpPr>
        <p:spPr>
          <a:xfrm rot="5400000">
            <a:off x="4981062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 rot="5400000">
            <a:off x="4549014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ตัวเชื่อมต่อตรง 44"/>
          <p:cNvCxnSpPr/>
          <p:nvPr/>
        </p:nvCxnSpPr>
        <p:spPr>
          <a:xfrm rot="5400000">
            <a:off x="3684918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ตรง 45"/>
          <p:cNvCxnSpPr/>
          <p:nvPr/>
        </p:nvCxnSpPr>
        <p:spPr>
          <a:xfrm rot="5400000">
            <a:off x="4116966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ตัวเชื่อมต่อตรง 46"/>
          <p:cNvCxnSpPr/>
          <p:nvPr/>
        </p:nvCxnSpPr>
        <p:spPr>
          <a:xfrm>
            <a:off x="4409761" y="652938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ตัวเชื่อมต่อตรง 47"/>
          <p:cNvCxnSpPr/>
          <p:nvPr/>
        </p:nvCxnSpPr>
        <p:spPr>
          <a:xfrm>
            <a:off x="3968188" y="633413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ตัวเชื่อมต่อตรง 48"/>
          <p:cNvCxnSpPr/>
          <p:nvPr/>
        </p:nvCxnSpPr>
        <p:spPr>
          <a:xfrm>
            <a:off x="5264332" y="63310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ตัวเชื่อมต่อตรง 49"/>
          <p:cNvCxnSpPr/>
          <p:nvPr/>
        </p:nvCxnSpPr>
        <p:spPr>
          <a:xfrm>
            <a:off x="4841808" y="6524718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ตัวเชื่อมต่อตรง 51"/>
          <p:cNvCxnSpPr/>
          <p:nvPr/>
        </p:nvCxnSpPr>
        <p:spPr>
          <a:xfrm rot="5400000">
            <a:off x="1524678" y="637277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88574" y="6300766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 Q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54" name="ตัวเชื่อมต่อตรง 53"/>
          <p:cNvCxnSpPr/>
          <p:nvPr/>
        </p:nvCxnSpPr>
        <p:spPr>
          <a:xfrm>
            <a:off x="3545665" y="633413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/>
          <p:nvPr/>
        </p:nvCxnSpPr>
        <p:spPr>
          <a:xfrm rot="5400000">
            <a:off x="4306568" y="6418360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88574" y="5599850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D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58" name="ตัวเชื่อมต่อตรง 57"/>
          <p:cNvCxnSpPr/>
          <p:nvPr/>
        </p:nvCxnSpPr>
        <p:spPr>
          <a:xfrm rot="5400000">
            <a:off x="3252870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>
          <a:xfrm rot="5400000">
            <a:off x="2820822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/>
          <p:cNvCxnSpPr/>
          <p:nvPr/>
        </p:nvCxnSpPr>
        <p:spPr>
          <a:xfrm rot="5400000">
            <a:off x="1956726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ตัวเชื่อมต่อตรง 60"/>
          <p:cNvCxnSpPr/>
          <p:nvPr/>
        </p:nvCxnSpPr>
        <p:spPr>
          <a:xfrm rot="5400000">
            <a:off x="2388774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ตัวเชื่อมต่อตรง 62"/>
          <p:cNvCxnSpPr/>
          <p:nvPr/>
        </p:nvCxnSpPr>
        <p:spPr>
          <a:xfrm>
            <a:off x="2591963" y="560156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ตัวเชื่อมต่อตรง 63"/>
          <p:cNvCxnSpPr/>
          <p:nvPr/>
        </p:nvCxnSpPr>
        <p:spPr>
          <a:xfrm>
            <a:off x="2164677" y="581416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ตัวเชื่อมต่อตรง 65"/>
          <p:cNvCxnSpPr/>
          <p:nvPr/>
        </p:nvCxnSpPr>
        <p:spPr>
          <a:xfrm>
            <a:off x="1727867" y="5815874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ตัวเชื่อมต่อตรง 67"/>
          <p:cNvCxnSpPr/>
          <p:nvPr/>
        </p:nvCxnSpPr>
        <p:spPr>
          <a:xfrm>
            <a:off x="3456059" y="560156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ตัวเชื่อมต่อตรง 68"/>
          <p:cNvCxnSpPr/>
          <p:nvPr/>
        </p:nvCxnSpPr>
        <p:spPr>
          <a:xfrm>
            <a:off x="3024011" y="56017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ตัวเชื่อมต่อตรง 69"/>
          <p:cNvCxnSpPr/>
          <p:nvPr/>
        </p:nvCxnSpPr>
        <p:spPr>
          <a:xfrm rot="5400000">
            <a:off x="2487374" y="5707862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ตัวเชื่อมต่อตรง 70"/>
          <p:cNvCxnSpPr/>
          <p:nvPr/>
        </p:nvCxnSpPr>
        <p:spPr>
          <a:xfrm rot="5400000">
            <a:off x="4981062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ตัวเชื่อมต่อตรง 71"/>
          <p:cNvCxnSpPr/>
          <p:nvPr/>
        </p:nvCxnSpPr>
        <p:spPr>
          <a:xfrm rot="5400000">
            <a:off x="4549014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ตัวเชื่อมต่อตรง 72"/>
          <p:cNvCxnSpPr/>
          <p:nvPr/>
        </p:nvCxnSpPr>
        <p:spPr>
          <a:xfrm rot="5400000">
            <a:off x="3684918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ตัวเชื่อมต่อตรง 73"/>
          <p:cNvCxnSpPr/>
          <p:nvPr/>
        </p:nvCxnSpPr>
        <p:spPr>
          <a:xfrm rot="5400000">
            <a:off x="4116966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ตัวเชื่อมต่อตรง 75"/>
          <p:cNvCxnSpPr/>
          <p:nvPr/>
        </p:nvCxnSpPr>
        <p:spPr>
          <a:xfrm>
            <a:off x="4320155" y="5815874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ตัวเชื่อมต่อตรง 76"/>
          <p:cNvCxnSpPr/>
          <p:nvPr/>
        </p:nvCxnSpPr>
        <p:spPr>
          <a:xfrm>
            <a:off x="3888107" y="581416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ตัวเชื่อมต่อตรง 77"/>
          <p:cNvCxnSpPr/>
          <p:nvPr/>
        </p:nvCxnSpPr>
        <p:spPr>
          <a:xfrm rot="5400000">
            <a:off x="3780095" y="5707862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ตัวเชื่อมต่อตรง 78"/>
          <p:cNvCxnSpPr/>
          <p:nvPr/>
        </p:nvCxnSpPr>
        <p:spPr>
          <a:xfrm rot="5400000">
            <a:off x="5076239" y="5714763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ตัวเชื่อมต่อตรง 79"/>
          <p:cNvCxnSpPr/>
          <p:nvPr/>
        </p:nvCxnSpPr>
        <p:spPr>
          <a:xfrm>
            <a:off x="5184251" y="5592233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ตัวเชื่อมต่อตรง 80"/>
          <p:cNvCxnSpPr/>
          <p:nvPr/>
        </p:nvCxnSpPr>
        <p:spPr>
          <a:xfrm>
            <a:off x="4752203" y="5814163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ตัวเชื่อมต่อตรง 82"/>
          <p:cNvCxnSpPr/>
          <p:nvPr/>
        </p:nvCxnSpPr>
        <p:spPr>
          <a:xfrm rot="5400000">
            <a:off x="1524678" y="567185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ลูกศรเชื่อมต่อแบบตรง 83"/>
          <p:cNvCxnSpPr/>
          <p:nvPr/>
        </p:nvCxnSpPr>
        <p:spPr>
          <a:xfrm rot="16200000" flipV="1">
            <a:off x="1748757" y="4961673"/>
            <a:ext cx="130363" cy="3051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ตัวเชื่อมต่อตรง 87"/>
          <p:cNvCxnSpPr/>
          <p:nvPr/>
        </p:nvCxnSpPr>
        <p:spPr>
          <a:xfrm>
            <a:off x="1380662" y="5083531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ตัวเชื่อมต่อตรง 88"/>
          <p:cNvCxnSpPr/>
          <p:nvPr/>
        </p:nvCxnSpPr>
        <p:spPr>
          <a:xfrm>
            <a:off x="1380662" y="6516790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ตัวเชื่อมต่อตรง 89"/>
          <p:cNvCxnSpPr/>
          <p:nvPr/>
        </p:nvCxnSpPr>
        <p:spPr>
          <a:xfrm>
            <a:off x="1380662" y="5815874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ตัวเชื่อมต่อตรง 91"/>
          <p:cNvCxnSpPr/>
          <p:nvPr/>
        </p:nvCxnSpPr>
        <p:spPr>
          <a:xfrm rot="5400000">
            <a:off x="5170664" y="6425261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1591931" y="606649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4" name="ตัวเชื่อมต่อตรง 93"/>
          <p:cNvCxnSpPr/>
          <p:nvPr/>
        </p:nvCxnSpPr>
        <p:spPr>
          <a:xfrm rot="5400000">
            <a:off x="4990587" y="4939515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ตัวเชื่อมต่อตรง 94"/>
          <p:cNvCxnSpPr/>
          <p:nvPr/>
        </p:nvCxnSpPr>
        <p:spPr>
          <a:xfrm rot="5400000">
            <a:off x="5161025" y="5004265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ตัวเชื่อมต่อตรง 95"/>
          <p:cNvCxnSpPr/>
          <p:nvPr/>
        </p:nvCxnSpPr>
        <p:spPr>
          <a:xfrm>
            <a:off x="5278619" y="48740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ลูกศรเชื่อมต่อแบบตรง 100"/>
          <p:cNvCxnSpPr/>
          <p:nvPr/>
        </p:nvCxnSpPr>
        <p:spPr>
          <a:xfrm rot="16200000" flipV="1">
            <a:off x="2612357" y="4958498"/>
            <a:ext cx="130363" cy="3051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ลูกศรเชื่อมต่อแบบตรง 101"/>
          <p:cNvCxnSpPr/>
          <p:nvPr/>
        </p:nvCxnSpPr>
        <p:spPr>
          <a:xfrm rot="16200000" flipV="1">
            <a:off x="3479132" y="4961673"/>
            <a:ext cx="130363" cy="3051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ลูกศรเชื่อมต่อแบบตรง 102"/>
          <p:cNvCxnSpPr/>
          <p:nvPr/>
        </p:nvCxnSpPr>
        <p:spPr>
          <a:xfrm rot="16200000" flipV="1">
            <a:off x="4342732" y="4961673"/>
            <a:ext cx="130363" cy="3051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ลูกศรเชื่อมต่อแบบตรง 103"/>
          <p:cNvCxnSpPr/>
          <p:nvPr/>
        </p:nvCxnSpPr>
        <p:spPr>
          <a:xfrm rot="16200000" flipV="1">
            <a:off x="5212682" y="4974373"/>
            <a:ext cx="130363" cy="3051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ตัวเชื่อมต่อตรง 104"/>
          <p:cNvCxnSpPr/>
          <p:nvPr/>
        </p:nvCxnSpPr>
        <p:spPr>
          <a:xfrm>
            <a:off x="1392419" y="50874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493520" y="680772"/>
            <a:ext cx="583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แสดงความสัมพันธ์ของ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D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Q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ที่มีเงื่อนไขกับ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ck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ขาขึ้น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07" name="ตาราง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394629"/>
              </p:ext>
            </p:extLst>
          </p:nvPr>
        </p:nvGraphicFramePr>
        <p:xfrm>
          <a:off x="891752" y="2058442"/>
          <a:ext cx="3384467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3600" b="1" kern="1200" dirty="0">
                          <a:solidFill>
                            <a:schemeClr val="lt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ck</a:t>
                      </a:r>
                      <a:endParaRPr lang="th-TH" sz="3600" b="1" kern="1200" dirty="0">
                        <a:solidFill>
                          <a:schemeClr val="lt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>
                          <a:solidFill>
                            <a:schemeClr val="lt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D</a:t>
                      </a:r>
                      <a:endParaRPr lang="th-TH" sz="3600" b="1" kern="1200" dirty="0">
                        <a:solidFill>
                          <a:schemeClr val="lt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>
                          <a:latin typeface="TH SarabunPSK" pitchFamily="34" charset="-34"/>
                          <a:cs typeface="TH SarabunPSK" pitchFamily="34" charset="-34"/>
                        </a:rPr>
                        <a:t>Q</a:t>
                      </a:r>
                      <a:r>
                        <a:rPr lang="en-US" sz="2000" b="1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r>
                        <a:rPr lang="en-US" sz="2800" b="1" baseline="0" dirty="0">
                          <a:latin typeface="TH SarabunPSK" pitchFamily="34" charset="-34"/>
                          <a:cs typeface="TH SarabunPSK" pitchFamily="34" charset="-34"/>
                        </a:rPr>
                        <a:t> + 1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rial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Arial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Arial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X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TH SarabunPSK" pitchFamily="34" charset="-34"/>
                          <a:cs typeface="TH SarabunPSK" pitchFamily="34" charset="-34"/>
                        </a:rPr>
                        <a:t>Q</a:t>
                      </a:r>
                      <a:r>
                        <a:rPr lang="en-US" sz="1600" b="1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วงรี 2"/>
          <p:cNvSpPr/>
          <p:nvPr/>
        </p:nvSpPr>
        <p:spPr bwMode="auto">
          <a:xfrm>
            <a:off x="2430139" y="6189641"/>
            <a:ext cx="499621" cy="449679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91" name="วงรี 90"/>
          <p:cNvSpPr/>
          <p:nvPr/>
        </p:nvSpPr>
        <p:spPr bwMode="auto">
          <a:xfrm>
            <a:off x="4150425" y="6176975"/>
            <a:ext cx="499621" cy="449679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pic>
        <p:nvPicPr>
          <p:cNvPr id="2050" name="Picture 2" descr="http://somyut.krutechnic.com/images/u5y55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343" y="2156341"/>
            <a:ext cx="4441912" cy="166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4516617" y="3809610"/>
            <a:ext cx="2624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000" dirty="0">
                <a:latin typeface="Arial" panose="020B0604020202020204" pitchFamily="34" charset="0"/>
              </a:rPr>
              <a:t>http://somyut.krutechnic.com/unit5.html</a:t>
            </a:r>
          </a:p>
        </p:txBody>
      </p:sp>
      <p:sp>
        <p:nvSpPr>
          <p:cNvPr id="15" name="ตัวแทนหมายเลขสไลด์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9</a:t>
            </a:fld>
            <a:endParaRPr lang="th-TH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FF7EBDB-3612-4F19-A9BB-0F8E5C734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394" y="4716158"/>
            <a:ext cx="1592332" cy="1538355"/>
          </a:xfrm>
          <a:prstGeom prst="rect">
            <a:avLst/>
          </a:prstGeom>
        </p:spPr>
      </p:pic>
      <p:sp>
        <p:nvSpPr>
          <p:cNvPr id="97" name="Rectangle 2">
            <a:extLst>
              <a:ext uri="{FF2B5EF4-FFF2-40B4-BE49-F238E27FC236}">
                <a16:creationId xmlns:a16="http://schemas.microsoft.com/office/drawing/2014/main" id="{8C9230B7-2E29-4EFC-A0E5-7AF71E86C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57" y="1277649"/>
            <a:ext cx="9144000" cy="69551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of D Flip flop  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คือ </a:t>
            </a:r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Q(next) = D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D80A-7938-476E-B92A-3CF5B591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http://wearcam.org/ece385/lectureflipflops/flipflops/</a:t>
            </a:r>
            <a:endParaRPr lang="th-T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46A46-867A-4B70-A700-B84B4C53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10</a:t>
            </a:fld>
            <a:endParaRPr lang="th-TH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5B30ACC-4AE8-413B-AE62-914FA2DD4E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545" y="2403986"/>
            <a:ext cx="8341268" cy="31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10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0957"/>
          </a:xfrm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3. T Flip Flop (Toggle)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6260" y="931059"/>
            <a:ext cx="80995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วงจร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T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วงจรที่เปลี่ยนสถานะเมื่อสัญญาณนาฬิกาเปลี่ยนไป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 การเปลี่ยนสภาวะทุกครั้งที่มี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Clock pulse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เข้ามา</a:t>
            </a:r>
          </a:p>
          <a:p>
            <a:pPr>
              <a:buFontTx/>
              <a:buChar char="-"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 มี 2 แบบคือ ขาขึ้น และขาลง ของ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Clock pulse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92673" y="3228584"/>
            <a:ext cx="62513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แบบ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Trigger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ที่ขาลง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(Trailing edge)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ของ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clock pulse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20221" y="4514911"/>
            <a:ext cx="1151906" cy="1615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11381" y="5135200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T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30777" y="4541431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71400" y="5681458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7" name="ตัวเชื่อมต่อตรง 26"/>
          <p:cNvCxnSpPr/>
          <p:nvPr/>
        </p:nvCxnSpPr>
        <p:spPr bwMode="auto">
          <a:xfrm rot="10800000" flipV="1">
            <a:off x="237515" y="5384937"/>
            <a:ext cx="997620" cy="645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ตัวเชื่อมต่อตรง 28"/>
          <p:cNvCxnSpPr/>
          <p:nvPr/>
        </p:nvCxnSpPr>
        <p:spPr bwMode="auto">
          <a:xfrm rot="10800000">
            <a:off x="2384002" y="5916199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ตัวเชื่อมต่อตรง 29"/>
          <p:cNvCxnSpPr/>
          <p:nvPr/>
        </p:nvCxnSpPr>
        <p:spPr bwMode="auto">
          <a:xfrm rot="10800000">
            <a:off x="2360252" y="4776168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0" y="6334780"/>
            <a:ext cx="6351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แบบ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Trigger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ที่ขาขึ้น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(Leading edge)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ของ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clock pulse</a:t>
            </a:r>
          </a:p>
        </p:txBody>
      </p:sp>
      <p:cxnSp>
        <p:nvCxnSpPr>
          <p:cNvPr id="42" name="ตัวเชื่อมต่อตรง 41"/>
          <p:cNvCxnSpPr/>
          <p:nvPr/>
        </p:nvCxnSpPr>
        <p:spPr bwMode="auto">
          <a:xfrm>
            <a:off x="2018814" y="5735768"/>
            <a:ext cx="26125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130727" y="4992696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ck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 bwMode="auto">
          <a:xfrm>
            <a:off x="6492522" y="3826142"/>
            <a:ext cx="1151906" cy="1615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83682" y="4446431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T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03078" y="3852662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" name="ตัวเชื่อมต่อตรง 38"/>
          <p:cNvCxnSpPr/>
          <p:nvPr/>
        </p:nvCxnSpPr>
        <p:spPr bwMode="auto">
          <a:xfrm rot="10800000" flipV="1">
            <a:off x="5509816" y="4696168"/>
            <a:ext cx="997620" cy="645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ตัวเชื่อมต่อตรง 39"/>
          <p:cNvCxnSpPr/>
          <p:nvPr/>
        </p:nvCxnSpPr>
        <p:spPr bwMode="auto">
          <a:xfrm rot="10800000">
            <a:off x="7656303" y="5227430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ตัวเชื่อมต่อตรง 40"/>
          <p:cNvCxnSpPr/>
          <p:nvPr/>
        </p:nvCxnSpPr>
        <p:spPr bwMode="auto">
          <a:xfrm rot="10800000">
            <a:off x="7632553" y="4087399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ตัวเชื่อมต่อตรง 43"/>
          <p:cNvCxnSpPr/>
          <p:nvPr/>
        </p:nvCxnSpPr>
        <p:spPr bwMode="auto">
          <a:xfrm>
            <a:off x="7291115" y="5046999"/>
            <a:ext cx="26125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5403028" y="4303927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ck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243799" y="5004565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7" name="วงรี 46"/>
          <p:cNvSpPr/>
          <p:nvPr/>
        </p:nvSpPr>
        <p:spPr bwMode="auto">
          <a:xfrm>
            <a:off x="6354091" y="4636874"/>
            <a:ext cx="127000" cy="12700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11</a:t>
            </a:fld>
            <a:endParaRPr lang="th-TH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112" y="-138058"/>
            <a:ext cx="7886700" cy="1325563"/>
          </a:xfrm>
        </p:spPr>
        <p:txBody>
          <a:bodyPr/>
          <a:lstStyle/>
          <a:p>
            <a:r>
              <a:rPr lang="en-US" dirty="0"/>
              <a:t>3. T Flip Flop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1485694" y="485662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3318" y="474041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" name="ตัวเชื่อมต่อตรง 6"/>
          <p:cNvCxnSpPr/>
          <p:nvPr/>
        </p:nvCxnSpPr>
        <p:spPr>
          <a:xfrm rot="5400000">
            <a:off x="3900877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3468829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/>
          <p:nvPr/>
        </p:nvCxnSpPr>
        <p:spPr>
          <a:xfrm rot="5400000">
            <a:off x="2604733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/>
          <p:nvPr/>
        </p:nvCxnSpPr>
        <p:spPr>
          <a:xfrm rot="5400000">
            <a:off x="3036781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rot="5400000">
            <a:off x="3207219" y="504622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/>
          <p:cNvCxnSpPr/>
          <p:nvPr/>
        </p:nvCxnSpPr>
        <p:spPr>
          <a:xfrm>
            <a:off x="3324813" y="516382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/>
          <p:cNvCxnSpPr/>
          <p:nvPr/>
        </p:nvCxnSpPr>
        <p:spPr>
          <a:xfrm>
            <a:off x="2892765" y="492863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/>
          <p:cNvCxnSpPr/>
          <p:nvPr/>
        </p:nvCxnSpPr>
        <p:spPr>
          <a:xfrm rot="5400000">
            <a:off x="2784753" y="503664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>
          <a:xfrm rot="5400000">
            <a:off x="4071315" y="504622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>
          <a:xfrm>
            <a:off x="4188909" y="516382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3756861" y="492863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/>
          <p:nvPr/>
        </p:nvCxnSpPr>
        <p:spPr>
          <a:xfrm rot="5400000">
            <a:off x="3639267" y="504622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/>
          <p:cNvCxnSpPr/>
          <p:nvPr/>
        </p:nvCxnSpPr>
        <p:spPr>
          <a:xfrm rot="5400000">
            <a:off x="5629069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 rot="5400000">
            <a:off x="5197021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 rot="5400000">
            <a:off x="4332925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ตัวเชื่อมต่อตรง 22"/>
          <p:cNvCxnSpPr/>
          <p:nvPr/>
        </p:nvCxnSpPr>
        <p:spPr>
          <a:xfrm rot="5400000">
            <a:off x="4764973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4935411" y="504622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5053005" y="516382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4620957" y="492863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ตัวเชื่อมต่อตรง 26"/>
          <p:cNvCxnSpPr/>
          <p:nvPr/>
        </p:nvCxnSpPr>
        <p:spPr>
          <a:xfrm rot="5400000">
            <a:off x="4503363" y="504622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rot="5400000">
            <a:off x="5799507" y="506539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>
            <a:off x="5917101" y="5166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>
            <a:off x="5485053" y="492863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5367459" y="504622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73318" y="54275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4" name="ตัวเชื่อมต่อตรง 33"/>
          <p:cNvCxnSpPr/>
          <p:nvPr/>
        </p:nvCxnSpPr>
        <p:spPr>
          <a:xfrm rot="5400000">
            <a:off x="4329502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 rot="5400000">
            <a:off x="3897454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ตัวเชื่อมต่อตรง 35"/>
          <p:cNvCxnSpPr/>
          <p:nvPr/>
        </p:nvCxnSpPr>
        <p:spPr>
          <a:xfrm rot="5400000">
            <a:off x="3033358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3465406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3762963" y="6588701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2455955" y="6373128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ตัวเชื่อมต่อตรง 39"/>
          <p:cNvCxnSpPr/>
          <p:nvPr/>
        </p:nvCxnSpPr>
        <p:spPr>
          <a:xfrm rot="5400000">
            <a:off x="4088396" y="6489010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/>
          <p:nvPr/>
        </p:nvCxnSpPr>
        <p:spPr>
          <a:xfrm>
            <a:off x="3321390" y="65874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ตัวเชื่อมต่อตรง 41"/>
          <p:cNvCxnSpPr/>
          <p:nvPr/>
        </p:nvCxnSpPr>
        <p:spPr>
          <a:xfrm>
            <a:off x="4185486" y="637915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ตัวเชื่อมต่อตรง 42"/>
          <p:cNvCxnSpPr/>
          <p:nvPr/>
        </p:nvCxnSpPr>
        <p:spPr>
          <a:xfrm rot="5400000">
            <a:off x="6057694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 rot="5400000">
            <a:off x="5625646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ตัวเชื่อมต่อตรง 44"/>
          <p:cNvCxnSpPr/>
          <p:nvPr/>
        </p:nvCxnSpPr>
        <p:spPr>
          <a:xfrm rot="5400000">
            <a:off x="4761550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ตรง 45"/>
          <p:cNvCxnSpPr/>
          <p:nvPr/>
        </p:nvCxnSpPr>
        <p:spPr>
          <a:xfrm rot="5400000">
            <a:off x="5193598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ตัวเชื่อมต่อตรง 46"/>
          <p:cNvCxnSpPr/>
          <p:nvPr/>
        </p:nvCxnSpPr>
        <p:spPr>
          <a:xfrm>
            <a:off x="5486393" y="658108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ตัวเชื่อมต่อตรง 47"/>
          <p:cNvCxnSpPr/>
          <p:nvPr/>
        </p:nvCxnSpPr>
        <p:spPr>
          <a:xfrm>
            <a:off x="5044820" y="6581091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ตัวเชื่อมต่อตรง 48"/>
          <p:cNvCxnSpPr/>
          <p:nvPr/>
        </p:nvCxnSpPr>
        <p:spPr>
          <a:xfrm>
            <a:off x="6340964" y="639217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ตัวเชื่อมต่อตรง 49"/>
          <p:cNvCxnSpPr/>
          <p:nvPr/>
        </p:nvCxnSpPr>
        <p:spPr>
          <a:xfrm>
            <a:off x="5908915" y="639058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ตัวเชื่อมต่อตรง 51"/>
          <p:cNvCxnSpPr/>
          <p:nvPr/>
        </p:nvCxnSpPr>
        <p:spPr>
          <a:xfrm rot="5400000">
            <a:off x="2601310" y="643389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665206" y="6361891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 Q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54" name="ตัวเชื่อมต่อตรง 53"/>
          <p:cNvCxnSpPr/>
          <p:nvPr/>
        </p:nvCxnSpPr>
        <p:spPr>
          <a:xfrm>
            <a:off x="4622297" y="638646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/>
          <p:nvPr/>
        </p:nvCxnSpPr>
        <p:spPr>
          <a:xfrm rot="5400000">
            <a:off x="4949812" y="647948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665206" y="5660975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Output Q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58" name="ตัวเชื่อมต่อตรง 57"/>
          <p:cNvCxnSpPr/>
          <p:nvPr/>
        </p:nvCxnSpPr>
        <p:spPr>
          <a:xfrm rot="5400000">
            <a:off x="4329502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>
          <a:xfrm rot="5400000">
            <a:off x="3897454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/>
          <p:cNvCxnSpPr/>
          <p:nvPr/>
        </p:nvCxnSpPr>
        <p:spPr>
          <a:xfrm rot="5400000">
            <a:off x="3033358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ตัวเชื่อมต่อตรง 60"/>
          <p:cNvCxnSpPr/>
          <p:nvPr/>
        </p:nvCxnSpPr>
        <p:spPr>
          <a:xfrm rot="5400000">
            <a:off x="3465406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ตัวเชื่อมต่อตรง 62"/>
          <p:cNvCxnSpPr/>
          <p:nvPr/>
        </p:nvCxnSpPr>
        <p:spPr>
          <a:xfrm>
            <a:off x="3753438" y="566268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ตัวเชื่อมต่อตรง 63"/>
          <p:cNvCxnSpPr/>
          <p:nvPr/>
        </p:nvCxnSpPr>
        <p:spPr>
          <a:xfrm>
            <a:off x="3330915" y="566573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ตัวเชื่อมต่อตรง 65"/>
          <p:cNvCxnSpPr/>
          <p:nvPr/>
        </p:nvCxnSpPr>
        <p:spPr>
          <a:xfrm>
            <a:off x="2889342" y="587699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ตัวเชื่อมต่อตรง 67"/>
          <p:cNvCxnSpPr/>
          <p:nvPr/>
        </p:nvCxnSpPr>
        <p:spPr>
          <a:xfrm>
            <a:off x="4617534" y="587223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ตัวเชื่อมต่อตรง 68"/>
          <p:cNvCxnSpPr/>
          <p:nvPr/>
        </p:nvCxnSpPr>
        <p:spPr>
          <a:xfrm>
            <a:off x="4185486" y="587243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ตัวเชื่อมต่อตรง 69"/>
          <p:cNvCxnSpPr/>
          <p:nvPr/>
        </p:nvCxnSpPr>
        <p:spPr>
          <a:xfrm rot="5400000">
            <a:off x="3205937" y="5778512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ตัวเชื่อมต่อตรง 70"/>
          <p:cNvCxnSpPr/>
          <p:nvPr/>
        </p:nvCxnSpPr>
        <p:spPr>
          <a:xfrm rot="5400000">
            <a:off x="6057694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ตัวเชื่อมต่อตรง 71"/>
          <p:cNvCxnSpPr/>
          <p:nvPr/>
        </p:nvCxnSpPr>
        <p:spPr>
          <a:xfrm rot="5400000">
            <a:off x="5625646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ตัวเชื่อมต่อตรง 72"/>
          <p:cNvCxnSpPr/>
          <p:nvPr/>
        </p:nvCxnSpPr>
        <p:spPr>
          <a:xfrm rot="5400000">
            <a:off x="4761550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ตัวเชื่อมต่อตรง 73"/>
          <p:cNvCxnSpPr/>
          <p:nvPr/>
        </p:nvCxnSpPr>
        <p:spPr>
          <a:xfrm rot="5400000">
            <a:off x="5193598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ตัวเชื่อมต่อตรง 75"/>
          <p:cNvCxnSpPr/>
          <p:nvPr/>
        </p:nvCxnSpPr>
        <p:spPr>
          <a:xfrm>
            <a:off x="5486393" y="566268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ตัวเชื่อมต่อตรง 76"/>
          <p:cNvCxnSpPr/>
          <p:nvPr/>
        </p:nvCxnSpPr>
        <p:spPr>
          <a:xfrm>
            <a:off x="5054345" y="566573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ตัวเชื่อมต่อตรง 77"/>
          <p:cNvCxnSpPr/>
          <p:nvPr/>
        </p:nvCxnSpPr>
        <p:spPr>
          <a:xfrm rot="5400000">
            <a:off x="4074795" y="5764225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ตัวเชื่อมต่อตรง 79"/>
          <p:cNvCxnSpPr/>
          <p:nvPr/>
        </p:nvCxnSpPr>
        <p:spPr>
          <a:xfrm>
            <a:off x="6340963" y="58722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ตัวเชื่อมต่อตรง 80"/>
          <p:cNvCxnSpPr/>
          <p:nvPr/>
        </p:nvCxnSpPr>
        <p:spPr>
          <a:xfrm>
            <a:off x="5913678" y="5875288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ตัวเชื่อมต่อตรง 82"/>
          <p:cNvCxnSpPr/>
          <p:nvPr/>
        </p:nvCxnSpPr>
        <p:spPr>
          <a:xfrm rot="5400000">
            <a:off x="2601310" y="57329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ตัวเชื่อมต่อตรง 87"/>
          <p:cNvCxnSpPr/>
          <p:nvPr/>
        </p:nvCxnSpPr>
        <p:spPr>
          <a:xfrm>
            <a:off x="2457294" y="514465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ตัวเชื่อมต่อตรง 88"/>
          <p:cNvCxnSpPr/>
          <p:nvPr/>
        </p:nvCxnSpPr>
        <p:spPr>
          <a:xfrm>
            <a:off x="2457294" y="657791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ตัวเชื่อมต่อตรง 89"/>
          <p:cNvCxnSpPr/>
          <p:nvPr/>
        </p:nvCxnSpPr>
        <p:spPr>
          <a:xfrm>
            <a:off x="2457294" y="587699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ตัวเชื่อมต่อตรง 91"/>
          <p:cNvCxnSpPr/>
          <p:nvPr/>
        </p:nvCxnSpPr>
        <p:spPr>
          <a:xfrm rot="5400000">
            <a:off x="5823434" y="648638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2668563" y="612762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4" name="ตัวเชื่อมต่อตรง 93"/>
          <p:cNvCxnSpPr/>
          <p:nvPr/>
        </p:nvCxnSpPr>
        <p:spPr>
          <a:xfrm rot="5400000">
            <a:off x="6067219" y="500064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ตัวเชื่อมต่อตรง 94"/>
          <p:cNvCxnSpPr/>
          <p:nvPr/>
        </p:nvCxnSpPr>
        <p:spPr>
          <a:xfrm rot="5400000">
            <a:off x="6237657" y="506539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ตัวเชื่อมต่อตรง 95"/>
          <p:cNvCxnSpPr/>
          <p:nvPr/>
        </p:nvCxnSpPr>
        <p:spPr>
          <a:xfrm>
            <a:off x="6355251" y="493522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ตัวเชื่อมต่อตรง 104"/>
          <p:cNvCxnSpPr/>
          <p:nvPr/>
        </p:nvCxnSpPr>
        <p:spPr>
          <a:xfrm>
            <a:off x="2469051" y="514858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493520" y="1218657"/>
            <a:ext cx="71037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เปลี่ยนค่า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Q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ตามสัญญาณนาฬิกา</a:t>
            </a:r>
          </a:p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เปลี่ยนตามสถานะถัดไปด้านล่าง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07" name="ตาราง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358041"/>
              </p:ext>
            </p:extLst>
          </p:nvPr>
        </p:nvGraphicFramePr>
        <p:xfrm>
          <a:off x="1195386" y="2432003"/>
          <a:ext cx="4025734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6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3600" b="1" kern="1200" dirty="0">
                          <a:solidFill>
                            <a:schemeClr val="lt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ck</a:t>
                      </a:r>
                      <a:endParaRPr lang="th-TH" sz="3600" b="1" kern="1200" dirty="0">
                        <a:solidFill>
                          <a:schemeClr val="lt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>
                          <a:latin typeface="TH SarabunPSK" pitchFamily="34" charset="-34"/>
                          <a:cs typeface="TH SarabunPSK" pitchFamily="34" charset="-34"/>
                        </a:rPr>
                        <a:t>Q</a:t>
                      </a:r>
                      <a:r>
                        <a:rPr lang="en-US" sz="2000" b="1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r>
                        <a:rPr lang="en-US" sz="2800" b="1" baseline="0" dirty="0">
                          <a:latin typeface="TH SarabunPSK" pitchFamily="34" charset="-34"/>
                          <a:cs typeface="TH SarabunPSK" pitchFamily="34" charset="-34"/>
                        </a:rPr>
                        <a:t> + 1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rial" pitchFamily="34" charset="0"/>
                        </a:rPr>
                        <a:t>↑</a:t>
                      </a:r>
                      <a:r>
                        <a:rPr lang="en-US" sz="2400" b="1" dirty="0">
                          <a:latin typeface="Arial" pitchFamily="34" charset="0"/>
                        </a:rPr>
                        <a:t> </a:t>
                      </a:r>
                      <a:r>
                        <a:rPr lang="th-TH" sz="2400" b="1" dirty="0">
                          <a:latin typeface="Arial" pitchFamily="34" charset="0"/>
                        </a:rPr>
                        <a:t>หรือ</a:t>
                      </a:r>
                      <a:r>
                        <a:rPr lang="th-TH" sz="2400" b="1" baseline="0" dirty="0">
                          <a:latin typeface="Arial" pitchFamily="34" charset="0"/>
                        </a:rPr>
                        <a:t> ↓</a:t>
                      </a:r>
                      <a:endParaRPr lang="th-TH" sz="2400" b="1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TH SarabunPSK" pitchFamily="34" charset="-34"/>
                          <a:cs typeface="TH SarabunPSK" pitchFamily="34" charset="-34"/>
                        </a:rPr>
                        <a:t>Q</a:t>
                      </a:r>
                      <a:r>
                        <a:rPr lang="en-US" sz="1600" b="1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1" name="ตัวเชื่อมต่อตรง 90"/>
          <p:cNvCxnSpPr/>
          <p:nvPr/>
        </p:nvCxnSpPr>
        <p:spPr bwMode="auto">
          <a:xfrm>
            <a:off x="3641711" y="3168787"/>
            <a:ext cx="26125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ตัวเชื่อมต่อตรง 96"/>
          <p:cNvCxnSpPr/>
          <p:nvPr/>
        </p:nvCxnSpPr>
        <p:spPr bwMode="auto">
          <a:xfrm>
            <a:off x="2270125" y="6437404"/>
            <a:ext cx="920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ลูกศรเชื่อมต่อแบบตรง 110"/>
          <p:cNvCxnSpPr/>
          <p:nvPr/>
        </p:nvCxnSpPr>
        <p:spPr>
          <a:xfrm rot="16200000" flipH="1">
            <a:off x="3254156" y="5041775"/>
            <a:ext cx="146162" cy="3503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ลูกศรเชื่อมต่อแบบตรง 111"/>
          <p:cNvCxnSpPr/>
          <p:nvPr/>
        </p:nvCxnSpPr>
        <p:spPr>
          <a:xfrm rot="16200000" flipH="1">
            <a:off x="4120932" y="5056063"/>
            <a:ext cx="146162" cy="3503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ลูกศรเชื่อมต่อแบบตรง 112"/>
          <p:cNvCxnSpPr/>
          <p:nvPr/>
        </p:nvCxnSpPr>
        <p:spPr>
          <a:xfrm rot="16200000" flipH="1">
            <a:off x="4982946" y="5051302"/>
            <a:ext cx="146162" cy="3503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ลูกศรเชื่อมต่อแบบตรง 113"/>
          <p:cNvCxnSpPr/>
          <p:nvPr/>
        </p:nvCxnSpPr>
        <p:spPr>
          <a:xfrm rot="16200000" flipH="1">
            <a:off x="5844959" y="5056065"/>
            <a:ext cx="146162" cy="3503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ตัวเชื่อมต่อตรง 115"/>
          <p:cNvCxnSpPr/>
          <p:nvPr/>
        </p:nvCxnSpPr>
        <p:spPr>
          <a:xfrm rot="5400000">
            <a:off x="4947076" y="5766363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ตัวเชื่อมต่อตรง 116"/>
          <p:cNvCxnSpPr/>
          <p:nvPr/>
        </p:nvCxnSpPr>
        <p:spPr>
          <a:xfrm rot="5400000">
            <a:off x="5813852" y="577112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ตัวเชื่อมต่อตรง 117"/>
          <p:cNvCxnSpPr/>
          <p:nvPr/>
        </p:nvCxnSpPr>
        <p:spPr>
          <a:xfrm>
            <a:off x="2470242" y="5877827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ตัวเชื่อมต่อตรง 120"/>
          <p:cNvCxnSpPr/>
          <p:nvPr/>
        </p:nvCxnSpPr>
        <p:spPr>
          <a:xfrm>
            <a:off x="2897528" y="637789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3221620" y="6474723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>
          <a:xfrm>
            <a:off x="7086600" y="6510804"/>
            <a:ext cx="2057400" cy="365125"/>
          </a:xfrm>
        </p:spPr>
        <p:txBody>
          <a:bodyPr/>
          <a:lstStyle/>
          <a:p>
            <a:fld id="{4454967E-EFDB-42C2-853E-136E0B2DAAD9}" type="slidenum">
              <a:rPr lang="th-TH" smtClean="0"/>
              <a:t>12</a:t>
            </a:fld>
            <a:endParaRPr lang="th-T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2D1D8C-AF8C-4E20-83E9-210B32105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461" y="1320814"/>
            <a:ext cx="2321494" cy="1844758"/>
          </a:xfrm>
          <a:prstGeom prst="rect">
            <a:avLst/>
          </a:prstGeom>
        </p:spPr>
      </p:pic>
      <p:sp>
        <p:nvSpPr>
          <p:cNvPr id="98" name="Rectangle 2">
            <a:extLst>
              <a:ext uri="{FF2B5EF4-FFF2-40B4-BE49-F238E27FC236}">
                <a16:creationId xmlns:a16="http://schemas.microsoft.com/office/drawing/2014/main" id="{D0E38B87-6E16-4B62-A275-DA4178218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88679"/>
            <a:ext cx="9144000" cy="69551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of D Flip flop  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คือ</a:t>
            </a:r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Q(next) = TQ' + T'Q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แบบจำลองการประยุกต์ใช้ 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T Flip Flop</a:t>
            </a:r>
            <a:br>
              <a:rPr lang="en-US" dirty="0">
                <a:latin typeface="TH SarabunPSK" pitchFamily="34" charset="-34"/>
                <a:cs typeface="TH SarabunPSK" pitchFamily="34" charset="-34"/>
              </a:rPr>
            </a:b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http://</a:t>
            </a:r>
            <a:r>
              <a:rPr lang="en-US" sz="3200" dirty="0" err="1">
                <a:latin typeface="TH SarabunPSK" pitchFamily="34" charset="-34"/>
                <a:cs typeface="TH SarabunPSK" pitchFamily="34" charset="-34"/>
              </a:rPr>
              <a:t>www.neuroproductions.be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/logic-lab/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317625"/>
            <a:ext cx="8505190" cy="4351338"/>
          </a:xfrm>
        </p:spPr>
        <p:txBody>
          <a:bodyPr>
            <a:normAutofit/>
          </a:bodyPr>
          <a:lstStyle/>
          <a:p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การต่อ 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T Flip Flop </a:t>
            </a: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ติดต่อกัน 4 ตัว </a:t>
            </a:r>
            <a:br>
              <a:rPr lang="th-TH" sz="2000" dirty="0">
                <a:latin typeface="TH SarabunPSK" pitchFamily="34" charset="-34"/>
                <a:cs typeface="TH SarabunPSK" pitchFamily="34" charset="-34"/>
              </a:rPr>
            </a:b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และเปิดตามสัญญาณนาฬิกาทุก 1000 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millisecond</a:t>
            </a:r>
          </a:p>
          <a:p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มีผลให้ 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Flip Flop </a:t>
            </a: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ตัวแรกปิดเปิดทุกครั้งที่มีสัญญาณนาฬิกาเข้า</a:t>
            </a:r>
          </a:p>
          <a:p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สัญญาณเข้าไปเปิดให้เป็น 1 หากค่าเดิมเป็น 0 แล้วส่งสัญญาณต่อไป</a:t>
            </a:r>
          </a:p>
          <a:p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สัญญาณเข้าไปปิดให้เป็น 0 หากค่าเดิมเป็น 1 และไม่ส่งสัญญาณต่อ</a:t>
            </a:r>
          </a:p>
          <a:p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ดังนั้นเปิดสวิตซ์ครั้งแรกจะทำให้ไฟทุกดวงเปิด และค่อย ๆ ลดลง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7086600" y="6482715"/>
            <a:ext cx="2057400" cy="365125"/>
          </a:xfrm>
        </p:spPr>
        <p:txBody>
          <a:bodyPr/>
          <a:lstStyle/>
          <a:p>
            <a:fld id="{4454967E-EFDB-42C2-853E-136E0B2DAAD9}" type="slidenum">
              <a:rPr lang="th-TH" smtClean="0">
                <a:latin typeface="TH SarabunPSK" pitchFamily="34" charset="-34"/>
                <a:cs typeface="TH SarabunPSK" pitchFamily="34" charset="-34"/>
              </a:rPr>
              <a:t>13</a:t>
            </a:fld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40" y="1227035"/>
            <a:ext cx="3698240" cy="220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3" y="3674434"/>
            <a:ext cx="4957127" cy="285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39" y="3674433"/>
            <a:ext cx="3698241" cy="285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868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D80A-7938-476E-B92A-3CF5B591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http://wearcam.org/ece385/lectureflipflops/flipflops/</a:t>
            </a:r>
            <a:endParaRPr lang="th-T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46A46-867A-4B70-A700-B84B4C53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14</a:t>
            </a:fld>
            <a:endParaRPr lang="th-T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B6CE6E-B2C8-4CC7-957C-724812BDD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1173" y="2227005"/>
            <a:ext cx="6458621" cy="31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50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6437"/>
          </a:xfrm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4. JK Flip Flop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0" y="873551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วงจร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JK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วงจรที่ใช้ความสัมพันธ์ของ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input 2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ตัว และมีการแกว่งค่า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Toggle)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คล้ายกับ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RS Flip Flop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แต่ที่เพิ่มเติม คือ กรณี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input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2 ตัวเป็น 1 ทั้งคู่</a:t>
            </a:r>
          </a:p>
          <a:p>
            <a:pPr>
              <a:buFontTx/>
              <a:buChar char="-"/>
            </a:pP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ถ้า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R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S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 1 ทั้งคู่ แล้วค่าของ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Q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จะ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Prohibited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คือ 0 ทั้งคู่</a:t>
            </a:r>
          </a:p>
          <a:p>
            <a:pPr>
              <a:buFontTx/>
              <a:buChar char="-"/>
            </a:pP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ถ้า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J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K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 1 ทั้งคู่ แล้วค่าของ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Q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จะ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Toggle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00" name="ตาราง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862728"/>
              </p:ext>
            </p:extLst>
          </p:nvPr>
        </p:nvGraphicFramePr>
        <p:xfrm>
          <a:off x="225751" y="4104219"/>
          <a:ext cx="3562352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0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60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ck</a:t>
                      </a:r>
                      <a:endParaRPr lang="th-TH" sz="24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H SarabunPSK" pitchFamily="34" charset="-34"/>
                          <a:cs typeface="TH SarabunPSK" pitchFamily="34" charset="-34"/>
                        </a:rPr>
                        <a:t>t</a:t>
                      </a:r>
                      <a:r>
                        <a:rPr lang="en-US" sz="2000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H SarabunPSK" pitchFamily="34" charset="-34"/>
                          <a:cs typeface="TH SarabunPSK" pitchFamily="34" charset="-34"/>
                        </a:rPr>
                        <a:t>t</a:t>
                      </a:r>
                      <a:r>
                        <a:rPr lang="en-US" sz="2000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 + 1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66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itchFamily="34" charset="-34"/>
                          <a:cs typeface="TH SarabunPSK" pitchFamily="34" charset="-34"/>
                        </a:rPr>
                        <a:t>j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itchFamily="34" charset="-34"/>
                          <a:cs typeface="TH SarabunPSK" pitchFamily="34" charset="-34"/>
                        </a:rPr>
                        <a:t>k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H SarabunPSK" pitchFamily="34" charset="-34"/>
                          <a:cs typeface="TH SarabunPSK" pitchFamily="34" charset="-34"/>
                        </a:rPr>
                        <a:t>Q</a:t>
                      </a:r>
                      <a:r>
                        <a:rPr lang="en-US" sz="2000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 +1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ctr"/>
                      <a:r>
                        <a:rPr lang="th-TH" sz="1400" b="1" baseline="0" dirty="0">
                          <a:latin typeface="TH SarabunPSK" pitchFamily="34" charset="-34"/>
                          <a:cs typeface="TH SarabunPSK" pitchFamily="34" charset="-34"/>
                        </a:rPr>
                        <a:t>↓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H SarabunPSK" pitchFamily="34" charset="-34"/>
                          <a:cs typeface="TH SarabunPSK" pitchFamily="34" charset="-34"/>
                        </a:rPr>
                        <a:t>Q</a:t>
                      </a:r>
                      <a:r>
                        <a:rPr lang="en-US" sz="2000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ctr"/>
                      <a:r>
                        <a:rPr lang="th-TH" sz="1400" b="1" baseline="0" dirty="0">
                          <a:latin typeface="TH SarabunPSK" pitchFamily="34" charset="-34"/>
                          <a:cs typeface="TH SarabunPSK" pitchFamily="34" charset="-34"/>
                        </a:rPr>
                        <a:t>↓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ctr"/>
                      <a:r>
                        <a:rPr lang="th-TH" sz="1400" b="1" baseline="0" dirty="0">
                          <a:latin typeface="TH SarabunPSK" pitchFamily="34" charset="-34"/>
                          <a:cs typeface="TH SarabunPSK" pitchFamily="34" charset="-34"/>
                        </a:rPr>
                        <a:t>↓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ctr"/>
                      <a:r>
                        <a:rPr lang="th-TH" sz="1400" b="1" baseline="0" dirty="0">
                          <a:latin typeface="TH SarabunPSK" pitchFamily="34" charset="-34"/>
                          <a:cs typeface="TH SarabunPSK" pitchFamily="34" charset="-34"/>
                        </a:rPr>
                        <a:t>↓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latin typeface="TH SarabunPSK" pitchFamily="34" charset="-34"/>
                          <a:cs typeface="TH SarabunPSK" pitchFamily="34" charset="-34"/>
                        </a:rPr>
                        <a:t>Q</a:t>
                      </a:r>
                      <a:r>
                        <a:rPr lang="en-US" sz="2000" dirty="0" err="1">
                          <a:latin typeface="TH SarabunPSK" pitchFamily="34" charset="-34"/>
                          <a:cs typeface="TH SarabunPSK" pitchFamily="34" charset="-34"/>
                        </a:rPr>
                        <a:t>n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01" name="ตัวเชื่อมต่อตรง 100"/>
          <p:cNvCxnSpPr/>
          <p:nvPr/>
        </p:nvCxnSpPr>
        <p:spPr bwMode="auto">
          <a:xfrm flipV="1">
            <a:off x="3196087" y="6351363"/>
            <a:ext cx="169471" cy="17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4" name="Picture 2" descr="http://somyut.krutechnic.com/images/u5y55-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527" y="4116706"/>
            <a:ext cx="4764440" cy="245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 bwMode="auto">
          <a:xfrm>
            <a:off x="3978111" y="5482975"/>
            <a:ext cx="4654856" cy="484192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noFill/>
              <a:effectLst/>
              <a:latin typeface="Angsana New" pitchFamily="18" charset="-34"/>
            </a:endParaRPr>
          </a:p>
        </p:txBody>
      </p:sp>
      <p:sp>
        <p:nvSpPr>
          <p:cNvPr id="45" name="สี่เหลี่ยมผืนผ้า 44"/>
          <p:cNvSpPr/>
          <p:nvPr/>
        </p:nvSpPr>
        <p:spPr bwMode="auto">
          <a:xfrm>
            <a:off x="3978111" y="4572000"/>
            <a:ext cx="4654856" cy="857839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noFill/>
              <a:effectLst/>
              <a:latin typeface="Angsana New" pitchFamily="18" charset="-34"/>
            </a:endParaRPr>
          </a:p>
        </p:txBody>
      </p:sp>
      <p:sp>
        <p:nvSpPr>
          <p:cNvPr id="46" name="วงรี 45"/>
          <p:cNvSpPr/>
          <p:nvPr/>
        </p:nvSpPr>
        <p:spPr bwMode="auto">
          <a:xfrm>
            <a:off x="5058473" y="5602518"/>
            <a:ext cx="220537" cy="28261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7" name="วงรี 46"/>
          <p:cNvSpPr/>
          <p:nvPr/>
        </p:nvSpPr>
        <p:spPr bwMode="auto">
          <a:xfrm>
            <a:off x="5510959" y="5599522"/>
            <a:ext cx="220537" cy="28261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9" name="วงรี 48"/>
          <p:cNvSpPr/>
          <p:nvPr/>
        </p:nvSpPr>
        <p:spPr bwMode="auto">
          <a:xfrm>
            <a:off x="6429080" y="5602518"/>
            <a:ext cx="220537" cy="28261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50" name="วงรี 49"/>
          <p:cNvSpPr/>
          <p:nvPr/>
        </p:nvSpPr>
        <p:spPr bwMode="auto">
          <a:xfrm>
            <a:off x="7794113" y="5592902"/>
            <a:ext cx="220537" cy="28261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96" y="2432804"/>
            <a:ext cx="2562225" cy="1466850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3879132" y="6614181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000" dirty="0">
                <a:latin typeface="Arial" panose="020B0604020202020204" pitchFamily="34" charset="0"/>
              </a:rPr>
              <a:t>http://somyut.krutechnic.com/unit5.html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338" y="2095848"/>
            <a:ext cx="3256321" cy="1967723"/>
          </a:xfrm>
          <a:prstGeom prst="rect">
            <a:avLst/>
          </a:prstGeom>
        </p:spPr>
      </p:pic>
      <p:sp>
        <p:nvSpPr>
          <p:cNvPr id="8" name="ตัวแทนหมายเลขสไลด์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15</a:t>
            </a:fld>
            <a:endParaRPr lang="th-TH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930389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4. JK Flip Flop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th-TH" sz="2400" b="1" dirty="0">
                <a:solidFill>
                  <a:schemeClr val="tx1"/>
                </a:solidFill>
              </a:rPr>
              <a:t>เปลี่ยนค่าเมื่อ </a:t>
            </a:r>
            <a:r>
              <a:rPr lang="en-US" sz="2400" b="1" dirty="0">
                <a:solidFill>
                  <a:schemeClr val="tx1"/>
                </a:solidFill>
              </a:rPr>
              <a:t>CK </a:t>
            </a:r>
            <a:r>
              <a:rPr lang="th-TH" sz="2400" b="1" dirty="0">
                <a:solidFill>
                  <a:schemeClr val="tx1"/>
                </a:solidFill>
              </a:rPr>
              <a:t>เป็นขาลง หรือทำงานตามสถานะถัดไปด้านล่าง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9298" y="6334780"/>
            <a:ext cx="1931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JK Flip Flop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6334780"/>
            <a:ext cx="4567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JK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ที่แปลงจาก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RS Flip Flop</a:t>
            </a:r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2836681" y="42302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</a:t>
            </a:r>
          </a:p>
        </p:txBody>
      </p:sp>
      <p:cxnSp>
        <p:nvCxnSpPr>
          <p:cNvPr id="32" name="ตัวเชื่อมต่อตรง 31"/>
          <p:cNvCxnSpPr/>
          <p:nvPr/>
        </p:nvCxnSpPr>
        <p:spPr bwMode="auto">
          <a:xfrm>
            <a:off x="3188471" y="4446456"/>
            <a:ext cx="1400759" cy="1167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สี่เหลี่ยมผืนผ้า 42"/>
          <p:cNvSpPr/>
          <p:nvPr/>
        </p:nvSpPr>
        <p:spPr>
          <a:xfrm>
            <a:off x="2774952" y="541154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Q</a:t>
            </a:r>
          </a:p>
        </p:txBody>
      </p:sp>
      <p:cxnSp>
        <p:nvCxnSpPr>
          <p:cNvPr id="48" name="ตัวเชื่อมต่อตรง 47"/>
          <p:cNvCxnSpPr/>
          <p:nvPr/>
        </p:nvCxnSpPr>
        <p:spPr bwMode="auto">
          <a:xfrm>
            <a:off x="567117" y="4999153"/>
            <a:ext cx="1462115" cy="136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ตัวเชื่อมต่อตรง 52"/>
          <p:cNvCxnSpPr/>
          <p:nvPr/>
        </p:nvCxnSpPr>
        <p:spPr bwMode="auto">
          <a:xfrm>
            <a:off x="685993" y="4289496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ตัวเชื่อมต่อตรง 53"/>
          <p:cNvCxnSpPr/>
          <p:nvPr/>
        </p:nvCxnSpPr>
        <p:spPr bwMode="auto">
          <a:xfrm>
            <a:off x="1770483" y="4424948"/>
            <a:ext cx="248817" cy="3613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แผนผังลำดับงาน: หน่วงเวลา 55"/>
          <p:cNvSpPr/>
          <p:nvPr/>
        </p:nvSpPr>
        <p:spPr bwMode="auto">
          <a:xfrm>
            <a:off x="1014938" y="4072326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7" name="ตัวเชื่อมต่อตรง 56"/>
          <p:cNvCxnSpPr/>
          <p:nvPr/>
        </p:nvCxnSpPr>
        <p:spPr bwMode="auto">
          <a:xfrm>
            <a:off x="707764" y="5854318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/>
          <p:cNvCxnSpPr/>
          <p:nvPr/>
        </p:nvCxnSpPr>
        <p:spPr bwMode="auto">
          <a:xfrm>
            <a:off x="1792254" y="5619409"/>
            <a:ext cx="236571" cy="9302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แผนผังลำดับงาน: หน่วงเวลา 59"/>
          <p:cNvSpPr/>
          <p:nvPr/>
        </p:nvSpPr>
        <p:spPr bwMode="auto">
          <a:xfrm>
            <a:off x="1036709" y="5266786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2" name="สี่เหลี่ยมผืนผ้า 61"/>
          <p:cNvSpPr/>
          <p:nvPr/>
        </p:nvSpPr>
        <p:spPr>
          <a:xfrm>
            <a:off x="2066925" y="485402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ck</a:t>
            </a:r>
          </a:p>
        </p:txBody>
      </p:sp>
      <p:sp>
        <p:nvSpPr>
          <p:cNvPr id="63" name="สี่เหลี่ยมผืนผ้า 62"/>
          <p:cNvSpPr/>
          <p:nvPr/>
        </p:nvSpPr>
        <p:spPr bwMode="auto">
          <a:xfrm>
            <a:off x="2041500" y="4104711"/>
            <a:ext cx="1151906" cy="189547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9" name="วงรี 68"/>
          <p:cNvSpPr/>
          <p:nvPr/>
        </p:nvSpPr>
        <p:spPr bwMode="auto">
          <a:xfrm>
            <a:off x="1922119" y="4950635"/>
            <a:ext cx="127000" cy="12700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70" name="ตัวเชื่อมต่อตรง 69"/>
          <p:cNvCxnSpPr/>
          <p:nvPr/>
        </p:nvCxnSpPr>
        <p:spPr bwMode="auto">
          <a:xfrm>
            <a:off x="219075" y="4619061"/>
            <a:ext cx="795759" cy="13335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ตัวเชื่อมต่อตรง 71"/>
          <p:cNvCxnSpPr/>
          <p:nvPr/>
        </p:nvCxnSpPr>
        <p:spPr bwMode="auto">
          <a:xfrm>
            <a:off x="228600" y="5457261"/>
            <a:ext cx="795759" cy="13335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สี่เหลี่ยมผืนผ้า 72"/>
          <p:cNvSpPr/>
          <p:nvPr/>
        </p:nvSpPr>
        <p:spPr>
          <a:xfrm>
            <a:off x="136718" y="430330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K</a:t>
            </a:r>
          </a:p>
        </p:txBody>
      </p:sp>
      <p:sp>
        <p:nvSpPr>
          <p:cNvPr id="74" name="สี่เหลี่ยมผืนผ้า 73"/>
          <p:cNvSpPr/>
          <p:nvPr/>
        </p:nvSpPr>
        <p:spPr>
          <a:xfrm>
            <a:off x="155768" y="509388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J</a:t>
            </a:r>
          </a:p>
        </p:txBody>
      </p:sp>
      <p:cxnSp>
        <p:nvCxnSpPr>
          <p:cNvPr id="75" name="ตัวเชื่อมต่อตรง 74"/>
          <p:cNvCxnSpPr/>
          <p:nvPr/>
        </p:nvCxnSpPr>
        <p:spPr bwMode="auto">
          <a:xfrm>
            <a:off x="3178946" y="5665656"/>
            <a:ext cx="1400759" cy="1167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สี่เหลี่ยมผืนผ้า 75"/>
          <p:cNvSpPr/>
          <p:nvPr/>
        </p:nvSpPr>
        <p:spPr>
          <a:xfrm>
            <a:off x="2055631" y="42683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R</a:t>
            </a:r>
          </a:p>
        </p:txBody>
      </p:sp>
      <p:sp>
        <p:nvSpPr>
          <p:cNvPr id="77" name="สี่เหลี่ยมผืนผ้า 76"/>
          <p:cNvSpPr/>
          <p:nvPr/>
        </p:nvSpPr>
        <p:spPr>
          <a:xfrm>
            <a:off x="2055631" y="54113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latin typeface="Courier New" pitchFamily="49" charset="0"/>
                <a:cs typeface="Courier New" pitchFamily="49" charset="0"/>
              </a:rPr>
              <a:t>S</a:t>
            </a:r>
          </a:p>
        </p:txBody>
      </p:sp>
      <p:sp>
        <p:nvSpPr>
          <p:cNvPr id="78" name="รูปแบบอิสระ 77"/>
          <p:cNvSpPr/>
          <p:nvPr/>
        </p:nvSpPr>
        <p:spPr bwMode="auto">
          <a:xfrm>
            <a:off x="704850" y="5676336"/>
            <a:ext cx="2962275" cy="619125"/>
          </a:xfrm>
          <a:custGeom>
            <a:avLst/>
            <a:gdLst>
              <a:gd name="connsiteX0" fmla="*/ 0 w 2962275"/>
              <a:gd name="connsiteY0" fmla="*/ 180975 h 619125"/>
              <a:gd name="connsiteX1" fmla="*/ 0 w 2962275"/>
              <a:gd name="connsiteY1" fmla="*/ 609600 h 619125"/>
              <a:gd name="connsiteX2" fmla="*/ 2962275 w 2962275"/>
              <a:gd name="connsiteY2" fmla="*/ 619125 h 619125"/>
              <a:gd name="connsiteX3" fmla="*/ 2962275 w 2962275"/>
              <a:gd name="connsiteY3" fmla="*/ 0 h 619125"/>
              <a:gd name="connsiteX4" fmla="*/ 2962275 w 2962275"/>
              <a:gd name="connsiteY4" fmla="*/ 0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275" h="619125">
                <a:moveTo>
                  <a:pt x="0" y="180975"/>
                </a:moveTo>
                <a:lnTo>
                  <a:pt x="0" y="609600"/>
                </a:lnTo>
                <a:lnTo>
                  <a:pt x="2962275" y="619125"/>
                </a:lnTo>
                <a:lnTo>
                  <a:pt x="2962275" y="0"/>
                </a:lnTo>
                <a:lnTo>
                  <a:pt x="2962275" y="0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79" name="รูปแบบอิสระ 78"/>
          <p:cNvSpPr/>
          <p:nvPr/>
        </p:nvSpPr>
        <p:spPr bwMode="auto">
          <a:xfrm flipV="1">
            <a:off x="685800" y="3847536"/>
            <a:ext cx="2962275" cy="619125"/>
          </a:xfrm>
          <a:custGeom>
            <a:avLst/>
            <a:gdLst>
              <a:gd name="connsiteX0" fmla="*/ 0 w 2962275"/>
              <a:gd name="connsiteY0" fmla="*/ 180975 h 619125"/>
              <a:gd name="connsiteX1" fmla="*/ 0 w 2962275"/>
              <a:gd name="connsiteY1" fmla="*/ 609600 h 619125"/>
              <a:gd name="connsiteX2" fmla="*/ 2962275 w 2962275"/>
              <a:gd name="connsiteY2" fmla="*/ 619125 h 619125"/>
              <a:gd name="connsiteX3" fmla="*/ 2962275 w 2962275"/>
              <a:gd name="connsiteY3" fmla="*/ 0 h 619125"/>
              <a:gd name="connsiteX4" fmla="*/ 2962275 w 2962275"/>
              <a:gd name="connsiteY4" fmla="*/ 0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275" h="619125">
                <a:moveTo>
                  <a:pt x="0" y="180975"/>
                </a:moveTo>
                <a:lnTo>
                  <a:pt x="0" y="609600"/>
                </a:lnTo>
                <a:lnTo>
                  <a:pt x="2962275" y="619125"/>
                </a:lnTo>
                <a:lnTo>
                  <a:pt x="2962275" y="0"/>
                </a:lnTo>
                <a:lnTo>
                  <a:pt x="2962275" y="0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80" name="สี่เหลี่ยมผืนผ้า 79"/>
          <p:cNvSpPr/>
          <p:nvPr/>
        </p:nvSpPr>
        <p:spPr bwMode="auto">
          <a:xfrm>
            <a:off x="6643896" y="4796647"/>
            <a:ext cx="1151906" cy="1615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635056" y="4823173"/>
            <a:ext cx="285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J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635056" y="5416936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ck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635055" y="5951323"/>
            <a:ext cx="332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K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54452" y="482316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395075" y="5963194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Q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86" name="ตัวเชื่อมต่อตรง 85"/>
          <p:cNvCxnSpPr>
            <a:stCxn id="81" idx="1"/>
          </p:cNvCxnSpPr>
          <p:nvPr/>
        </p:nvCxnSpPr>
        <p:spPr bwMode="auto">
          <a:xfrm rot="10800000">
            <a:off x="5581650" y="5057211"/>
            <a:ext cx="1053406" cy="2757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ตัวเชื่อมต่อตรง 86"/>
          <p:cNvCxnSpPr/>
          <p:nvPr/>
        </p:nvCxnSpPr>
        <p:spPr bwMode="auto">
          <a:xfrm rot="10800000">
            <a:off x="5553076" y="5657286"/>
            <a:ext cx="1105735" cy="93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ตัวเชื่อมต่อตรง 87"/>
          <p:cNvCxnSpPr/>
          <p:nvPr/>
        </p:nvCxnSpPr>
        <p:spPr bwMode="auto">
          <a:xfrm rot="10800000">
            <a:off x="5508331" y="6149929"/>
            <a:ext cx="1138603" cy="1551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ตัวเชื่อมต่อตรง 88"/>
          <p:cNvCxnSpPr/>
          <p:nvPr/>
        </p:nvCxnSpPr>
        <p:spPr bwMode="auto">
          <a:xfrm rot="10800000">
            <a:off x="7807677" y="6197935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ตัวเชื่อมต่อตรง 89"/>
          <p:cNvCxnSpPr/>
          <p:nvPr/>
        </p:nvCxnSpPr>
        <p:spPr bwMode="auto">
          <a:xfrm rot="10800000">
            <a:off x="7783927" y="5057904"/>
            <a:ext cx="1214319" cy="3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ตัวเชื่อมต่อตรง 94"/>
          <p:cNvCxnSpPr/>
          <p:nvPr/>
        </p:nvCxnSpPr>
        <p:spPr bwMode="auto">
          <a:xfrm>
            <a:off x="7442210" y="6121200"/>
            <a:ext cx="26125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วงรี 95"/>
          <p:cNvSpPr/>
          <p:nvPr/>
        </p:nvSpPr>
        <p:spPr bwMode="auto">
          <a:xfrm>
            <a:off x="6522694" y="5607860"/>
            <a:ext cx="127000" cy="12700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44" name="ตัวเชื่อมต่อตรง 43"/>
          <p:cNvCxnSpPr/>
          <p:nvPr/>
        </p:nvCxnSpPr>
        <p:spPr bwMode="auto">
          <a:xfrm>
            <a:off x="2800319" y="5476115"/>
            <a:ext cx="26125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30"/>
          <p:cNvSpPr txBox="1"/>
          <p:nvPr/>
        </p:nvSpPr>
        <p:spPr>
          <a:xfrm>
            <a:off x="-4724" y="1643637"/>
            <a:ext cx="9143999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วงจร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JK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ทำได้โดยการนำวงจร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RS Flip Flop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มาเพิ่มวงจร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Logic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บางส่วน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438" y="2241503"/>
            <a:ext cx="3048000" cy="1685925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05" y="2250209"/>
            <a:ext cx="3486150" cy="1457325"/>
          </a:xfrm>
          <a:prstGeom prst="rect">
            <a:avLst/>
          </a:prstGeom>
        </p:spPr>
      </p:pic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16</a:t>
            </a:fld>
            <a:endParaRPr lang="th-TH"/>
          </a:p>
        </p:txBody>
      </p:sp>
      <p:sp>
        <p:nvSpPr>
          <p:cNvPr id="46" name="Rectangle 2">
            <a:extLst>
              <a:ext uri="{FF2B5EF4-FFF2-40B4-BE49-F238E27FC236}">
                <a16:creationId xmlns:a16="http://schemas.microsoft.com/office/drawing/2014/main" id="{A3CA56FA-570B-4BDF-A1A8-2749CC282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0753"/>
            <a:ext cx="9144000" cy="69551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of JK Flip flop  </a:t>
            </a:r>
            <a:r>
              <a:rPr lang="th-TH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คือ</a:t>
            </a:r>
            <a:r>
              <a:rPr lang="en-US" altLang="th-TH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Q(next) = JQ' + K'Q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60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D80A-7938-476E-B92A-3CF5B591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http://wearcam.org/ece385/lectureflipflops/flipflops/</a:t>
            </a:r>
            <a:endParaRPr lang="th-T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46A46-867A-4B70-A700-B84B4C53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/>
              <a:t>17</a:t>
            </a:fld>
            <a:endParaRPr lang="th-TH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544871-D7CC-48F3-A5EB-6F18FA40E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9328" y="2241753"/>
            <a:ext cx="7145344" cy="337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70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แบบฝึกหัด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06730" y="1917065"/>
            <a:ext cx="8342630" cy="1842135"/>
          </a:xfrm>
        </p:spPr>
        <p:txBody>
          <a:bodyPr>
            <a:normAutofit/>
          </a:bodyPr>
          <a:lstStyle/>
          <a:p>
            <a:pPr marL="447675" indent="-447675">
              <a:buFont typeface="+mj-lt"/>
              <a:buAutoNum type="arabicPeriod"/>
            </a:pP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จงเขียน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Truth table 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ของทั้ง 4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Flip Flop</a:t>
            </a:r>
          </a:p>
          <a:p>
            <a:pPr marL="447675" indent="-447675">
              <a:buFont typeface="+mj-lt"/>
              <a:buAutoNum type="arabicPeriod"/>
            </a:pP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จงเขียน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Logic Gate 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แสดงการทำงาน ของทั้ง 4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Flip Flop</a:t>
            </a:r>
          </a:p>
          <a:p>
            <a:pPr marL="447675" indent="-447675">
              <a:buFont typeface="+mj-lt"/>
              <a:buAutoNum type="arabicPeriod"/>
            </a:pP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จงเขียน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Function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 หรือ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Equation 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ของทั้ง 4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Flip Flop</a:t>
            </a:r>
          </a:p>
          <a:p>
            <a:pPr marL="447675" indent="-447675">
              <a:buFont typeface="+mj-lt"/>
              <a:buAutoNum type="arabicPeriod"/>
            </a:pPr>
            <a:endParaRPr lang="th-TH" sz="3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4967E-EFDB-42C2-853E-136E0B2DAAD9}" type="slidenum">
              <a:rPr lang="th-TH" smtClean="0">
                <a:latin typeface="TH SarabunPSK" pitchFamily="34" charset="-34"/>
                <a:cs typeface="TH SarabunPSK" pitchFamily="34" charset="-34"/>
              </a:rPr>
              <a:t>18</a:t>
            </a:fld>
            <a:endParaRPr lang="th-TH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62228607"/>
      </p:ext>
    </p:extLst>
  </p:cSld>
  <p:clrMapOvr>
    <a:masterClrMapping/>
  </p:clrMapOvr>
</p:sld>
</file>

<file path=ppt/theme/theme1.xml><?xml version="1.0" encoding="utf-8"?>
<a:theme xmlns:a="http://schemas.openxmlformats.org/drawingml/2006/main" name="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1964</TotalTime>
  <Words>1567</Words>
  <Application>Microsoft Office PowerPoint</Application>
  <PresentationFormat>On-screen Show (4:3)</PresentationFormat>
  <Paragraphs>295</Paragraphs>
  <Slides>18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Angsana New</vt:lpstr>
      <vt:lpstr>Arial</vt:lpstr>
      <vt:lpstr>Calibri</vt:lpstr>
      <vt:lpstr>Calibri Light</vt:lpstr>
      <vt:lpstr>Cordia New</vt:lpstr>
      <vt:lpstr>Courier New</vt:lpstr>
      <vt:lpstr>TH SarabunPSK</vt:lpstr>
      <vt:lpstr>Times New Roman</vt:lpstr>
      <vt:lpstr>การออกแบบที่กำหนดเอง</vt:lpstr>
      <vt:lpstr>Bitmap Image</vt:lpstr>
      <vt:lpstr>Flip Flop ฟลิปฟล็อบ</vt:lpstr>
      <vt:lpstr>Function of Flip flop</vt:lpstr>
      <vt:lpstr>1. RS Flip Flop</vt:lpstr>
      <vt:lpstr>1. RS Flip Flop การต่อวงจรด้วย NAND 2 ตัว หรือ NOR 2 ตัว ก็ให้ผลเหมือนกัน</vt:lpstr>
      <vt:lpstr>1. RS Flip Flop</vt:lpstr>
      <vt:lpstr>ค่าที่ไหลเข้าไปทาง R และ S จะได้ Q อย่างไร</vt:lpstr>
      <vt:lpstr>http://wearcam.org/ece385/lectureflipflops/flipflops/</vt:lpstr>
      <vt:lpstr>2. D Flip Flop</vt:lpstr>
      <vt:lpstr>2. D Flip Flop</vt:lpstr>
      <vt:lpstr>http://wearcam.org/ece385/lectureflipflops/flipflops/</vt:lpstr>
      <vt:lpstr>3. T Flip Flop (Toggle)</vt:lpstr>
      <vt:lpstr>3. T Flip Flop</vt:lpstr>
      <vt:lpstr>แบบจำลองการประยุกต์ใช้ T Flip Flop http://www.neuroproductions.be/logic-lab/</vt:lpstr>
      <vt:lpstr>http://wearcam.org/ece385/lectureflipflops/flipflops/</vt:lpstr>
      <vt:lpstr>4. JK Flip Flop</vt:lpstr>
      <vt:lpstr>4. JK Flip Flop เปลี่ยนค่าเมื่อ CK เป็นขาลง หรือทำงานตามสถานะถัดไปด้านล่าง</vt:lpstr>
      <vt:lpstr>http://wearcam.org/ece385/lectureflipflops/flipflops/</vt:lpstr>
      <vt:lpstr>แบบฝึกหัด</vt:lpstr>
    </vt:vector>
  </TitlesOfParts>
  <Company>Yonok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บุรินทร์ รุจจนพันธุ์</cp:lastModifiedBy>
  <cp:revision>394</cp:revision>
  <dcterms:created xsi:type="dcterms:W3CDTF">2005-08-30T11:47:40Z</dcterms:created>
  <dcterms:modified xsi:type="dcterms:W3CDTF">2018-04-02T23:21:01Z</dcterms:modified>
</cp:coreProperties>
</file>