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69" r:id="rId2"/>
    <p:sldId id="279" r:id="rId3"/>
    <p:sldId id="263" r:id="rId4"/>
    <p:sldId id="268" r:id="rId5"/>
    <p:sldId id="271" r:id="rId6"/>
    <p:sldId id="270" r:id="rId7"/>
    <p:sldId id="272" r:id="rId8"/>
    <p:sldId id="274" r:id="rId9"/>
    <p:sldId id="276" r:id="rId10"/>
    <p:sldId id="275" r:id="rId11"/>
    <p:sldId id="277" r:id="rId12"/>
    <p:sldId id="278" r:id="rId13"/>
    <p:sldId id="280" r:id="rId14"/>
  </p:sldIdLst>
  <p:sldSz cx="9144000" cy="6858000" type="screen4x3"/>
  <p:notesSz cx="6858000" cy="9144000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ngsana New" pitchFamily="18" charset="-34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CC"/>
    <a:srgbClr val="FFFF66"/>
    <a:srgbClr val="008000"/>
    <a:srgbClr val="996600"/>
    <a:srgbClr val="990000"/>
    <a:srgbClr val="FF5050"/>
    <a:srgbClr val="FFFF00"/>
    <a:srgbClr val="660066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28" autoAdjust="0"/>
  </p:normalViewPr>
  <p:slideViewPr>
    <p:cSldViewPr snapToGrid="0">
      <p:cViewPr varScale="1">
        <p:scale>
          <a:sx n="101" d="100"/>
          <a:sy n="101" d="100"/>
        </p:scale>
        <p:origin x="29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8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1F0A62E6-9B7C-4A1D-9416-8B1D1CC2952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63772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คลิกเพื่อแก้ไขลักษณะข้อความหลัก</a:t>
            </a:r>
          </a:p>
          <a:p>
            <a:pPr lvl="1"/>
            <a:r>
              <a:rPr lang="th-TH" noProof="0"/>
              <a:t>ระดับสอง</a:t>
            </a:r>
          </a:p>
          <a:p>
            <a:pPr lvl="2"/>
            <a:r>
              <a:rPr lang="th-TH" noProof="0"/>
              <a:t>ระดับสาม</a:t>
            </a:r>
          </a:p>
          <a:p>
            <a:pPr lvl="3"/>
            <a:r>
              <a:rPr lang="th-TH" noProof="0"/>
              <a:t>ระดับสี่</a:t>
            </a:r>
          </a:p>
          <a:p>
            <a:pPr lvl="4"/>
            <a:r>
              <a:rPr lang="th-TH" noProof="0"/>
              <a:t>ระดับห้า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 b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 b="0"/>
            </a:lvl1pPr>
          </a:lstStyle>
          <a:p>
            <a:pPr>
              <a:defRPr/>
            </a:pPr>
            <a:fld id="{2A723EF3-AC91-417E-9565-F032F97971EC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63279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book_digitaltechnique1.pdf p.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723EF3-AC91-417E-9565-F032F97971EC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H SarabunPSK" pitchFamily="34" charset="-34"/>
                <a:cs typeface="TH SarabunPSK" pitchFamily="34" charset="-34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49374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8906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241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TH SarabunPSK" pitchFamily="34" charset="-34"/>
                <a:cs typeface="TH SarabunPSK" pitchFamily="34" charset="-34"/>
              </a:defRPr>
            </a:lvl1pPr>
            <a:lvl2pPr>
              <a:defRPr sz="2400">
                <a:latin typeface="TH SarabunPSK" pitchFamily="34" charset="-34"/>
                <a:cs typeface="TH SarabunPSK" pitchFamily="34" charset="-34"/>
              </a:defRPr>
            </a:lvl2pPr>
            <a:lvl3pPr>
              <a:defRPr sz="2000">
                <a:latin typeface="TH SarabunPSK" pitchFamily="34" charset="-34"/>
                <a:cs typeface="TH SarabunPSK" pitchFamily="34" charset="-34"/>
              </a:defRPr>
            </a:lvl3pPr>
            <a:lvl4pPr>
              <a:defRPr sz="1800">
                <a:latin typeface="TH SarabunPSK" pitchFamily="34" charset="-34"/>
                <a:cs typeface="TH SarabunPSK" pitchFamily="34" charset="-34"/>
              </a:defRPr>
            </a:lvl4pPr>
            <a:lvl5pPr>
              <a:defRPr sz="1800">
                <a:latin typeface="TH SarabunPSK" pitchFamily="34" charset="-34"/>
                <a:cs typeface="TH SarabunPSK" pitchFamily="34" charset="-3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TH SarabunPSK" pitchFamily="34" charset="-34"/>
                <a:cs typeface="TH SarabunPSK" pitchFamily="34" charset="-34"/>
              </a:defRPr>
            </a:lvl1pPr>
            <a:lvl2pPr>
              <a:defRPr sz="2400">
                <a:latin typeface="TH SarabunPSK" pitchFamily="34" charset="-34"/>
                <a:cs typeface="TH SarabunPSK" pitchFamily="34" charset="-34"/>
              </a:defRPr>
            </a:lvl2pPr>
            <a:lvl3pPr>
              <a:defRPr sz="2000">
                <a:latin typeface="TH SarabunPSK" pitchFamily="34" charset="-34"/>
                <a:cs typeface="TH SarabunPSK" pitchFamily="34" charset="-34"/>
              </a:defRPr>
            </a:lvl3pPr>
            <a:lvl4pPr>
              <a:defRPr sz="1800">
                <a:latin typeface="TH SarabunPSK" pitchFamily="34" charset="-34"/>
                <a:cs typeface="TH SarabunPSK" pitchFamily="34" charset="-34"/>
              </a:defRPr>
            </a:lvl4pPr>
            <a:lvl5pPr>
              <a:defRPr sz="1800">
                <a:latin typeface="TH SarabunPSK" pitchFamily="34" charset="-34"/>
                <a:cs typeface="TH SarabunPSK" pitchFamily="34" charset="-3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6268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H SarabunPSK" pitchFamily="34" charset="-34"/>
                <a:cs typeface="TH SarabunPSK" pitchFamily="34" charset="-34"/>
              </a:defRPr>
            </a:lvl1pPr>
            <a:lvl2pPr>
              <a:defRPr sz="2000">
                <a:latin typeface="TH SarabunPSK" pitchFamily="34" charset="-34"/>
                <a:cs typeface="TH SarabunPSK" pitchFamily="34" charset="-34"/>
              </a:defRPr>
            </a:lvl2pPr>
            <a:lvl3pPr>
              <a:defRPr sz="1800">
                <a:latin typeface="TH SarabunPSK" pitchFamily="34" charset="-34"/>
                <a:cs typeface="TH SarabunPSK" pitchFamily="34" charset="-34"/>
              </a:defRPr>
            </a:lvl3pPr>
            <a:lvl4pPr>
              <a:defRPr sz="1600">
                <a:latin typeface="TH SarabunPSK" pitchFamily="34" charset="-34"/>
                <a:cs typeface="TH SarabunPSK" pitchFamily="34" charset="-34"/>
              </a:defRPr>
            </a:lvl4pPr>
            <a:lvl5pPr>
              <a:defRPr sz="1600">
                <a:latin typeface="TH SarabunPSK" pitchFamily="34" charset="-34"/>
                <a:cs typeface="TH SarabunPSK" pitchFamily="34" charset="-3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H SarabunPSK" pitchFamily="34" charset="-34"/>
                <a:cs typeface="TH SarabunPSK" pitchFamily="34" charset="-34"/>
              </a:defRPr>
            </a:lvl1pPr>
            <a:lvl2pPr>
              <a:defRPr sz="2000">
                <a:latin typeface="TH SarabunPSK" pitchFamily="34" charset="-34"/>
                <a:cs typeface="TH SarabunPSK" pitchFamily="34" charset="-34"/>
              </a:defRPr>
            </a:lvl2pPr>
            <a:lvl3pPr>
              <a:defRPr sz="1800">
                <a:latin typeface="TH SarabunPSK" pitchFamily="34" charset="-34"/>
                <a:cs typeface="TH SarabunPSK" pitchFamily="34" charset="-34"/>
              </a:defRPr>
            </a:lvl3pPr>
            <a:lvl4pPr>
              <a:defRPr sz="1600">
                <a:latin typeface="TH SarabunPSK" pitchFamily="34" charset="-34"/>
                <a:cs typeface="TH SarabunPSK" pitchFamily="34" charset="-34"/>
              </a:defRPr>
            </a:lvl4pPr>
            <a:lvl5pPr>
              <a:defRPr sz="1600">
                <a:latin typeface="TH SarabunPSK" pitchFamily="34" charset="-34"/>
                <a:cs typeface="TH SarabunPSK" pitchFamily="34" charset="-3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3131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2232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204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TH SarabunPSK" pitchFamily="34" charset="-34"/>
                <a:cs typeface="TH SarabunPSK" pitchFamily="34" charset="-34"/>
              </a:defRPr>
            </a:lvl1pPr>
            <a:lvl2pPr>
              <a:defRPr sz="2800">
                <a:latin typeface="TH SarabunPSK" pitchFamily="34" charset="-34"/>
                <a:cs typeface="TH SarabunPSK" pitchFamily="34" charset="-34"/>
              </a:defRPr>
            </a:lvl2pPr>
            <a:lvl3pPr>
              <a:defRPr sz="2400">
                <a:latin typeface="TH SarabunPSK" pitchFamily="34" charset="-34"/>
                <a:cs typeface="TH SarabunPSK" pitchFamily="34" charset="-34"/>
              </a:defRPr>
            </a:lvl3pPr>
            <a:lvl4pPr>
              <a:defRPr sz="2000">
                <a:latin typeface="TH SarabunPSK" pitchFamily="34" charset="-34"/>
                <a:cs typeface="TH SarabunPSK" pitchFamily="34" charset="-34"/>
              </a:defRPr>
            </a:lvl4pPr>
            <a:lvl5pPr>
              <a:defRPr sz="2000">
                <a:latin typeface="TH SarabunPSK" pitchFamily="34" charset="-34"/>
                <a:cs typeface="TH SarabunPSK" pitchFamily="34" charset="-34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823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TH SarabunPSK" pitchFamily="34" charset="-34"/>
                <a:cs typeface="TH SarabunPSK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2180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145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latin typeface="TH SarabunPSK" pitchFamily="34" charset="-34"/>
                <a:cs typeface="TH SarabunPSK" pitchFamily="34" charset="-34"/>
              </a:defRPr>
            </a:lvl2pPr>
            <a:lvl3pPr>
              <a:defRPr>
                <a:latin typeface="TH SarabunPSK" pitchFamily="34" charset="-34"/>
                <a:cs typeface="TH SarabunPSK" pitchFamily="34" charset="-34"/>
              </a:defRPr>
            </a:lvl3pPr>
            <a:lvl4pPr>
              <a:defRPr>
                <a:latin typeface="TH SarabunPSK" pitchFamily="34" charset="-34"/>
                <a:cs typeface="TH SarabunPSK" pitchFamily="34" charset="-34"/>
              </a:defRPr>
            </a:lvl4pPr>
            <a:lvl5pPr>
              <a:defRPr>
                <a:latin typeface="TH SarabunPSK" pitchFamily="34" charset="-34"/>
                <a:cs typeface="TH SarabunPSK" pitchFamily="34" charset="-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0917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16100"/>
          </a:xfrm>
        </p:spPr>
        <p:txBody>
          <a:bodyPr/>
          <a:lstStyle/>
          <a:p>
            <a:r>
              <a:rPr lang="th-TH" sz="4000" b="1" dirty="0"/>
              <a:t>รูปแบบคาโนนิคัล </a:t>
            </a:r>
            <a:r>
              <a:rPr lang="th-TH" sz="4000" dirty="0"/>
              <a:t>หรือ </a:t>
            </a:r>
            <a:r>
              <a:rPr lang="th-TH" sz="4000" b="1" dirty="0"/>
              <a:t>รูปแบบบัญญัติ </a:t>
            </a:r>
            <a:r>
              <a:rPr lang="th-TH" sz="4000" dirty="0"/>
              <a:t>หรือ </a:t>
            </a:r>
            <a:r>
              <a:rPr lang="th-TH" sz="4000" b="1" dirty="0"/>
              <a:t>รูปแบบมาตรฐาน</a:t>
            </a:r>
            <a:br>
              <a:rPr lang="en-US" sz="4000" dirty="0"/>
            </a:br>
            <a:r>
              <a:rPr lang="en-US" sz="6600" b="1" dirty="0">
                <a:solidFill>
                  <a:srgbClr val="FF0000"/>
                </a:solidFill>
              </a:rPr>
              <a:t>Canonical forms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77800" y="2292916"/>
            <a:ext cx="8801100" cy="32932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การเขียน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Switching function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หรือ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Boolean expression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แบบมาตรฐาน มี 2 แบบ</a:t>
            </a:r>
          </a:p>
          <a:p>
            <a:pPr lvl="1"/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แบบที่ 1 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Canonical 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Sum of product 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form (</a:t>
            </a:r>
            <a:r>
              <a:rPr lang="en-US" sz="3600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SOP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lvl="1"/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เช่น 	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f(A,B,C) = (A’BC) + (</a:t>
            </a:r>
            <a:r>
              <a:rPr lang="en-US" sz="3600" dirty="0" err="1">
                <a:latin typeface="TH SarabunPSK" pitchFamily="34" charset="-34"/>
                <a:cs typeface="TH SarabunPSK" pitchFamily="34" charset="-34"/>
              </a:rPr>
              <a:t>A’BC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’) + (ABC’)</a:t>
            </a:r>
          </a:p>
          <a:p>
            <a:pPr lvl="1"/>
            <a:endParaRPr lang="en-US" sz="3600" dirty="0">
              <a:latin typeface="TH SarabunPSK" pitchFamily="34" charset="-34"/>
              <a:cs typeface="TH SarabunPSK" pitchFamily="34" charset="-34"/>
            </a:endParaRPr>
          </a:p>
          <a:p>
            <a:pPr lvl="1"/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แบบที่ 2 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Canonical 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Product of sum 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form (</a:t>
            </a:r>
            <a:r>
              <a:rPr lang="en-US" sz="3600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POS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lvl="1"/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เช่น 	</a:t>
            </a:r>
            <a:r>
              <a:rPr lang="en-US" sz="3600" dirty="0">
                <a:latin typeface="TH SarabunPSK" pitchFamily="34" charset="-34"/>
                <a:cs typeface="TH SarabunPSK" pitchFamily="34" charset="-34"/>
              </a:rPr>
              <a:t>f(A,B,C) = (A’+B+C) (A+B+C)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6477000"/>
            <a:ext cx="9144000" cy="381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H SarabunPSK" pitchFamily="34" charset="-34"/>
                <a:ea typeface="+mj-ea"/>
                <a:cs typeface="TH SarabunPSK" pitchFamily="34" charset="-34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sz="2000" dirty="0"/>
              <a:t>ปรับปรุง 25 ก.พ.2562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95729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2187794"/>
            <a:ext cx="8940800" cy="3338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0" y="5525924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http://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www.allaboutcircuits.com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/worksheets/sum-of-products-and-product-of-sums-expressions/</a:t>
            </a:r>
            <a:br>
              <a:rPr lang="en-US" sz="2000" dirty="0">
                <a:latin typeface="TH SarabunPSK" pitchFamily="34" charset="-34"/>
                <a:cs typeface="TH SarabunPSK" pitchFamily="34" charset="-34"/>
              </a:rPr>
            </a:b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http://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en.wikipedia.org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/wiki/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Canonical_form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_(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Boolean_algebra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algn="r"/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http://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www.ece.msstate.edu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/~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reese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/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EE3714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/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minmax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/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minmax.pdf</a:t>
            </a:r>
            <a:endParaRPr lang="en-US" sz="2000" dirty="0">
              <a:latin typeface="TH SarabunPSK" pitchFamily="34" charset="-34"/>
              <a:cs typeface="TH SarabunPSK" pitchFamily="34" charset="-34"/>
            </a:endParaRPr>
          </a:p>
          <a:p>
            <a:pPr algn="r"/>
            <a:endParaRPr lang="en-US" sz="2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ฟังก์ชันเชิงตรรกะ</a:t>
            </a:r>
            <a:br>
              <a:rPr lang="th-TH" sz="3200" dirty="0">
                <a:latin typeface="TH SarabunPSK" pitchFamily="34" charset="-34"/>
                <a:cs typeface="TH SarabunPSK" pitchFamily="34" charset="-34"/>
              </a:rPr>
            </a:br>
            <a:r>
              <a:rPr lang="th-TH" dirty="0">
                <a:latin typeface="TH SarabunPSK" pitchFamily="34" charset="-34"/>
                <a:cs typeface="TH SarabunPSK" pitchFamily="34" charset="-34"/>
              </a:rPr>
              <a:t>สามารถแสดงให้อยู่ในรูปแบบบัญญัติได้ </a:t>
            </a:r>
            <a:br>
              <a:rPr lang="th-TH" dirty="0">
                <a:latin typeface="TH SarabunPSK" pitchFamily="34" charset="-34"/>
                <a:cs typeface="TH SarabunPSK" pitchFamily="34" charset="-34"/>
              </a:rPr>
            </a:br>
            <a:r>
              <a:rPr lang="th-TH" dirty="0">
                <a:latin typeface="TH SarabunPSK" pitchFamily="34" charset="-34"/>
                <a:cs typeface="TH SarabunPSK" pitchFamily="34" charset="-34"/>
              </a:rPr>
              <a:t>ทั้งแบบ "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ผลบวกของม</a:t>
            </a:r>
            <a:r>
              <a:rPr lang="th-TH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ิน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เท</a:t>
            </a:r>
            <a:r>
              <a:rPr lang="th-TH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ิร์ม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(SOP)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" และแบบ "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ผลคูณของแมก</a:t>
            </a:r>
            <a:r>
              <a:rPr lang="th-TH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ซ์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เท</a:t>
            </a:r>
            <a:r>
              <a:rPr lang="th-TH" dirty="0" err="1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ิร์ม</a:t>
            </a:r>
            <a:r>
              <a:rPr lang="th-TH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</a:rPr>
              <a:t>(POS)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" </a:t>
            </a:r>
            <a:br>
              <a:rPr lang="th-TH" dirty="0">
                <a:latin typeface="TH SarabunPSK" pitchFamily="34" charset="-34"/>
                <a:cs typeface="TH SarabunPSK" pitchFamily="34" charset="-34"/>
              </a:rPr>
            </a:br>
            <a:r>
              <a:rPr lang="th-TH" dirty="0">
                <a:latin typeface="TH SarabunPSK" pitchFamily="34" charset="-34"/>
                <a:cs typeface="TH SarabunPSK" pitchFamily="34" charset="-34"/>
              </a:rPr>
              <a:t>รูปแบบบัญญัติทำให้เราสามารถวิเคราะห์ เพื่อลดความซับซ้อนของฟังก์ชันเหล่านี้ได้ </a:t>
            </a:r>
            <a:br>
              <a:rPr lang="th-TH" dirty="0">
                <a:latin typeface="TH SarabunPSK" pitchFamily="34" charset="-34"/>
                <a:cs typeface="TH SarabunPSK" pitchFamily="34" charset="-34"/>
              </a:rPr>
            </a:br>
            <a:r>
              <a:rPr lang="th-TH" dirty="0">
                <a:latin typeface="TH SarabunPSK" pitchFamily="34" charset="-34"/>
                <a:cs typeface="TH SarabunPSK" pitchFamily="34" charset="-34"/>
              </a:rPr>
              <a:t>ซึ่งมีความสำคัญอย่างยิ่งในการ</a:t>
            </a:r>
            <a:r>
              <a:rPr lang="th-TH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ลดรูปวงจรดิจิทัลให้สั้นลง</a:t>
            </a:r>
          </a:p>
        </p:txBody>
      </p:sp>
    </p:spTree>
    <p:extLst>
      <p:ext uri="{BB962C8B-B14F-4D97-AF65-F5344CB8AC3E}">
        <p14:creationId xmlns:p14="http://schemas.microsoft.com/office/powerpoint/2010/main" val="1595729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รูปแบบคาโนนิคัล หรือรูปแบบบัญญัติ </a:t>
            </a:r>
            <a:br>
              <a:rPr lang="en-US" dirty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193800"/>
            <a:ext cx="8229600" cy="5664200"/>
          </a:xfrm>
        </p:spPr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</a:rPr>
              <a:t>Sum of Products : SOP </a:t>
            </a:r>
            <a:r>
              <a:rPr lang="th-TH" b="1" dirty="0">
                <a:solidFill>
                  <a:srgbClr val="FF0000"/>
                </a:solidFill>
              </a:rPr>
              <a:t>คือ ผลบวกของผลคูณ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br>
              <a:rPr lang="th-TH" b="1" dirty="0">
                <a:solidFill>
                  <a:srgbClr val="FF0000"/>
                </a:solidFill>
              </a:rPr>
            </a:br>
            <a:r>
              <a:rPr lang="th-TH" b="1" dirty="0">
                <a:solidFill>
                  <a:srgbClr val="FF0000"/>
                </a:solidFill>
              </a:rPr>
              <a:t>เลือกเฉพาะจริง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th-TH" b="1" dirty="0">
                <a:solidFill>
                  <a:srgbClr val="FF0000"/>
                </a:solidFill>
              </a:rPr>
              <a:t>ที่เป็น 1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th-TH" dirty="0"/>
              <a:t>การรวมด้วย </a:t>
            </a:r>
            <a:r>
              <a:rPr lang="en-US" dirty="0"/>
              <a:t>AND</a:t>
            </a:r>
            <a:r>
              <a:rPr lang="th-TH" dirty="0"/>
              <a:t> เช่น </a:t>
            </a:r>
            <a:r>
              <a:rPr lang="en-US" b="1" dirty="0">
                <a:solidFill>
                  <a:srgbClr val="000099"/>
                </a:solidFill>
              </a:rPr>
              <a:t>(</a:t>
            </a:r>
            <a:r>
              <a:rPr lang="en-US" b="1" dirty="0" err="1">
                <a:solidFill>
                  <a:srgbClr val="000099"/>
                </a:solidFill>
              </a:rPr>
              <a:t>C.D</a:t>
            </a:r>
            <a:r>
              <a:rPr lang="en-US" b="1" dirty="0">
                <a:solidFill>
                  <a:srgbClr val="000099"/>
                </a:solidFill>
              </a:rPr>
              <a:t>) + (</a:t>
            </a:r>
            <a:r>
              <a:rPr lang="en-US" b="1" dirty="0" err="1">
                <a:solidFill>
                  <a:srgbClr val="000099"/>
                </a:solidFill>
              </a:rPr>
              <a:t>C.D</a:t>
            </a:r>
            <a:r>
              <a:rPr lang="en-US" b="1" dirty="0">
                <a:solidFill>
                  <a:srgbClr val="000099"/>
                </a:solidFill>
              </a:rPr>
              <a:t>’)</a:t>
            </a:r>
            <a:br>
              <a:rPr lang="en-US" dirty="0"/>
            </a:br>
            <a:r>
              <a:rPr lang="en-US" b="1" dirty="0"/>
              <a:t>Product Term </a:t>
            </a:r>
            <a:r>
              <a:rPr lang="th-TH" b="1" dirty="0"/>
              <a:t>หรือ </a:t>
            </a:r>
            <a:r>
              <a:rPr lang="en-US" b="1" dirty="0"/>
              <a:t>Min</a:t>
            </a:r>
            <a:r>
              <a:rPr lang="th-TH" b="1" dirty="0"/>
              <a:t> </a:t>
            </a:r>
            <a:r>
              <a:rPr lang="en-US" b="1" dirty="0"/>
              <a:t>Term </a:t>
            </a:r>
            <a:br>
              <a:rPr lang="en-US" dirty="0"/>
            </a:br>
            <a:r>
              <a:rPr lang="th-TH" dirty="0"/>
              <a:t>เป็นการนำที่ </a:t>
            </a:r>
            <a:r>
              <a:rPr lang="en-US" dirty="0"/>
              <a:t>And </a:t>
            </a:r>
            <a:r>
              <a:rPr lang="th-TH" dirty="0"/>
              <a:t>แล้ว มา </a:t>
            </a:r>
            <a:r>
              <a:rPr lang="en-US" dirty="0"/>
              <a:t>Or </a:t>
            </a:r>
            <a:r>
              <a:rPr lang="th-TH" dirty="0"/>
              <a:t>กัน</a:t>
            </a:r>
            <a:endParaRPr lang="en-US" dirty="0"/>
          </a:p>
          <a:p>
            <a:r>
              <a:rPr lang="en-US" sz="4000" b="1" dirty="0">
                <a:solidFill>
                  <a:srgbClr val="FF0000"/>
                </a:solidFill>
              </a:rPr>
              <a:t>Product of Sum : POS</a:t>
            </a:r>
            <a:r>
              <a:rPr lang="th-TH" sz="4000" b="1" dirty="0">
                <a:solidFill>
                  <a:srgbClr val="FF0000"/>
                </a:solidFill>
              </a:rPr>
              <a:t> </a:t>
            </a:r>
            <a:r>
              <a:rPr lang="th-TH" b="1" dirty="0">
                <a:solidFill>
                  <a:srgbClr val="FF0000"/>
                </a:solidFill>
              </a:rPr>
              <a:t>คือ ผลคูณของผลบวก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br>
              <a:rPr lang="th-TH" b="1" dirty="0">
                <a:solidFill>
                  <a:srgbClr val="FF0000"/>
                </a:solidFill>
              </a:rPr>
            </a:br>
            <a:r>
              <a:rPr lang="th-TH" b="1" dirty="0">
                <a:solidFill>
                  <a:srgbClr val="FF0000"/>
                </a:solidFill>
              </a:rPr>
              <a:t>เลือกเฉพาะเท็จ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th-TH" b="1" dirty="0">
                <a:solidFill>
                  <a:srgbClr val="FF0000"/>
                </a:solidFill>
              </a:rPr>
              <a:t>ที่เป็น 0</a:t>
            </a:r>
            <a:br>
              <a:rPr lang="en-US" dirty="0"/>
            </a:br>
            <a:r>
              <a:rPr lang="th-TH" dirty="0"/>
              <a:t>การรวมด้วย </a:t>
            </a:r>
            <a:r>
              <a:rPr lang="en-US" dirty="0"/>
              <a:t>OR </a:t>
            </a:r>
            <a:r>
              <a:rPr lang="th-TH" dirty="0"/>
              <a:t>เช่น </a:t>
            </a:r>
            <a:r>
              <a:rPr lang="en-US" b="1" dirty="0">
                <a:solidFill>
                  <a:srgbClr val="000099"/>
                </a:solidFill>
              </a:rPr>
              <a:t>(A + B) (A + B)</a:t>
            </a:r>
            <a:br>
              <a:rPr lang="en-US" b="1" dirty="0">
                <a:solidFill>
                  <a:srgbClr val="000099"/>
                </a:solidFill>
              </a:rPr>
            </a:br>
            <a:r>
              <a:rPr lang="en-US" b="1" dirty="0"/>
              <a:t>Sum Term </a:t>
            </a:r>
            <a:r>
              <a:rPr lang="th-TH" b="1" dirty="0"/>
              <a:t>หรือ </a:t>
            </a:r>
            <a:r>
              <a:rPr lang="en-US" b="1" dirty="0"/>
              <a:t>Max Term</a:t>
            </a:r>
            <a:br>
              <a:rPr lang="en-US" dirty="0"/>
            </a:br>
            <a:r>
              <a:rPr lang="th-TH" dirty="0"/>
              <a:t>เป็นการนำที่ </a:t>
            </a:r>
            <a:r>
              <a:rPr lang="en-US" dirty="0"/>
              <a:t>Or </a:t>
            </a:r>
            <a:r>
              <a:rPr lang="th-TH" dirty="0"/>
              <a:t>แล้ว มา </a:t>
            </a:r>
            <a:r>
              <a:rPr lang="en-US" dirty="0"/>
              <a:t>And </a:t>
            </a:r>
            <a:r>
              <a:rPr lang="th-TH" dirty="0"/>
              <a:t>กัน</a:t>
            </a:r>
            <a:br>
              <a:rPr lang="en-US" dirty="0"/>
            </a:br>
            <a:endParaRPr lang="th-TH" dirty="0"/>
          </a:p>
        </p:txBody>
      </p:sp>
      <p:grpSp>
        <p:nvGrpSpPr>
          <p:cNvPr id="4" name="กลุ่ม 3"/>
          <p:cNvGrpSpPr/>
          <p:nvPr/>
        </p:nvGrpSpPr>
        <p:grpSpPr>
          <a:xfrm>
            <a:off x="5246559" y="4432642"/>
            <a:ext cx="3543514" cy="2128149"/>
            <a:chOff x="5200387" y="2083448"/>
            <a:chExt cx="3543514" cy="2128149"/>
          </a:xfrm>
        </p:grpSpPr>
        <p:sp>
          <p:nvSpPr>
            <p:cNvPr id="5" name="รูปแบบอิสระ 16"/>
            <p:cNvSpPr/>
            <p:nvPr/>
          </p:nvSpPr>
          <p:spPr bwMode="auto">
            <a:xfrm>
              <a:off x="5744805" y="2212512"/>
              <a:ext cx="867304" cy="609600"/>
            </a:xfrm>
            <a:custGeom>
              <a:avLst/>
              <a:gdLst>
                <a:gd name="connsiteX0" fmla="*/ 0 w 1066800"/>
                <a:gd name="connsiteY0" fmla="*/ 0 h 990600"/>
                <a:gd name="connsiteX1" fmla="*/ 533400 w 1066800"/>
                <a:gd name="connsiteY1" fmla="*/ 0 h 990600"/>
                <a:gd name="connsiteX2" fmla="*/ 986380 w 1066800"/>
                <a:gd name="connsiteY2" fmla="*/ 233772 h 990600"/>
                <a:gd name="connsiteX3" fmla="*/ 986379 w 1066800"/>
                <a:gd name="connsiteY3" fmla="*/ 756829 h 990600"/>
                <a:gd name="connsiteX4" fmla="*/ 533398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93606"/>
                <a:gd name="connsiteY0" fmla="*/ 0 h 990600"/>
                <a:gd name="connsiteX1" fmla="*/ 533400 w 1093606"/>
                <a:gd name="connsiteY1" fmla="*/ 0 h 990600"/>
                <a:gd name="connsiteX2" fmla="*/ 986380 w 1093606"/>
                <a:gd name="connsiteY2" fmla="*/ 233772 h 990600"/>
                <a:gd name="connsiteX3" fmla="*/ 986379 w 1093606"/>
                <a:gd name="connsiteY3" fmla="*/ 756829 h 990600"/>
                <a:gd name="connsiteX4" fmla="*/ 304800 w 1093606"/>
                <a:gd name="connsiteY4" fmla="*/ 990600 h 990600"/>
                <a:gd name="connsiteX5" fmla="*/ 0 w 1093606"/>
                <a:gd name="connsiteY5" fmla="*/ 990600 h 990600"/>
                <a:gd name="connsiteX6" fmla="*/ 0 w 1093606"/>
                <a:gd name="connsiteY6" fmla="*/ 0 h 990600"/>
                <a:gd name="connsiteX0" fmla="*/ 0 w 1093606"/>
                <a:gd name="connsiteY0" fmla="*/ 0 h 990600"/>
                <a:gd name="connsiteX1" fmla="*/ 381000 w 1093606"/>
                <a:gd name="connsiteY1" fmla="*/ 0 h 990600"/>
                <a:gd name="connsiteX2" fmla="*/ 986380 w 1093606"/>
                <a:gd name="connsiteY2" fmla="*/ 233772 h 990600"/>
                <a:gd name="connsiteX3" fmla="*/ 986379 w 1093606"/>
                <a:gd name="connsiteY3" fmla="*/ 756829 h 990600"/>
                <a:gd name="connsiteX4" fmla="*/ 304800 w 1093606"/>
                <a:gd name="connsiteY4" fmla="*/ 990600 h 990600"/>
                <a:gd name="connsiteX5" fmla="*/ 0 w 1093606"/>
                <a:gd name="connsiteY5" fmla="*/ 990600 h 990600"/>
                <a:gd name="connsiteX6" fmla="*/ 0 w 1093606"/>
                <a:gd name="connsiteY6" fmla="*/ 0 h 990600"/>
                <a:gd name="connsiteX0" fmla="*/ 0 w 1093606"/>
                <a:gd name="connsiteY0" fmla="*/ 0 h 990600"/>
                <a:gd name="connsiteX1" fmla="*/ 304800 w 1093606"/>
                <a:gd name="connsiteY1" fmla="*/ 0 h 990600"/>
                <a:gd name="connsiteX2" fmla="*/ 986380 w 1093606"/>
                <a:gd name="connsiteY2" fmla="*/ 233772 h 990600"/>
                <a:gd name="connsiteX3" fmla="*/ 986379 w 1093606"/>
                <a:gd name="connsiteY3" fmla="*/ 756829 h 990600"/>
                <a:gd name="connsiteX4" fmla="*/ 304800 w 1093606"/>
                <a:gd name="connsiteY4" fmla="*/ 990600 h 990600"/>
                <a:gd name="connsiteX5" fmla="*/ 0 w 1093606"/>
                <a:gd name="connsiteY5" fmla="*/ 990600 h 990600"/>
                <a:gd name="connsiteX6" fmla="*/ 0 w 1093606"/>
                <a:gd name="connsiteY6" fmla="*/ 0 h 990600"/>
                <a:gd name="connsiteX0" fmla="*/ 0 w 1174027"/>
                <a:gd name="connsiteY0" fmla="*/ 0 h 990600"/>
                <a:gd name="connsiteX1" fmla="*/ 304800 w 1174027"/>
                <a:gd name="connsiteY1" fmla="*/ 0 h 990600"/>
                <a:gd name="connsiteX2" fmla="*/ 986380 w 1174027"/>
                <a:gd name="connsiteY2" fmla="*/ 233772 h 990600"/>
                <a:gd name="connsiteX3" fmla="*/ 1066800 w 1174027"/>
                <a:gd name="connsiteY3" fmla="*/ 495300 h 990600"/>
                <a:gd name="connsiteX4" fmla="*/ 304800 w 1174027"/>
                <a:gd name="connsiteY4" fmla="*/ 990600 h 990600"/>
                <a:gd name="connsiteX5" fmla="*/ 0 w 1174027"/>
                <a:gd name="connsiteY5" fmla="*/ 990600 h 990600"/>
                <a:gd name="connsiteX6" fmla="*/ 0 w 1174027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0 w 1066800"/>
                <a:gd name="connsiteY6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0 w 1066800"/>
                <a:gd name="connsiteY6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152400 w 1066800"/>
                <a:gd name="connsiteY6" fmla="*/ 3370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152400 w 1066800"/>
                <a:gd name="connsiteY6" fmla="*/ 502179 h 997479"/>
                <a:gd name="connsiteX7" fmla="*/ 0 w 1066800"/>
                <a:gd name="connsiteY7" fmla="*/ 6879 h 997479"/>
                <a:gd name="connsiteX0" fmla="*/ 30595 w 1097395"/>
                <a:gd name="connsiteY0" fmla="*/ 6879 h 997479"/>
                <a:gd name="connsiteX1" fmla="*/ 335395 w 1097395"/>
                <a:gd name="connsiteY1" fmla="*/ 6879 h 997479"/>
                <a:gd name="connsiteX2" fmla="*/ 1097395 w 1097395"/>
                <a:gd name="connsiteY2" fmla="*/ 502179 h 997479"/>
                <a:gd name="connsiteX3" fmla="*/ 1097395 w 1097395"/>
                <a:gd name="connsiteY3" fmla="*/ 502179 h 997479"/>
                <a:gd name="connsiteX4" fmla="*/ 335395 w 1097395"/>
                <a:gd name="connsiteY4" fmla="*/ 997479 h 997479"/>
                <a:gd name="connsiteX5" fmla="*/ 30595 w 1097395"/>
                <a:gd name="connsiteY5" fmla="*/ 997479 h 997479"/>
                <a:gd name="connsiteX6" fmla="*/ 182995 w 1097395"/>
                <a:gd name="connsiteY6" fmla="*/ 502179 h 997479"/>
                <a:gd name="connsiteX7" fmla="*/ 127577 w 1097395"/>
                <a:gd name="connsiteY7" fmla="*/ 124685 h 997479"/>
                <a:gd name="connsiteX8" fmla="*/ 30595 w 1097395"/>
                <a:gd name="connsiteY8" fmla="*/ 6879 h 997479"/>
                <a:gd name="connsiteX0" fmla="*/ 37043 w 1103843"/>
                <a:gd name="connsiteY0" fmla="*/ 6879 h 997479"/>
                <a:gd name="connsiteX1" fmla="*/ 341843 w 1103843"/>
                <a:gd name="connsiteY1" fmla="*/ 6879 h 997479"/>
                <a:gd name="connsiteX2" fmla="*/ 1103843 w 1103843"/>
                <a:gd name="connsiteY2" fmla="*/ 502179 h 997479"/>
                <a:gd name="connsiteX3" fmla="*/ 1103843 w 1103843"/>
                <a:gd name="connsiteY3" fmla="*/ 502179 h 997479"/>
                <a:gd name="connsiteX4" fmla="*/ 341843 w 1103843"/>
                <a:gd name="connsiteY4" fmla="*/ 997479 h 997479"/>
                <a:gd name="connsiteX5" fmla="*/ 37043 w 1103843"/>
                <a:gd name="connsiteY5" fmla="*/ 997479 h 997479"/>
                <a:gd name="connsiteX6" fmla="*/ 103430 w 1103843"/>
                <a:gd name="connsiteY6" fmla="*/ 872794 h 997479"/>
                <a:gd name="connsiteX7" fmla="*/ 189443 w 1103843"/>
                <a:gd name="connsiteY7" fmla="*/ 502179 h 997479"/>
                <a:gd name="connsiteX8" fmla="*/ 134025 w 1103843"/>
                <a:gd name="connsiteY8" fmla="*/ 124685 h 997479"/>
                <a:gd name="connsiteX9" fmla="*/ 37043 w 1103843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8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8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3842" h="997479">
                  <a:moveTo>
                    <a:pt x="37042" y="6879"/>
                  </a:moveTo>
                  <a:lnTo>
                    <a:pt x="341842" y="6879"/>
                  </a:lnTo>
                  <a:cubicBezTo>
                    <a:pt x="938945" y="0"/>
                    <a:pt x="1006500" y="356803"/>
                    <a:pt x="1103842" y="502179"/>
                  </a:cubicBezTo>
                  <a:lnTo>
                    <a:pt x="1103842" y="502179"/>
                  </a:lnTo>
                  <a:cubicBezTo>
                    <a:pt x="1006499" y="647555"/>
                    <a:pt x="932596" y="990600"/>
                    <a:pt x="341842" y="997479"/>
                  </a:cubicBezTo>
                  <a:lnTo>
                    <a:pt x="37042" y="997479"/>
                  </a:lnTo>
                  <a:cubicBezTo>
                    <a:pt x="0" y="973235"/>
                    <a:pt x="86110" y="944954"/>
                    <a:pt x="103427" y="872794"/>
                  </a:cubicBezTo>
                  <a:cubicBezTo>
                    <a:pt x="153072" y="727901"/>
                    <a:pt x="158751" y="716913"/>
                    <a:pt x="189442" y="502179"/>
                  </a:cubicBezTo>
                  <a:cubicBezTo>
                    <a:pt x="170249" y="291774"/>
                    <a:pt x="159424" y="207235"/>
                    <a:pt x="134024" y="124685"/>
                  </a:cubicBezTo>
                  <a:cubicBezTo>
                    <a:pt x="114686" y="30448"/>
                    <a:pt x="6447" y="47294"/>
                    <a:pt x="37042" y="6879"/>
                  </a:cubicBezTo>
                  <a:close/>
                </a:path>
              </a:pathLst>
            </a:cu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endParaRPr>
            </a:p>
          </p:txBody>
        </p:sp>
        <p:cxnSp>
          <p:nvCxnSpPr>
            <p:cNvPr id="6" name="ตัวเชื่อมต่อตรง 17"/>
            <p:cNvCxnSpPr>
              <a:endCxn id="5" idx="8"/>
            </p:cNvCxnSpPr>
            <p:nvPr/>
          </p:nvCxnSpPr>
          <p:spPr bwMode="auto">
            <a:xfrm>
              <a:off x="5521269" y="2288712"/>
              <a:ext cx="32884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ตัวเชื่อมต่อตรง 19"/>
            <p:cNvCxnSpPr>
              <a:endCxn id="5" idx="6"/>
            </p:cNvCxnSpPr>
            <p:nvPr/>
          </p:nvCxnSpPr>
          <p:spPr bwMode="auto">
            <a:xfrm>
              <a:off x="5521269" y="2745912"/>
              <a:ext cx="3048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ตัวเชื่อมต่อตรง 21"/>
            <p:cNvCxnSpPr>
              <a:stCxn id="5" idx="2"/>
            </p:cNvCxnSpPr>
            <p:nvPr/>
          </p:nvCxnSpPr>
          <p:spPr bwMode="auto">
            <a:xfrm flipV="1">
              <a:off x="6612109" y="2517312"/>
              <a:ext cx="428096" cy="210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" name="สี่เหลี่ยมผืนผ้า 23"/>
            <p:cNvSpPr/>
            <p:nvPr/>
          </p:nvSpPr>
          <p:spPr>
            <a:xfrm>
              <a:off x="5216469" y="208344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800" dirty="0">
                  <a:latin typeface="Courier New" pitchFamily="49" charset="0"/>
                  <a:cs typeface="Courier New" pitchFamily="49" charset="0"/>
                </a:rPr>
                <a:t>A</a:t>
              </a:r>
            </a:p>
          </p:txBody>
        </p:sp>
        <p:sp>
          <p:nvSpPr>
            <p:cNvPr id="10" name="สี่เหลี่ยมผืนผ้า 29"/>
            <p:cNvSpPr/>
            <p:nvPr/>
          </p:nvSpPr>
          <p:spPr>
            <a:xfrm>
              <a:off x="5216469" y="2528980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800" dirty="0">
                  <a:latin typeface="Courier New" pitchFamily="49" charset="0"/>
                  <a:cs typeface="Courier New" pitchFamily="49" charset="0"/>
                </a:rPr>
                <a:t>B</a:t>
              </a:r>
            </a:p>
          </p:txBody>
        </p:sp>
        <p:sp>
          <p:nvSpPr>
            <p:cNvPr id="11" name="สี่เหลี่ยมผืนผ้า 30"/>
            <p:cNvSpPr/>
            <p:nvPr/>
          </p:nvSpPr>
          <p:spPr>
            <a:xfrm>
              <a:off x="8421377" y="2974512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800" dirty="0">
                  <a:latin typeface="Courier New" pitchFamily="49" charset="0"/>
                  <a:cs typeface="Courier New" pitchFamily="49" charset="0"/>
                </a:rPr>
                <a:t>Y</a:t>
              </a:r>
            </a:p>
          </p:txBody>
        </p:sp>
        <p:cxnSp>
          <p:nvCxnSpPr>
            <p:cNvPr id="12" name="ตัวเชื่อมต่อตรง 32"/>
            <p:cNvCxnSpPr/>
            <p:nvPr/>
          </p:nvCxnSpPr>
          <p:spPr bwMode="auto">
            <a:xfrm>
              <a:off x="7045269" y="2974512"/>
              <a:ext cx="32884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ตัวเชื่อมต่อตรง 34"/>
            <p:cNvCxnSpPr/>
            <p:nvPr/>
          </p:nvCxnSpPr>
          <p:spPr bwMode="auto">
            <a:xfrm rot="5400000" flipH="1" flipV="1">
              <a:off x="6811605" y="2745912"/>
              <a:ext cx="4572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ตัวเชื่อมต่อตรง 35"/>
            <p:cNvCxnSpPr/>
            <p:nvPr/>
          </p:nvCxnSpPr>
          <p:spPr bwMode="auto">
            <a:xfrm flipV="1">
              <a:off x="8163405" y="3203112"/>
              <a:ext cx="128360" cy="210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Flowchart: Delay 14"/>
            <p:cNvSpPr/>
            <p:nvPr/>
          </p:nvSpPr>
          <p:spPr bwMode="auto">
            <a:xfrm>
              <a:off x="7343829" y="2822112"/>
              <a:ext cx="819575" cy="674132"/>
            </a:xfrm>
            <a:prstGeom prst="flowChartDelay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400" b="0"/>
            </a:p>
          </p:txBody>
        </p:sp>
        <p:sp>
          <p:nvSpPr>
            <p:cNvPr id="16" name="รูปแบบอิสระ 16"/>
            <p:cNvSpPr/>
            <p:nvPr/>
          </p:nvSpPr>
          <p:spPr bwMode="auto">
            <a:xfrm>
              <a:off x="5728723" y="3525797"/>
              <a:ext cx="867304" cy="609600"/>
            </a:xfrm>
            <a:custGeom>
              <a:avLst/>
              <a:gdLst>
                <a:gd name="connsiteX0" fmla="*/ 0 w 1066800"/>
                <a:gd name="connsiteY0" fmla="*/ 0 h 990600"/>
                <a:gd name="connsiteX1" fmla="*/ 533400 w 1066800"/>
                <a:gd name="connsiteY1" fmla="*/ 0 h 990600"/>
                <a:gd name="connsiteX2" fmla="*/ 986380 w 1066800"/>
                <a:gd name="connsiteY2" fmla="*/ 233772 h 990600"/>
                <a:gd name="connsiteX3" fmla="*/ 986379 w 1066800"/>
                <a:gd name="connsiteY3" fmla="*/ 756829 h 990600"/>
                <a:gd name="connsiteX4" fmla="*/ 533398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93606"/>
                <a:gd name="connsiteY0" fmla="*/ 0 h 990600"/>
                <a:gd name="connsiteX1" fmla="*/ 533400 w 1093606"/>
                <a:gd name="connsiteY1" fmla="*/ 0 h 990600"/>
                <a:gd name="connsiteX2" fmla="*/ 986380 w 1093606"/>
                <a:gd name="connsiteY2" fmla="*/ 233772 h 990600"/>
                <a:gd name="connsiteX3" fmla="*/ 986379 w 1093606"/>
                <a:gd name="connsiteY3" fmla="*/ 756829 h 990600"/>
                <a:gd name="connsiteX4" fmla="*/ 304800 w 1093606"/>
                <a:gd name="connsiteY4" fmla="*/ 990600 h 990600"/>
                <a:gd name="connsiteX5" fmla="*/ 0 w 1093606"/>
                <a:gd name="connsiteY5" fmla="*/ 990600 h 990600"/>
                <a:gd name="connsiteX6" fmla="*/ 0 w 1093606"/>
                <a:gd name="connsiteY6" fmla="*/ 0 h 990600"/>
                <a:gd name="connsiteX0" fmla="*/ 0 w 1093606"/>
                <a:gd name="connsiteY0" fmla="*/ 0 h 990600"/>
                <a:gd name="connsiteX1" fmla="*/ 381000 w 1093606"/>
                <a:gd name="connsiteY1" fmla="*/ 0 h 990600"/>
                <a:gd name="connsiteX2" fmla="*/ 986380 w 1093606"/>
                <a:gd name="connsiteY2" fmla="*/ 233772 h 990600"/>
                <a:gd name="connsiteX3" fmla="*/ 986379 w 1093606"/>
                <a:gd name="connsiteY3" fmla="*/ 756829 h 990600"/>
                <a:gd name="connsiteX4" fmla="*/ 304800 w 1093606"/>
                <a:gd name="connsiteY4" fmla="*/ 990600 h 990600"/>
                <a:gd name="connsiteX5" fmla="*/ 0 w 1093606"/>
                <a:gd name="connsiteY5" fmla="*/ 990600 h 990600"/>
                <a:gd name="connsiteX6" fmla="*/ 0 w 1093606"/>
                <a:gd name="connsiteY6" fmla="*/ 0 h 990600"/>
                <a:gd name="connsiteX0" fmla="*/ 0 w 1093606"/>
                <a:gd name="connsiteY0" fmla="*/ 0 h 990600"/>
                <a:gd name="connsiteX1" fmla="*/ 304800 w 1093606"/>
                <a:gd name="connsiteY1" fmla="*/ 0 h 990600"/>
                <a:gd name="connsiteX2" fmla="*/ 986380 w 1093606"/>
                <a:gd name="connsiteY2" fmla="*/ 233772 h 990600"/>
                <a:gd name="connsiteX3" fmla="*/ 986379 w 1093606"/>
                <a:gd name="connsiteY3" fmla="*/ 756829 h 990600"/>
                <a:gd name="connsiteX4" fmla="*/ 304800 w 1093606"/>
                <a:gd name="connsiteY4" fmla="*/ 990600 h 990600"/>
                <a:gd name="connsiteX5" fmla="*/ 0 w 1093606"/>
                <a:gd name="connsiteY5" fmla="*/ 990600 h 990600"/>
                <a:gd name="connsiteX6" fmla="*/ 0 w 1093606"/>
                <a:gd name="connsiteY6" fmla="*/ 0 h 990600"/>
                <a:gd name="connsiteX0" fmla="*/ 0 w 1174027"/>
                <a:gd name="connsiteY0" fmla="*/ 0 h 990600"/>
                <a:gd name="connsiteX1" fmla="*/ 304800 w 1174027"/>
                <a:gd name="connsiteY1" fmla="*/ 0 h 990600"/>
                <a:gd name="connsiteX2" fmla="*/ 986380 w 1174027"/>
                <a:gd name="connsiteY2" fmla="*/ 233772 h 990600"/>
                <a:gd name="connsiteX3" fmla="*/ 1066800 w 1174027"/>
                <a:gd name="connsiteY3" fmla="*/ 495300 h 990600"/>
                <a:gd name="connsiteX4" fmla="*/ 304800 w 1174027"/>
                <a:gd name="connsiteY4" fmla="*/ 990600 h 990600"/>
                <a:gd name="connsiteX5" fmla="*/ 0 w 1174027"/>
                <a:gd name="connsiteY5" fmla="*/ 990600 h 990600"/>
                <a:gd name="connsiteX6" fmla="*/ 0 w 1174027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0 h 990600"/>
                <a:gd name="connsiteX1" fmla="*/ 304800 w 1066800"/>
                <a:gd name="connsiteY1" fmla="*/ 0 h 990600"/>
                <a:gd name="connsiteX2" fmla="*/ 1066800 w 1066800"/>
                <a:gd name="connsiteY2" fmla="*/ 495300 h 990600"/>
                <a:gd name="connsiteX3" fmla="*/ 1066800 w 1066800"/>
                <a:gd name="connsiteY3" fmla="*/ 495300 h 990600"/>
                <a:gd name="connsiteX4" fmla="*/ 304800 w 1066800"/>
                <a:gd name="connsiteY4" fmla="*/ 990600 h 990600"/>
                <a:gd name="connsiteX5" fmla="*/ 0 w 1066800"/>
                <a:gd name="connsiteY5" fmla="*/ 990600 h 990600"/>
                <a:gd name="connsiteX6" fmla="*/ 0 w 1066800"/>
                <a:gd name="connsiteY6" fmla="*/ 0 h 990600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0 w 1066800"/>
                <a:gd name="connsiteY6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0 w 1066800"/>
                <a:gd name="connsiteY6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152400 w 1066800"/>
                <a:gd name="connsiteY6" fmla="*/ 3370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228600 w 1066800"/>
                <a:gd name="connsiteY6" fmla="*/ 502179 h 997479"/>
                <a:gd name="connsiteX7" fmla="*/ 0 w 1066800"/>
                <a:gd name="connsiteY7" fmla="*/ 6879 h 997479"/>
                <a:gd name="connsiteX0" fmla="*/ 0 w 1066800"/>
                <a:gd name="connsiteY0" fmla="*/ 6879 h 997479"/>
                <a:gd name="connsiteX1" fmla="*/ 304800 w 1066800"/>
                <a:gd name="connsiteY1" fmla="*/ 6879 h 997479"/>
                <a:gd name="connsiteX2" fmla="*/ 1066800 w 1066800"/>
                <a:gd name="connsiteY2" fmla="*/ 502179 h 997479"/>
                <a:gd name="connsiteX3" fmla="*/ 1066800 w 1066800"/>
                <a:gd name="connsiteY3" fmla="*/ 502179 h 997479"/>
                <a:gd name="connsiteX4" fmla="*/ 304800 w 1066800"/>
                <a:gd name="connsiteY4" fmla="*/ 997479 h 997479"/>
                <a:gd name="connsiteX5" fmla="*/ 0 w 1066800"/>
                <a:gd name="connsiteY5" fmla="*/ 997479 h 997479"/>
                <a:gd name="connsiteX6" fmla="*/ 152400 w 1066800"/>
                <a:gd name="connsiteY6" fmla="*/ 502179 h 997479"/>
                <a:gd name="connsiteX7" fmla="*/ 0 w 1066800"/>
                <a:gd name="connsiteY7" fmla="*/ 6879 h 997479"/>
                <a:gd name="connsiteX0" fmla="*/ 30595 w 1097395"/>
                <a:gd name="connsiteY0" fmla="*/ 6879 h 997479"/>
                <a:gd name="connsiteX1" fmla="*/ 335395 w 1097395"/>
                <a:gd name="connsiteY1" fmla="*/ 6879 h 997479"/>
                <a:gd name="connsiteX2" fmla="*/ 1097395 w 1097395"/>
                <a:gd name="connsiteY2" fmla="*/ 502179 h 997479"/>
                <a:gd name="connsiteX3" fmla="*/ 1097395 w 1097395"/>
                <a:gd name="connsiteY3" fmla="*/ 502179 h 997479"/>
                <a:gd name="connsiteX4" fmla="*/ 335395 w 1097395"/>
                <a:gd name="connsiteY4" fmla="*/ 997479 h 997479"/>
                <a:gd name="connsiteX5" fmla="*/ 30595 w 1097395"/>
                <a:gd name="connsiteY5" fmla="*/ 997479 h 997479"/>
                <a:gd name="connsiteX6" fmla="*/ 182995 w 1097395"/>
                <a:gd name="connsiteY6" fmla="*/ 502179 h 997479"/>
                <a:gd name="connsiteX7" fmla="*/ 127577 w 1097395"/>
                <a:gd name="connsiteY7" fmla="*/ 124685 h 997479"/>
                <a:gd name="connsiteX8" fmla="*/ 30595 w 1097395"/>
                <a:gd name="connsiteY8" fmla="*/ 6879 h 997479"/>
                <a:gd name="connsiteX0" fmla="*/ 37043 w 1103843"/>
                <a:gd name="connsiteY0" fmla="*/ 6879 h 997479"/>
                <a:gd name="connsiteX1" fmla="*/ 341843 w 1103843"/>
                <a:gd name="connsiteY1" fmla="*/ 6879 h 997479"/>
                <a:gd name="connsiteX2" fmla="*/ 1103843 w 1103843"/>
                <a:gd name="connsiteY2" fmla="*/ 502179 h 997479"/>
                <a:gd name="connsiteX3" fmla="*/ 1103843 w 1103843"/>
                <a:gd name="connsiteY3" fmla="*/ 502179 h 997479"/>
                <a:gd name="connsiteX4" fmla="*/ 341843 w 1103843"/>
                <a:gd name="connsiteY4" fmla="*/ 997479 h 997479"/>
                <a:gd name="connsiteX5" fmla="*/ 37043 w 1103843"/>
                <a:gd name="connsiteY5" fmla="*/ 997479 h 997479"/>
                <a:gd name="connsiteX6" fmla="*/ 103430 w 1103843"/>
                <a:gd name="connsiteY6" fmla="*/ 872794 h 997479"/>
                <a:gd name="connsiteX7" fmla="*/ 189443 w 1103843"/>
                <a:gd name="connsiteY7" fmla="*/ 502179 h 997479"/>
                <a:gd name="connsiteX8" fmla="*/ 134025 w 1103843"/>
                <a:gd name="connsiteY8" fmla="*/ 124685 h 997479"/>
                <a:gd name="connsiteX9" fmla="*/ 37043 w 1103843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8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8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  <a:gd name="connsiteX0" fmla="*/ 37042 w 1103842"/>
                <a:gd name="connsiteY0" fmla="*/ 6879 h 997479"/>
                <a:gd name="connsiteX1" fmla="*/ 341842 w 1103842"/>
                <a:gd name="connsiteY1" fmla="*/ 6879 h 997479"/>
                <a:gd name="connsiteX2" fmla="*/ 1103842 w 1103842"/>
                <a:gd name="connsiteY2" fmla="*/ 502179 h 997479"/>
                <a:gd name="connsiteX3" fmla="*/ 1103842 w 1103842"/>
                <a:gd name="connsiteY3" fmla="*/ 502179 h 997479"/>
                <a:gd name="connsiteX4" fmla="*/ 341842 w 1103842"/>
                <a:gd name="connsiteY4" fmla="*/ 997479 h 997479"/>
                <a:gd name="connsiteX5" fmla="*/ 37042 w 1103842"/>
                <a:gd name="connsiteY5" fmla="*/ 997479 h 997479"/>
                <a:gd name="connsiteX6" fmla="*/ 103427 w 1103842"/>
                <a:gd name="connsiteY6" fmla="*/ 872794 h 997479"/>
                <a:gd name="connsiteX7" fmla="*/ 189442 w 1103842"/>
                <a:gd name="connsiteY7" fmla="*/ 502179 h 997479"/>
                <a:gd name="connsiteX8" fmla="*/ 134024 w 1103842"/>
                <a:gd name="connsiteY8" fmla="*/ 124685 h 997479"/>
                <a:gd name="connsiteX9" fmla="*/ 37042 w 1103842"/>
                <a:gd name="connsiteY9" fmla="*/ 6879 h 997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3842" h="997479">
                  <a:moveTo>
                    <a:pt x="37042" y="6879"/>
                  </a:moveTo>
                  <a:lnTo>
                    <a:pt x="341842" y="6879"/>
                  </a:lnTo>
                  <a:cubicBezTo>
                    <a:pt x="938945" y="0"/>
                    <a:pt x="1006500" y="356803"/>
                    <a:pt x="1103842" y="502179"/>
                  </a:cubicBezTo>
                  <a:lnTo>
                    <a:pt x="1103842" y="502179"/>
                  </a:lnTo>
                  <a:cubicBezTo>
                    <a:pt x="1006499" y="647555"/>
                    <a:pt x="932596" y="990600"/>
                    <a:pt x="341842" y="997479"/>
                  </a:cubicBezTo>
                  <a:lnTo>
                    <a:pt x="37042" y="997479"/>
                  </a:lnTo>
                  <a:cubicBezTo>
                    <a:pt x="0" y="973235"/>
                    <a:pt x="86110" y="944954"/>
                    <a:pt x="103427" y="872794"/>
                  </a:cubicBezTo>
                  <a:cubicBezTo>
                    <a:pt x="153072" y="727901"/>
                    <a:pt x="158751" y="716913"/>
                    <a:pt x="189442" y="502179"/>
                  </a:cubicBezTo>
                  <a:cubicBezTo>
                    <a:pt x="170249" y="291774"/>
                    <a:pt x="159424" y="207235"/>
                    <a:pt x="134024" y="124685"/>
                  </a:cubicBezTo>
                  <a:cubicBezTo>
                    <a:pt x="114686" y="30448"/>
                    <a:pt x="6447" y="47294"/>
                    <a:pt x="37042" y="6879"/>
                  </a:cubicBezTo>
                  <a:close/>
                </a:path>
              </a:pathLst>
            </a:cu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ngsana New" pitchFamily="18" charset="-34"/>
              </a:endParaRPr>
            </a:p>
          </p:txBody>
        </p:sp>
        <p:cxnSp>
          <p:nvCxnSpPr>
            <p:cNvPr id="17" name="ตัวเชื่อมต่อตรง 17"/>
            <p:cNvCxnSpPr>
              <a:endCxn id="16" idx="8"/>
            </p:cNvCxnSpPr>
            <p:nvPr/>
          </p:nvCxnSpPr>
          <p:spPr bwMode="auto">
            <a:xfrm>
              <a:off x="5505187" y="3601997"/>
              <a:ext cx="32884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ตัวเชื่อมต่อตรง 19"/>
            <p:cNvCxnSpPr>
              <a:endCxn id="16" idx="6"/>
            </p:cNvCxnSpPr>
            <p:nvPr/>
          </p:nvCxnSpPr>
          <p:spPr bwMode="auto">
            <a:xfrm>
              <a:off x="5505187" y="4059197"/>
              <a:ext cx="3048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ตัวเชื่อมต่อตรง 21"/>
            <p:cNvCxnSpPr>
              <a:stCxn id="16" idx="2"/>
            </p:cNvCxnSpPr>
            <p:nvPr/>
          </p:nvCxnSpPr>
          <p:spPr bwMode="auto">
            <a:xfrm flipV="1">
              <a:off x="6596027" y="3830597"/>
              <a:ext cx="428096" cy="210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สี่เหลี่ยมผืนผ้า 23"/>
            <p:cNvSpPr/>
            <p:nvPr/>
          </p:nvSpPr>
          <p:spPr>
            <a:xfrm>
              <a:off x="5200387" y="3396733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800" dirty="0">
                  <a:latin typeface="Courier New" pitchFamily="49" charset="0"/>
                  <a:cs typeface="Courier New" pitchFamily="49" charset="0"/>
                </a:rPr>
                <a:t>A</a:t>
              </a:r>
            </a:p>
          </p:txBody>
        </p:sp>
        <p:sp>
          <p:nvSpPr>
            <p:cNvPr id="21" name="สี่เหลี่ยมผืนผ้า 29"/>
            <p:cNvSpPr/>
            <p:nvPr/>
          </p:nvSpPr>
          <p:spPr>
            <a:xfrm>
              <a:off x="5200387" y="3842265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800" dirty="0">
                  <a:latin typeface="Courier New" pitchFamily="49" charset="0"/>
                  <a:cs typeface="Courier New" pitchFamily="49" charset="0"/>
                </a:rPr>
                <a:t>B</a:t>
              </a:r>
            </a:p>
          </p:txBody>
        </p:sp>
        <p:cxnSp>
          <p:nvCxnSpPr>
            <p:cNvPr id="22" name="ตัวเชื่อมต่อตรง 34"/>
            <p:cNvCxnSpPr/>
            <p:nvPr/>
          </p:nvCxnSpPr>
          <p:spPr bwMode="auto">
            <a:xfrm rot="5400000" flipH="1" flipV="1">
              <a:off x="6795523" y="3604099"/>
              <a:ext cx="4572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ตัวเชื่อมต่อตรง 32"/>
            <p:cNvCxnSpPr/>
            <p:nvPr/>
          </p:nvCxnSpPr>
          <p:spPr bwMode="auto">
            <a:xfrm>
              <a:off x="7010272" y="3382603"/>
              <a:ext cx="32884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6219025" y="2273932"/>
            <a:ext cx="644728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SOP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57231" y="2927561"/>
            <a:ext cx="21627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Y = (</a:t>
            </a:r>
            <a:r>
              <a:rPr lang="en-US" dirty="0" err="1">
                <a:latin typeface="TH SarabunPSK" pitchFamily="34" charset="-34"/>
                <a:cs typeface="TH SarabunPSK" pitchFamily="34" charset="-34"/>
              </a:rPr>
              <a:t>C.D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) + (</a:t>
            </a:r>
            <a:r>
              <a:rPr lang="en-US" dirty="0" err="1">
                <a:latin typeface="TH SarabunPSK" pitchFamily="34" charset="-34"/>
                <a:cs typeface="TH SarabunPSK" pitchFamily="34" charset="-34"/>
              </a:rPr>
              <a:t>C.D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’)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h-TH" b="1" dirty="0"/>
              <a:t>เงื่อนไขการสำเร็จการศึกษา</a:t>
            </a:r>
            <a:br>
              <a:rPr lang="th-TH" b="1" dirty="0"/>
            </a:br>
            <a:r>
              <a:rPr lang="th-TH" b="1" dirty="0">
                <a:solidFill>
                  <a:srgbClr val="FF0000"/>
                </a:solidFill>
              </a:rPr>
              <a:t>แล้วอะไรที่ยังคั่งค้างอยู่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th-TH" b="1" dirty="0"/>
              <a:t>จงเขียนเป็นสมการ </a:t>
            </a:r>
            <a:r>
              <a:rPr lang="en-US" b="1" dirty="0"/>
              <a:t>SOP</a:t>
            </a:r>
            <a:endParaRPr lang="en-US" sz="40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5612877"/>
              </p:ext>
            </p:extLst>
          </p:nvPr>
        </p:nvGraphicFramePr>
        <p:xfrm>
          <a:off x="175845" y="2848512"/>
          <a:ext cx="3819379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3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24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1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225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Y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kern="1200" dirty="0">
                          <a:solidFill>
                            <a:schemeClr val="bg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bg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5775" y="1373087"/>
            <a:ext cx="3799450" cy="1384995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A =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จ่ายค่าเล่าเรียนครบ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B =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เกรดเฉลี่ยไม่ต่ำกว่า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2.00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C =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เรียนครบตามหลักสูตร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44970" y="1365526"/>
            <a:ext cx="3066784" cy="954107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Sum of Products : SOP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Y = (ABC) + (ABC) </a:t>
            </a:r>
          </a:p>
        </p:txBody>
      </p:sp>
      <p:cxnSp>
        <p:nvCxnSpPr>
          <p:cNvPr id="16" name="ตัวเชื่อมต่อตรง 5"/>
          <p:cNvCxnSpPr/>
          <p:nvPr/>
        </p:nvCxnSpPr>
        <p:spPr bwMode="auto">
          <a:xfrm>
            <a:off x="4777906" y="1867021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ตัวเชื่อมต่อตรง 13"/>
          <p:cNvCxnSpPr/>
          <p:nvPr/>
        </p:nvCxnSpPr>
        <p:spPr bwMode="auto">
          <a:xfrm>
            <a:off x="6020918" y="1871784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4066595"/>
              </p:ext>
            </p:extLst>
          </p:nvPr>
        </p:nvGraphicFramePr>
        <p:xfrm>
          <a:off x="4144970" y="2379681"/>
          <a:ext cx="4548863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9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8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9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03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225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m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Product Term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3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A'BC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5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6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ABC'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7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4144970" y="6334780"/>
            <a:ext cx="4466767" cy="523220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>
                <a:latin typeface="TH SarabunPSK" pitchFamily="34" charset="-34"/>
                <a:cs typeface="TH SarabunPSK" pitchFamily="34" charset="-34"/>
              </a:rPr>
              <a:t>Minterm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คือ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 f(ABC) = ∑ m ( 3 , 6 )</a:t>
            </a:r>
          </a:p>
        </p:txBody>
      </p:sp>
      <p:sp>
        <p:nvSpPr>
          <p:cNvPr id="10" name="Rectangle 24"/>
          <p:cNvSpPr/>
          <p:nvPr/>
        </p:nvSpPr>
        <p:spPr>
          <a:xfrm>
            <a:off x="2968982" y="5146916"/>
            <a:ext cx="10262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000" dirty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ไม่จ่ายไม่จบ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Rectangle 24"/>
          <p:cNvSpPr/>
          <p:nvPr/>
        </p:nvSpPr>
        <p:spPr>
          <a:xfrm>
            <a:off x="2967380" y="6055177"/>
            <a:ext cx="10278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000" dirty="0">
                <a:solidFill>
                  <a:schemeClr val="bg1">
                    <a:lumMod val="95000"/>
                  </a:schemeClr>
                </a:solidFill>
                <a:latin typeface="TH SarabunPSK" pitchFamily="34" charset="-34"/>
                <a:cs typeface="TH SarabunPSK" pitchFamily="34" charset="-34"/>
              </a:rPr>
              <a:t>ค้างบางวิชา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10384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Minterm</a:t>
            </a:r>
            <a:r>
              <a:rPr lang="en-US" dirty="0"/>
              <a:t> </a:t>
            </a:r>
            <a:r>
              <a:rPr lang="en-US" dirty="0" err="1"/>
              <a:t>Maxterm</a:t>
            </a:r>
            <a:r>
              <a:rPr lang="en-US" dirty="0"/>
              <a:t> Notation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TH SarabunPSK" pitchFamily="34" charset="-34"/>
                <a:cs typeface="TH SarabunPSK" pitchFamily="34" charset="-34"/>
              </a:rPr>
              <a:t>http://www.ece.msstate.edu/~reese/EE3714/minmax/minmax.pdf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6" y="1232421"/>
            <a:ext cx="4279000" cy="3110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387" y="3016155"/>
            <a:ext cx="4398612" cy="3188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1435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h-TH" b="1" dirty="0"/>
              <a:t>การเปลี่ยน </a:t>
            </a:r>
            <a:r>
              <a:rPr lang="en-US" b="1" dirty="0"/>
              <a:t>Min term </a:t>
            </a:r>
            <a:r>
              <a:rPr lang="th-TH" b="1" dirty="0"/>
              <a:t>เป็น </a:t>
            </a:r>
            <a:r>
              <a:rPr lang="en-US" b="1" dirty="0"/>
              <a:t>Max term</a:t>
            </a:r>
            <a:endParaRPr lang="en-US" sz="40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5322123"/>
              </p:ext>
            </p:extLst>
          </p:nvPr>
        </p:nvGraphicFramePr>
        <p:xfrm>
          <a:off x="457200" y="1219200"/>
          <a:ext cx="377952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6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90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225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Y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kern="1200" dirty="0">
                          <a:solidFill>
                            <a:schemeClr val="bg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bg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" y="4945598"/>
            <a:ext cx="8229600" cy="1815882"/>
          </a:xfrm>
          <a:prstGeom prst="rect">
            <a:avLst/>
          </a:prstGeom>
          <a:solidFill>
            <a:srgbClr val="008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Sum of Products : SOP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Y = (ABC) + (ABC) 				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Product of sum : POS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Y = (A+B+C)(A+B+C)(A+B+C)(A+B+C)(A+B+C)(A+B+C) </a:t>
            </a:r>
          </a:p>
        </p:txBody>
      </p:sp>
      <p:cxnSp>
        <p:nvCxnSpPr>
          <p:cNvPr id="6" name="ตัวเชื่อมต่อตรง 5"/>
          <p:cNvCxnSpPr/>
          <p:nvPr/>
        </p:nvCxnSpPr>
        <p:spPr bwMode="auto">
          <a:xfrm>
            <a:off x="1166337" y="5455285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ตัวเชื่อมต่อตรง 13"/>
          <p:cNvCxnSpPr/>
          <p:nvPr/>
        </p:nvCxnSpPr>
        <p:spPr bwMode="auto">
          <a:xfrm>
            <a:off x="2409349" y="546004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ตัวเชื่อมต่อตรง 22"/>
          <p:cNvCxnSpPr/>
          <p:nvPr/>
        </p:nvCxnSpPr>
        <p:spPr bwMode="auto">
          <a:xfrm>
            <a:off x="2666524" y="628872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ตัวเชื่อมต่อตรง 23"/>
          <p:cNvCxnSpPr/>
          <p:nvPr/>
        </p:nvCxnSpPr>
        <p:spPr bwMode="auto">
          <a:xfrm>
            <a:off x="3276124" y="628872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ตัวเชื่อมต่อตรง 24"/>
          <p:cNvCxnSpPr/>
          <p:nvPr/>
        </p:nvCxnSpPr>
        <p:spPr bwMode="auto">
          <a:xfrm>
            <a:off x="3923824" y="62696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ตัวเชื่อมต่อตรง 25"/>
          <p:cNvCxnSpPr/>
          <p:nvPr/>
        </p:nvCxnSpPr>
        <p:spPr bwMode="auto">
          <a:xfrm>
            <a:off x="4819174" y="627919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ตัวเชื่อมต่อตรง 26"/>
          <p:cNvCxnSpPr/>
          <p:nvPr/>
        </p:nvCxnSpPr>
        <p:spPr bwMode="auto">
          <a:xfrm>
            <a:off x="5447824" y="627919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ตัวเชื่อมต่อตรง 27"/>
          <p:cNvCxnSpPr/>
          <p:nvPr/>
        </p:nvCxnSpPr>
        <p:spPr bwMode="auto">
          <a:xfrm>
            <a:off x="5752624" y="62696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ตัวเชื่อมต่อตรง 28"/>
          <p:cNvCxnSpPr/>
          <p:nvPr/>
        </p:nvCxnSpPr>
        <p:spPr bwMode="auto">
          <a:xfrm>
            <a:off x="6047899" y="626014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ตัวเชื่อมต่อตรง 29"/>
          <p:cNvCxnSpPr/>
          <p:nvPr/>
        </p:nvCxnSpPr>
        <p:spPr bwMode="auto">
          <a:xfrm>
            <a:off x="6362224" y="62696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4296233" y="1326051"/>
            <a:ext cx="4847767" cy="523220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Min term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คือ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 f(ABC) = ∑ m ( 3 , 6 )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96233" y="1994791"/>
            <a:ext cx="4847767" cy="523220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Max term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คือ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 f(ABC) = ∏ M ( 0,1,2,4,5,7 )</a:t>
            </a:r>
          </a:p>
        </p:txBody>
      </p:sp>
      <p:sp>
        <p:nvSpPr>
          <p:cNvPr id="2" name="Rectangle 1"/>
          <p:cNvSpPr/>
          <p:nvPr/>
        </p:nvSpPr>
        <p:spPr>
          <a:xfrm>
            <a:off x="4476249" y="3392101"/>
            <a:ext cx="437972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SOP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 หรือ </a:t>
            </a:r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Min term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มีรูปปกติ</a:t>
            </a:r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คือ </a:t>
            </a:r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1</a:t>
            </a:r>
            <a:endParaRPr lang="th-TH" sz="3200" dirty="0">
              <a:latin typeface="TH SarabunPSK" pitchFamily="34" charset="-34"/>
              <a:cs typeface="TH SarabunPSK" pitchFamily="34" charset="-34"/>
            </a:endParaRPr>
          </a:p>
          <a:p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POS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หรือ </a:t>
            </a:r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Max term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มีรูปปกติ คือ </a:t>
            </a:r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0</a:t>
            </a:r>
            <a:endParaRPr lang="th-TH" sz="3200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47250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1381125"/>
          </a:xfrm>
        </p:spPr>
        <p:txBody>
          <a:bodyPr/>
          <a:lstStyle/>
          <a:p>
            <a:r>
              <a:rPr lang="th-TH" dirty="0"/>
              <a:t>จงเขียนสมการสำหรับ </a:t>
            </a:r>
            <a:r>
              <a:rPr lang="th-TH" b="1" dirty="0"/>
              <a:t>การเลือกคู่ครองของท่าน</a:t>
            </a:r>
            <a:br>
              <a:rPr lang="th-TH" dirty="0"/>
            </a:br>
            <a:r>
              <a:rPr lang="th-TH" dirty="0"/>
              <a:t>โดยเขียนสมการแบบ </a:t>
            </a:r>
            <a:r>
              <a:rPr lang="en-US" dirty="0"/>
              <a:t>SOP,</a:t>
            </a:r>
            <a:r>
              <a:rPr lang="th-TH" dirty="0"/>
              <a:t> </a:t>
            </a:r>
            <a:r>
              <a:rPr lang="en-US" dirty="0"/>
              <a:t>POS, Min term, Max term</a:t>
            </a:r>
            <a:br>
              <a:rPr lang="th-TH" dirty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/>
              <a:t>โจทย์</a:t>
            </a:r>
          </a:p>
          <a:p>
            <a:pPr lvl="1"/>
            <a:r>
              <a:rPr lang="th-TH" b="1" dirty="0"/>
              <a:t>มีเงื่อนไข 3 ปัจจัย ประกอบการตัดสินใจ</a:t>
            </a:r>
          </a:p>
          <a:p>
            <a:pPr lvl="2"/>
            <a:r>
              <a:rPr lang="th-TH" sz="3200" b="1" dirty="0">
                <a:solidFill>
                  <a:srgbClr val="000099"/>
                </a:solidFill>
              </a:rPr>
              <a:t>หล่อ</a:t>
            </a:r>
            <a:r>
              <a:rPr lang="en-US" sz="3200" b="1" dirty="0">
                <a:solidFill>
                  <a:srgbClr val="000099"/>
                </a:solidFill>
              </a:rPr>
              <a:t>/</a:t>
            </a:r>
            <a:r>
              <a:rPr lang="th-TH" sz="3200" b="1" dirty="0">
                <a:solidFill>
                  <a:srgbClr val="000099"/>
                </a:solidFill>
              </a:rPr>
              <a:t>สวย</a:t>
            </a:r>
          </a:p>
          <a:p>
            <a:pPr lvl="2"/>
            <a:r>
              <a:rPr lang="th-TH" sz="3200" b="1" dirty="0">
                <a:solidFill>
                  <a:srgbClr val="000099"/>
                </a:solidFill>
              </a:rPr>
              <a:t>รวย</a:t>
            </a:r>
          </a:p>
          <a:p>
            <a:pPr lvl="2"/>
            <a:r>
              <a:rPr lang="th-TH" sz="3200" b="1" dirty="0">
                <a:solidFill>
                  <a:srgbClr val="000099"/>
                </a:solidFill>
              </a:rPr>
              <a:t>เก่ง</a:t>
            </a:r>
          </a:p>
          <a:p>
            <a:pPr lvl="1"/>
            <a:r>
              <a:rPr lang="th-TH" b="1" dirty="0"/>
              <a:t>แบบที่ทำให้ตัดสินใจมี 2 แบบ</a:t>
            </a:r>
          </a:p>
          <a:p>
            <a:pPr lvl="2"/>
            <a:r>
              <a:rPr lang="th-TH" sz="2800" b="1" dirty="0"/>
              <a:t>แบบที่ 1 รวยและเก่ง </a:t>
            </a:r>
            <a:r>
              <a:rPr lang="th-TH" sz="2800" b="1" dirty="0">
                <a:solidFill>
                  <a:srgbClr val="FF0000"/>
                </a:solidFill>
              </a:rPr>
              <a:t>ไม่ต้องหล่อ</a:t>
            </a:r>
            <a:r>
              <a:rPr lang="en-US" sz="2800" b="1" dirty="0">
                <a:solidFill>
                  <a:srgbClr val="FF0000"/>
                </a:solidFill>
              </a:rPr>
              <a:t>/</a:t>
            </a:r>
            <a:r>
              <a:rPr lang="th-TH" sz="2800" b="1" dirty="0">
                <a:solidFill>
                  <a:srgbClr val="FF0000"/>
                </a:solidFill>
              </a:rPr>
              <a:t>สวยก็ได้</a:t>
            </a:r>
          </a:p>
          <a:p>
            <a:pPr lvl="2"/>
            <a:r>
              <a:rPr lang="th-TH" sz="2800" b="1" dirty="0"/>
              <a:t>แบบที่ 2 ต้องหล่อ</a:t>
            </a:r>
            <a:r>
              <a:rPr lang="en-US" sz="2800" b="1" dirty="0"/>
              <a:t>/</a:t>
            </a:r>
            <a:r>
              <a:rPr lang="th-TH" sz="2800" b="1" dirty="0"/>
              <a:t>สวย และรวย </a:t>
            </a:r>
            <a:r>
              <a:rPr lang="th-TH" sz="2800" b="1" dirty="0">
                <a:solidFill>
                  <a:srgbClr val="FF0000"/>
                </a:solidFill>
              </a:rPr>
              <a:t>ไม่ต้องเก่งก็ได้</a:t>
            </a:r>
          </a:p>
          <a:p>
            <a:pPr lvl="2"/>
            <a:r>
              <a:rPr lang="th-TH" dirty="0"/>
              <a:t>ถ้าทั้ง หล่อ</a:t>
            </a:r>
            <a:r>
              <a:rPr lang="en-US" dirty="0"/>
              <a:t>/</a:t>
            </a:r>
            <a:r>
              <a:rPr lang="th-TH" dirty="0"/>
              <a:t>สวย และ รวย และเก่ง ครบ 3 อย่าง จะไม่เลือก </a:t>
            </a:r>
            <a:r>
              <a:rPr lang="th-TH" b="1" dirty="0">
                <a:solidFill>
                  <a:srgbClr val="FF0000"/>
                </a:solidFill>
              </a:rPr>
              <a:t>เพราะดีเกินไป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จงเขียนสมการสำหรับ </a:t>
            </a:r>
            <a:r>
              <a:rPr lang="th-TH" b="1" dirty="0"/>
              <a:t>การเลือกคู่ครองของท่าน</a:t>
            </a:r>
            <a:br>
              <a:rPr lang="th-TH" dirty="0"/>
            </a:br>
            <a:r>
              <a:rPr lang="th-TH" dirty="0"/>
              <a:t>โดยเขียนสมการแบบ </a:t>
            </a:r>
            <a:r>
              <a:rPr lang="en-US" dirty="0"/>
              <a:t>SOP (Sum of Products) </a:t>
            </a:r>
            <a:br>
              <a:rPr lang="th-TH" dirty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600201"/>
            <a:ext cx="8686800" cy="635000"/>
          </a:xfrm>
        </p:spPr>
        <p:txBody>
          <a:bodyPr/>
          <a:lstStyle/>
          <a:p>
            <a:pPr>
              <a:buNone/>
            </a:pPr>
            <a:r>
              <a:rPr lang="th-TH" b="1" dirty="0"/>
              <a:t>ขั้นตอนที่ 1 ตารางค่าความจริงที่ได้สำหรับสมการแบบ </a:t>
            </a:r>
            <a:r>
              <a:rPr lang="en-US" b="1" dirty="0"/>
              <a:t>SOP </a:t>
            </a:r>
            <a:r>
              <a:rPr lang="th-TH" b="1" dirty="0"/>
              <a:t>เป็น </a:t>
            </a:r>
            <a:r>
              <a:rPr lang="en-US" b="1" dirty="0"/>
              <a:t>Min term </a:t>
            </a:r>
            <a:endParaRPr lang="th-TH" b="1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5322123"/>
              </p:ext>
            </p:extLst>
          </p:nvPr>
        </p:nvGraphicFramePr>
        <p:xfrm>
          <a:off x="314960" y="2352040"/>
          <a:ext cx="831088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1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2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13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10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34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908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output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A’BC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ABC’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Y=(A’BC)+(ABC’)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kern="1200" dirty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kern="1200" dirty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kern="1200" dirty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1400" b="1" kern="1200" dirty="0">
                          <a:solidFill>
                            <a:schemeClr val="dk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1400" b="1" kern="1200" dirty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1400" b="1" kern="1200" dirty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0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kern="1200" dirty="0">
                          <a:solidFill>
                            <a:schemeClr val="tx1"/>
                          </a:solidFill>
                          <a:latin typeface="Courier New" pitchFamily="49" charset="0"/>
                          <a:ea typeface="+mn-ea"/>
                          <a:cs typeface="Courier New" pitchFamily="49" charset="0"/>
                        </a:rPr>
                        <a:t>1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Courier New" pitchFamily="49" charset="0"/>
                        <a:ea typeface="+mn-ea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จงเขียนสมการสำหรับ </a:t>
            </a:r>
            <a:r>
              <a:rPr lang="th-TH" b="1" dirty="0"/>
              <a:t>การเลือกคู่ครองของท่าน</a:t>
            </a:r>
            <a:br>
              <a:rPr lang="th-TH" dirty="0"/>
            </a:br>
            <a:r>
              <a:rPr lang="th-TH" dirty="0"/>
              <a:t>โดยเขียนสมการแบบ </a:t>
            </a:r>
            <a:r>
              <a:rPr lang="en-US" dirty="0"/>
              <a:t>POS (Product of Sum) </a:t>
            </a:r>
            <a:br>
              <a:rPr lang="th-TH" dirty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600201"/>
            <a:ext cx="8686800" cy="604520"/>
          </a:xfrm>
        </p:spPr>
        <p:txBody>
          <a:bodyPr/>
          <a:lstStyle/>
          <a:p>
            <a:pPr>
              <a:buNone/>
            </a:pPr>
            <a:r>
              <a:rPr lang="th-TH" b="1" dirty="0"/>
              <a:t>ขั้นตอนที่ 2 ตารางค่าความจริงที่ได้สำหรับสมการแบบ </a:t>
            </a:r>
            <a:r>
              <a:rPr lang="en-US" b="1" dirty="0"/>
              <a:t>POS </a:t>
            </a:r>
            <a:r>
              <a:rPr lang="th-TH" b="1" dirty="0"/>
              <a:t>เป็น </a:t>
            </a:r>
            <a:r>
              <a:rPr lang="en-US" b="1" dirty="0"/>
              <a:t>Max term </a:t>
            </a:r>
            <a:endParaRPr lang="th-TH" b="1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5322123"/>
              </p:ext>
            </p:extLst>
          </p:nvPr>
        </p:nvGraphicFramePr>
        <p:xfrm>
          <a:off x="314960" y="2352040"/>
          <a:ext cx="8310881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4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9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7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5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50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47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56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472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input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Y=(A+B+C)(A+B+C‘)(A+B'+C)(A'+B+C)(A'+B+C‘)(A'+B'+C')</a:t>
                      </a:r>
                      <a:endParaRPr lang="th-TH" sz="2800" b="1" kern="1200" dirty="0">
                        <a:solidFill>
                          <a:schemeClr val="tx1"/>
                        </a:solidFill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25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B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H SarabunPSK" pitchFamily="34" charset="-34"/>
                          <a:cs typeface="TH SarabunPSK" pitchFamily="34" charset="-34"/>
                        </a:rPr>
                        <a:t>A+B+C</a:t>
                      </a:r>
                      <a:endParaRPr lang="th-TH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H SarabunPSK" pitchFamily="34" charset="-34"/>
                          <a:cs typeface="TH SarabunPSK" pitchFamily="34" charset="-34"/>
                        </a:rPr>
                        <a:t>A+B+C'</a:t>
                      </a:r>
                      <a:endParaRPr lang="th-TH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A+B'+C</a:t>
                      </a:r>
                      <a:endParaRPr lang="th-TH" sz="1800" b="1" kern="1200" dirty="0">
                        <a:solidFill>
                          <a:schemeClr val="dk1"/>
                        </a:solidFill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A'+B+C</a:t>
                      </a:r>
                      <a:endParaRPr lang="th-TH" sz="1800" b="1" kern="1200" dirty="0">
                        <a:solidFill>
                          <a:schemeClr val="dk1"/>
                        </a:solidFill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A'+B+C'</a:t>
                      </a:r>
                      <a:endParaRPr lang="th-TH" sz="1800" b="1" kern="1200" dirty="0">
                        <a:solidFill>
                          <a:schemeClr val="dk1"/>
                        </a:solidFill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A'+B'+C'</a:t>
                      </a:r>
                      <a:endParaRPr lang="th-TH" sz="1800" b="1" kern="1200" dirty="0">
                        <a:solidFill>
                          <a:schemeClr val="dk1"/>
                        </a:solidFill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Y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  <a:endParaRPr lang="th-TH" sz="1800" b="1" kern="1200" dirty="0">
                        <a:solidFill>
                          <a:schemeClr val="tx1"/>
                        </a:solidFill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  <a:endParaRPr lang="th-TH" sz="1800" b="1" kern="1200" dirty="0">
                        <a:solidFill>
                          <a:schemeClr val="tx1"/>
                        </a:solidFill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  <a:endParaRPr lang="th-TH" sz="1800" b="1" kern="1200" dirty="0">
                        <a:solidFill>
                          <a:schemeClr val="tx1"/>
                        </a:solidFill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88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1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จงเขียนสมการสำหรับ </a:t>
            </a:r>
            <a:r>
              <a:rPr lang="th-TH" b="1" dirty="0"/>
              <a:t>การเลือกคู่ครองของท่าน</a:t>
            </a:r>
            <a:br>
              <a:rPr lang="th-TH" dirty="0"/>
            </a:br>
            <a:r>
              <a:rPr lang="th-TH" dirty="0"/>
              <a:t>โดยเขียนสมการแบบ </a:t>
            </a:r>
            <a:r>
              <a:rPr lang="en-US" dirty="0"/>
              <a:t>SOP </a:t>
            </a:r>
            <a:r>
              <a:rPr lang="th-TH" dirty="0"/>
              <a:t>และ </a:t>
            </a:r>
            <a:r>
              <a:rPr lang="en-US" dirty="0"/>
              <a:t>POS</a:t>
            </a:r>
            <a:br>
              <a:rPr lang="th-TH" dirty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32080" y="1600200"/>
            <a:ext cx="9011920" cy="4525963"/>
          </a:xfrm>
        </p:spPr>
        <p:txBody>
          <a:bodyPr/>
          <a:lstStyle/>
          <a:p>
            <a:r>
              <a:rPr lang="th-TH" b="1" dirty="0"/>
              <a:t>ขั้นตอนที่ 3 แปลงเป็นสมการ</a:t>
            </a:r>
          </a:p>
          <a:p>
            <a:pPr lvl="1"/>
            <a:r>
              <a:rPr lang="en-US" b="1" dirty="0"/>
              <a:t>SOP </a:t>
            </a:r>
            <a:r>
              <a:rPr lang="th-TH" b="1" dirty="0"/>
              <a:t>นั้น เลือกเฉพาะที่เป็นจริง โดยค่าที่ใช้คือค่า 1 นำแต่ละบรรทัดเชื่อมด้วย </a:t>
            </a:r>
            <a:r>
              <a:rPr lang="en-US" b="1" dirty="0"/>
              <a:t>OR</a:t>
            </a:r>
            <a:endParaRPr lang="th-TH" b="1" dirty="0"/>
          </a:p>
          <a:p>
            <a:pPr lvl="1"/>
            <a:r>
              <a:rPr lang="en-US" b="1" dirty="0"/>
              <a:t>POS </a:t>
            </a:r>
            <a:r>
              <a:rPr lang="th-TH" b="1" dirty="0"/>
              <a:t>นั้น เลือกเฉพาะที่เป็นเท็จ โดยค่าที่ใช้คือค่า 0 นำแต่ละบรรทัดเชื่อมด้วย </a:t>
            </a:r>
            <a:r>
              <a:rPr lang="en-US" b="1" dirty="0"/>
              <a:t>And</a:t>
            </a:r>
            <a:endParaRPr lang="th-TH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90550" y="3764498"/>
            <a:ext cx="8229600" cy="1815882"/>
          </a:xfrm>
          <a:prstGeom prst="rect">
            <a:avLst/>
          </a:prstGeom>
          <a:solidFill>
            <a:srgbClr val="008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Sum of Products : SOP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Y = (ABC) + (ABC) 				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Product of sum : POS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Y = (A+B+C)(A+B+C)(A+B+C)(A+B+C)(A+B+C)(A+B+C) </a:t>
            </a:r>
          </a:p>
        </p:txBody>
      </p:sp>
      <p:cxnSp>
        <p:nvCxnSpPr>
          <p:cNvPr id="6" name="ตัวเชื่อมต่อตรง 5"/>
          <p:cNvCxnSpPr/>
          <p:nvPr/>
        </p:nvCxnSpPr>
        <p:spPr bwMode="auto">
          <a:xfrm>
            <a:off x="1223487" y="4274185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2466499" y="427894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ตัวเชื่อมต่อตรง 7"/>
          <p:cNvCxnSpPr/>
          <p:nvPr/>
        </p:nvCxnSpPr>
        <p:spPr bwMode="auto">
          <a:xfrm>
            <a:off x="2723674" y="510762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ตัวเชื่อมต่อตรง 8"/>
          <p:cNvCxnSpPr/>
          <p:nvPr/>
        </p:nvCxnSpPr>
        <p:spPr bwMode="auto">
          <a:xfrm>
            <a:off x="3333274" y="510762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ตัวเชื่อมต่อตรง 9"/>
          <p:cNvCxnSpPr/>
          <p:nvPr/>
        </p:nvCxnSpPr>
        <p:spPr bwMode="auto">
          <a:xfrm>
            <a:off x="3980974" y="50885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/>
          <p:nvPr/>
        </p:nvCxnSpPr>
        <p:spPr bwMode="auto">
          <a:xfrm>
            <a:off x="4876324" y="509809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ตัวเชื่อมต่อตรง 11"/>
          <p:cNvCxnSpPr/>
          <p:nvPr/>
        </p:nvCxnSpPr>
        <p:spPr bwMode="auto">
          <a:xfrm>
            <a:off x="5504974" y="509809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5809774" y="50885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ตัวเชื่อมต่อตรง 13"/>
          <p:cNvCxnSpPr/>
          <p:nvPr/>
        </p:nvCxnSpPr>
        <p:spPr bwMode="auto">
          <a:xfrm>
            <a:off x="6105049" y="507904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ตัวเชื่อมต่อตรง 14"/>
          <p:cNvCxnSpPr/>
          <p:nvPr/>
        </p:nvCxnSpPr>
        <p:spPr bwMode="auto">
          <a:xfrm>
            <a:off x="6419374" y="50885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35100"/>
          </a:xfrm>
        </p:spPr>
        <p:txBody>
          <a:bodyPr/>
          <a:lstStyle/>
          <a:p>
            <a:r>
              <a:rPr lang="th-TH" dirty="0"/>
              <a:t>จงเขียนสมการสำหรับ </a:t>
            </a:r>
            <a:r>
              <a:rPr lang="th-TH" b="1" dirty="0"/>
              <a:t>การเลือกคู่ครองของท่าน</a:t>
            </a:r>
            <a:br>
              <a:rPr lang="th-TH" dirty="0"/>
            </a:br>
            <a:r>
              <a:rPr lang="th-TH" dirty="0"/>
              <a:t>โดยเขียนสมการแบบ </a:t>
            </a:r>
            <a:r>
              <a:rPr lang="en-US" dirty="0"/>
              <a:t>Min term </a:t>
            </a:r>
            <a:r>
              <a:rPr lang="th-TH" dirty="0"/>
              <a:t>และ </a:t>
            </a:r>
            <a:r>
              <a:rPr lang="en-US" dirty="0"/>
              <a:t>Max term </a:t>
            </a:r>
            <a:br>
              <a:rPr lang="th-TH" dirty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32080" y="1600200"/>
            <a:ext cx="9011920" cy="4525963"/>
          </a:xfrm>
        </p:spPr>
        <p:txBody>
          <a:bodyPr/>
          <a:lstStyle/>
          <a:p>
            <a:r>
              <a:rPr lang="th-TH" b="1" dirty="0"/>
              <a:t>ขั้นตอนที่ 4 การแปลงเป็น </a:t>
            </a:r>
            <a:r>
              <a:rPr lang="en-US" b="1" dirty="0"/>
              <a:t>Min term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th-TH" b="1" dirty="0"/>
              <a:t>ขั้นตอนที่ 5 การแปลงเป็น </a:t>
            </a:r>
            <a:r>
              <a:rPr lang="en-US" b="1" dirty="0" err="1"/>
              <a:t>Maxterm</a:t>
            </a:r>
            <a:endParaRPr lang="th-TH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2250023"/>
            <a:ext cx="8229600" cy="1815882"/>
          </a:xfrm>
          <a:prstGeom prst="rect">
            <a:avLst/>
          </a:prstGeom>
          <a:solidFill>
            <a:srgbClr val="008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Sum of Products : SOP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Y 	= (ABC) + (ABC)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   	= m</a:t>
            </a:r>
            <a:r>
              <a:rPr lang="en-US" baseline="-25000" dirty="0">
                <a:latin typeface="TH SarabunPSK" pitchFamily="34" charset="-34"/>
                <a:cs typeface="TH SarabunPSK" pitchFamily="34" charset="-34"/>
              </a:rPr>
              <a:t>3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 + m</a:t>
            </a:r>
            <a:r>
              <a:rPr lang="en-US" baseline="-25000" dirty="0">
                <a:latin typeface="TH SarabunPSK" pitchFamily="34" charset="-34"/>
                <a:cs typeface="TH SarabunPSK" pitchFamily="34" charset="-34"/>
              </a:rPr>
              <a:t>6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	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Y= f(ABC) = ∑ m ( 3 , 6 ) 			</a:t>
            </a:r>
          </a:p>
        </p:txBody>
      </p:sp>
      <p:cxnSp>
        <p:nvCxnSpPr>
          <p:cNvPr id="6" name="ตัวเชื่อมต่อตรง 5"/>
          <p:cNvCxnSpPr/>
          <p:nvPr/>
        </p:nvCxnSpPr>
        <p:spPr bwMode="auto">
          <a:xfrm>
            <a:off x="1852137" y="2759710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3095149" y="27644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495300" y="4974173"/>
            <a:ext cx="8229600" cy="1815882"/>
          </a:xfrm>
          <a:prstGeom prst="rect">
            <a:avLst/>
          </a:prstGeom>
          <a:solidFill>
            <a:srgbClr val="008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Product of Sum : POS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Y 	=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   	= M</a:t>
            </a:r>
            <a:r>
              <a:rPr lang="en-US" baseline="-25000" dirty="0">
                <a:latin typeface="TH SarabunPSK" pitchFamily="34" charset="-34"/>
                <a:cs typeface="TH SarabunPSK" pitchFamily="34" charset="-34"/>
              </a:rPr>
              <a:t>0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 M</a:t>
            </a:r>
            <a:r>
              <a:rPr lang="en-US" baseline="-25000" dirty="0">
                <a:latin typeface="TH SarabunPSK" pitchFamily="34" charset="-34"/>
                <a:cs typeface="TH SarabunPSK" pitchFamily="34" charset="-34"/>
              </a:rPr>
              <a:t>1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 M</a:t>
            </a:r>
            <a:r>
              <a:rPr lang="en-US" baseline="-25000" dirty="0">
                <a:latin typeface="TH SarabunPSK" pitchFamily="34" charset="-34"/>
                <a:cs typeface="TH SarabunPSK" pitchFamily="34" charset="-34"/>
              </a:rPr>
              <a:t>2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 M</a:t>
            </a:r>
            <a:r>
              <a:rPr lang="en-US" baseline="-25000" dirty="0">
                <a:latin typeface="TH SarabunPSK" pitchFamily="34" charset="-34"/>
                <a:cs typeface="TH SarabunPSK" pitchFamily="34" charset="-34"/>
              </a:rPr>
              <a:t>4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 M</a:t>
            </a:r>
            <a:r>
              <a:rPr lang="en-US" baseline="-25000" dirty="0">
                <a:latin typeface="TH SarabunPSK" pitchFamily="34" charset="-34"/>
                <a:cs typeface="TH SarabunPSK" pitchFamily="34" charset="-34"/>
              </a:rPr>
              <a:t>5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 M</a:t>
            </a:r>
            <a:r>
              <a:rPr lang="en-US" baseline="-25000" dirty="0">
                <a:latin typeface="TH SarabunPSK" pitchFamily="34" charset="-34"/>
                <a:cs typeface="TH SarabunPSK" pitchFamily="34" charset="-34"/>
              </a:rPr>
              <a:t>7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Y = f(ABC) = ∏ M ( 0,1,2,4,5,7 )	</a:t>
            </a: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1647825" y="5361772"/>
            <a:ext cx="6457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(A+B+C)(A+B+C)(A+B+C)(A+B+C)(A+B+C)(A+B+C) </a:t>
            </a:r>
            <a:endParaRPr lang="th-TH" dirty="0">
              <a:solidFill>
                <a:schemeClr val="bg1"/>
              </a:solidFill>
            </a:endParaRPr>
          </a:p>
        </p:txBody>
      </p:sp>
      <p:cxnSp>
        <p:nvCxnSpPr>
          <p:cNvPr id="21" name="ตัวเชื่อมต่อตรง 20"/>
          <p:cNvCxnSpPr/>
          <p:nvPr/>
        </p:nvCxnSpPr>
        <p:spPr bwMode="auto">
          <a:xfrm>
            <a:off x="3352324" y="545052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ตัวเชื่อมต่อตรง 21"/>
          <p:cNvCxnSpPr/>
          <p:nvPr/>
        </p:nvCxnSpPr>
        <p:spPr bwMode="auto">
          <a:xfrm>
            <a:off x="3961924" y="545052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ตัวเชื่อมต่อตรง 22"/>
          <p:cNvCxnSpPr/>
          <p:nvPr/>
        </p:nvCxnSpPr>
        <p:spPr bwMode="auto">
          <a:xfrm>
            <a:off x="4609624" y="54314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ตัวเชื่อมต่อตรง 23"/>
          <p:cNvCxnSpPr/>
          <p:nvPr/>
        </p:nvCxnSpPr>
        <p:spPr bwMode="auto">
          <a:xfrm>
            <a:off x="5504974" y="544099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ตัวเชื่อมต่อตรง 24"/>
          <p:cNvCxnSpPr/>
          <p:nvPr/>
        </p:nvCxnSpPr>
        <p:spPr bwMode="auto">
          <a:xfrm>
            <a:off x="6133624" y="544099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ตัวเชื่อมต่อตรง 25"/>
          <p:cNvCxnSpPr/>
          <p:nvPr/>
        </p:nvCxnSpPr>
        <p:spPr bwMode="auto">
          <a:xfrm>
            <a:off x="6438424" y="54314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ตัวเชื่อมต่อตรง 26"/>
          <p:cNvCxnSpPr/>
          <p:nvPr/>
        </p:nvCxnSpPr>
        <p:spPr bwMode="auto">
          <a:xfrm>
            <a:off x="6733699" y="542194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ตัวเชื่อมต่อตรง 27"/>
          <p:cNvCxnSpPr/>
          <p:nvPr/>
        </p:nvCxnSpPr>
        <p:spPr bwMode="auto">
          <a:xfrm>
            <a:off x="7048024" y="54314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1381125"/>
          </a:xfrm>
        </p:spPr>
        <p:txBody>
          <a:bodyPr/>
          <a:lstStyle/>
          <a:p>
            <a:r>
              <a:rPr lang="th-TH" dirty="0"/>
              <a:t>จงเขียนสมการสำหรับ </a:t>
            </a:r>
            <a:r>
              <a:rPr lang="th-TH" b="1" dirty="0"/>
              <a:t>การเลือกคู่ครองของท่าน</a:t>
            </a:r>
            <a:br>
              <a:rPr lang="th-TH" dirty="0"/>
            </a:br>
            <a:r>
              <a:rPr lang="th-TH" dirty="0"/>
              <a:t>โดยเขียนสมการแบบ </a:t>
            </a:r>
            <a:r>
              <a:rPr lang="en-US" dirty="0"/>
              <a:t>SOP,</a:t>
            </a:r>
            <a:r>
              <a:rPr lang="th-TH" dirty="0"/>
              <a:t> </a:t>
            </a:r>
            <a:r>
              <a:rPr lang="en-US" dirty="0"/>
              <a:t>POS, Min term, Max term</a:t>
            </a:r>
            <a:br>
              <a:rPr lang="th-TH" dirty="0"/>
            </a:b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/>
              <a:t>โจทย์	</a:t>
            </a:r>
            <a:r>
              <a:rPr lang="th-TH" sz="2400" b="1" dirty="0"/>
              <a:t>มีเงื่อนไข 3 ปัจจัย คือ </a:t>
            </a:r>
            <a:r>
              <a:rPr lang="th-TH" sz="2400" b="1" dirty="0">
                <a:solidFill>
                  <a:srgbClr val="FF0000"/>
                </a:solidFill>
              </a:rPr>
              <a:t>1.หล่อ</a:t>
            </a:r>
            <a:r>
              <a:rPr lang="en-US" sz="2400" b="1" dirty="0">
                <a:solidFill>
                  <a:srgbClr val="FF0000"/>
                </a:solidFill>
              </a:rPr>
              <a:t>/</a:t>
            </a:r>
            <a:r>
              <a:rPr lang="th-TH" sz="2400" b="1" dirty="0">
                <a:solidFill>
                  <a:srgbClr val="FF0000"/>
                </a:solidFill>
              </a:rPr>
              <a:t>สวย 2.รวย 3.เก่ง</a:t>
            </a:r>
          </a:p>
          <a:p>
            <a:pPr lvl="1">
              <a:buNone/>
            </a:pPr>
            <a:r>
              <a:rPr lang="th-TH" sz="2400" b="1" dirty="0"/>
              <a:t> 			แบบที่ทำให้ตัดสินใจ 	</a:t>
            </a:r>
            <a:r>
              <a:rPr lang="th-TH" sz="2400" dirty="0"/>
              <a:t>แบบที่ 1 รวยและเก่ง </a:t>
            </a:r>
            <a:r>
              <a:rPr lang="th-TH" sz="2400" dirty="0">
                <a:solidFill>
                  <a:srgbClr val="FF0000"/>
                </a:solidFill>
              </a:rPr>
              <a:t>ไม่ต้องหล่อ</a:t>
            </a:r>
            <a:r>
              <a:rPr lang="en-US" sz="2400" dirty="0">
                <a:solidFill>
                  <a:srgbClr val="FF0000"/>
                </a:solidFill>
              </a:rPr>
              <a:t>/</a:t>
            </a:r>
            <a:r>
              <a:rPr lang="th-TH" sz="2400" dirty="0">
                <a:solidFill>
                  <a:srgbClr val="FF0000"/>
                </a:solidFill>
              </a:rPr>
              <a:t>สวยก็ได้</a:t>
            </a:r>
          </a:p>
          <a:p>
            <a:pPr lvl="2">
              <a:buNone/>
            </a:pPr>
            <a:r>
              <a:rPr lang="th-TH" dirty="0"/>
              <a:t>				แบบที่ 2 ต้องหล่อ</a:t>
            </a:r>
            <a:r>
              <a:rPr lang="en-US" dirty="0"/>
              <a:t>/</a:t>
            </a:r>
            <a:r>
              <a:rPr lang="th-TH" dirty="0"/>
              <a:t>สวย และรวย </a:t>
            </a:r>
            <a:r>
              <a:rPr lang="th-TH" dirty="0">
                <a:solidFill>
                  <a:srgbClr val="FF0000"/>
                </a:solidFill>
              </a:rPr>
              <a:t>ไม่ต้องเก่งก็ได้</a:t>
            </a:r>
          </a:p>
          <a:p>
            <a:r>
              <a:rPr lang="th-TH" b="1" dirty="0"/>
              <a:t>คำตอบ</a:t>
            </a:r>
          </a:p>
          <a:p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14575" y="3192997"/>
            <a:ext cx="6219825" cy="3539430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1. Sum of Products : SOP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Y = (ABC) + (ABC) 				</a:t>
            </a:r>
          </a:p>
          <a:p>
            <a:r>
              <a:rPr lang="en-US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 Product of sum : POS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Y = (A+B+C)(A+B+C)(A+B+C)(A+B+C)(A+B+C)(A+B+C) </a:t>
            </a:r>
          </a:p>
          <a:p>
            <a:r>
              <a:rPr lang="en-US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3. Min term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Y= f(ABC) = ∑ m ( 3 , 6 )</a:t>
            </a:r>
          </a:p>
          <a:p>
            <a:r>
              <a:rPr lang="en-US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4. Max term</a:t>
            </a:r>
          </a:p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Y= f(ABC) = ∏ M ( 0,1,2,4,5,7 )	</a:t>
            </a:r>
          </a:p>
        </p:txBody>
      </p:sp>
      <p:cxnSp>
        <p:nvCxnSpPr>
          <p:cNvPr id="5" name="ตัวเชื่อมต่อตรง 4"/>
          <p:cNvCxnSpPr/>
          <p:nvPr/>
        </p:nvCxnSpPr>
        <p:spPr bwMode="auto">
          <a:xfrm>
            <a:off x="2947512" y="3702685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>
            <a:off x="4190524" y="370744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447699" y="453612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ตัวเชื่อมต่อตรง 7"/>
          <p:cNvCxnSpPr/>
          <p:nvPr/>
        </p:nvCxnSpPr>
        <p:spPr bwMode="auto">
          <a:xfrm>
            <a:off x="5057299" y="453612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ตัวเชื่อมต่อตรง 8"/>
          <p:cNvCxnSpPr/>
          <p:nvPr/>
        </p:nvCxnSpPr>
        <p:spPr bwMode="auto">
          <a:xfrm>
            <a:off x="5704999" y="45170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ตัวเชื่อมต่อตรง 9"/>
          <p:cNvCxnSpPr/>
          <p:nvPr/>
        </p:nvCxnSpPr>
        <p:spPr bwMode="auto">
          <a:xfrm>
            <a:off x="6600349" y="452659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/>
          <p:nvPr/>
        </p:nvCxnSpPr>
        <p:spPr bwMode="auto">
          <a:xfrm>
            <a:off x="7228999" y="452659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ตัวเชื่อมต่อตรง 11"/>
          <p:cNvCxnSpPr/>
          <p:nvPr/>
        </p:nvCxnSpPr>
        <p:spPr bwMode="auto">
          <a:xfrm>
            <a:off x="7533799" y="45170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7829074" y="450754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ตัวเชื่อมต่อตรง 13"/>
          <p:cNvCxnSpPr/>
          <p:nvPr/>
        </p:nvCxnSpPr>
        <p:spPr bwMode="auto">
          <a:xfrm>
            <a:off x="8143399" y="45170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144" y="0"/>
            <a:ext cx="9144000" cy="1473200"/>
          </a:xfrm>
        </p:spPr>
        <p:txBody>
          <a:bodyPr/>
          <a:lstStyle/>
          <a:p>
            <a:r>
              <a:rPr lang="th-TH" b="1" dirty="0"/>
              <a:t>แบบฝึกหัด</a:t>
            </a:r>
            <a:br>
              <a:rPr lang="th-TH" b="1" dirty="0"/>
            </a:br>
            <a:r>
              <a:rPr lang="th-TH" sz="3200" b="1" dirty="0"/>
              <a:t>จงนำฟังก์ชันต่อไปนี้ไปเขียน </a:t>
            </a:r>
            <a:r>
              <a:rPr lang="en-US" sz="3200" b="1" dirty="0"/>
              <a:t>Truth table </a:t>
            </a:r>
            <a:r>
              <a:rPr lang="th-TH" sz="3200" b="1" dirty="0"/>
              <a:t>และ</a:t>
            </a:r>
            <a:r>
              <a:rPr lang="en-US" sz="3200" b="1" dirty="0"/>
              <a:t> Max term </a:t>
            </a:r>
            <a:r>
              <a:rPr lang="th-TH" sz="3200" b="1" dirty="0"/>
              <a:t>และ </a:t>
            </a:r>
            <a:r>
              <a:rPr lang="en-US" sz="3200" b="1" dirty="0"/>
              <a:t>Min term</a:t>
            </a:r>
            <a:endParaRPr lang="th-TH" b="1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4344" y="1638300"/>
            <a:ext cx="8229600" cy="50927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f(</a:t>
            </a:r>
            <a:r>
              <a:rPr lang="en-US" b="1" dirty="0" err="1"/>
              <a:t>A,B,C</a:t>
            </a:r>
            <a:r>
              <a:rPr lang="en-US" b="1" dirty="0"/>
              <a:t>) = (ABC’) + (</a:t>
            </a:r>
            <a:r>
              <a:rPr lang="en-US" b="1" dirty="0" err="1"/>
              <a:t>A’BC</a:t>
            </a:r>
            <a:r>
              <a:rPr lang="en-US" b="1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f(</a:t>
            </a:r>
            <a:r>
              <a:rPr lang="en-US" b="1" dirty="0" err="1"/>
              <a:t>A,B,C</a:t>
            </a:r>
            <a:r>
              <a:rPr lang="en-US" b="1" dirty="0"/>
              <a:t>) = (ABC’) + (</a:t>
            </a:r>
            <a:r>
              <a:rPr lang="en-US" b="1" dirty="0" err="1"/>
              <a:t>A’B’C</a:t>
            </a:r>
            <a:r>
              <a:rPr lang="en-US" b="1" dirty="0"/>
              <a:t>) + (</a:t>
            </a:r>
            <a:r>
              <a:rPr lang="en-US" b="1" dirty="0" err="1"/>
              <a:t>AB’C</a:t>
            </a:r>
            <a:r>
              <a:rPr lang="en-US" b="1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f(</a:t>
            </a:r>
            <a:r>
              <a:rPr lang="en-US" b="1" dirty="0" err="1"/>
              <a:t>A,B,C</a:t>
            </a:r>
            <a:r>
              <a:rPr lang="en-US" b="1" dirty="0"/>
              <a:t>) = (</a:t>
            </a:r>
            <a:r>
              <a:rPr lang="en-US" b="1" dirty="0" err="1"/>
              <a:t>A’BC</a:t>
            </a:r>
            <a:r>
              <a:rPr lang="en-US" b="1" dirty="0"/>
              <a:t>’) + (</a:t>
            </a:r>
            <a:r>
              <a:rPr lang="en-US" b="1" dirty="0" err="1"/>
              <a:t>A’B’C</a:t>
            </a:r>
            <a:r>
              <a:rPr lang="en-US" b="1" dirty="0"/>
              <a:t>’) + (</a:t>
            </a:r>
            <a:r>
              <a:rPr lang="en-US" b="1" dirty="0" err="1"/>
              <a:t>A’B’C</a:t>
            </a:r>
            <a:r>
              <a:rPr lang="en-US" b="1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f(</a:t>
            </a:r>
            <a:r>
              <a:rPr lang="en-US" b="1" dirty="0" err="1"/>
              <a:t>A,B,C</a:t>
            </a:r>
            <a:r>
              <a:rPr lang="en-US" b="1" dirty="0"/>
              <a:t>) = (ABC) + (</a:t>
            </a:r>
            <a:r>
              <a:rPr lang="en-US" b="1" dirty="0" err="1"/>
              <a:t>AB’C</a:t>
            </a:r>
            <a:r>
              <a:rPr lang="en-US" b="1" dirty="0"/>
              <a:t>) + (</a:t>
            </a:r>
            <a:r>
              <a:rPr lang="en-US" b="1" dirty="0" err="1"/>
              <a:t>AB’C</a:t>
            </a:r>
            <a:r>
              <a:rPr lang="en-US" b="1" dirty="0"/>
              <a:t>’) + (</a:t>
            </a:r>
            <a:r>
              <a:rPr lang="en-US" b="1" dirty="0" err="1"/>
              <a:t>A’B’C</a:t>
            </a:r>
            <a:r>
              <a:rPr lang="en-US" b="1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f(</a:t>
            </a:r>
            <a:r>
              <a:rPr lang="en-US" b="1" dirty="0" err="1"/>
              <a:t>A,B,C</a:t>
            </a:r>
            <a:r>
              <a:rPr lang="en-US" b="1" dirty="0"/>
              <a:t>) = (</a:t>
            </a:r>
            <a:r>
              <a:rPr lang="en-US" b="1" dirty="0" err="1"/>
              <a:t>A’BC</a:t>
            </a:r>
            <a:r>
              <a:rPr lang="en-US" b="1" dirty="0"/>
              <a:t>) + (</a:t>
            </a:r>
            <a:r>
              <a:rPr lang="en-US" b="1" dirty="0" err="1"/>
              <a:t>AB’C</a:t>
            </a:r>
            <a:r>
              <a:rPr lang="en-US" b="1" dirty="0"/>
              <a:t>’) + (</a:t>
            </a:r>
            <a:r>
              <a:rPr lang="en-US" b="1" dirty="0" err="1"/>
              <a:t>AB’C</a:t>
            </a:r>
            <a:r>
              <a:rPr lang="en-US" b="1" dirty="0"/>
              <a:t>) + (</a:t>
            </a:r>
            <a:r>
              <a:rPr lang="en-US" b="1" dirty="0" err="1"/>
              <a:t>A’B’C</a:t>
            </a:r>
            <a:r>
              <a:rPr lang="en-US" b="1" dirty="0"/>
              <a:t>’)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f(</a:t>
            </a:r>
            <a:r>
              <a:rPr lang="en-US" b="1" dirty="0" err="1"/>
              <a:t>A,B,C</a:t>
            </a:r>
            <a:r>
              <a:rPr lang="en-US" b="1" dirty="0"/>
              <a:t>) = (</a:t>
            </a:r>
            <a:r>
              <a:rPr lang="en-US" b="1" dirty="0" err="1"/>
              <a:t>A+B+C</a:t>
            </a:r>
            <a:r>
              <a:rPr lang="en-US" b="1" dirty="0"/>
              <a:t>’) (</a:t>
            </a:r>
            <a:r>
              <a:rPr lang="en-US" b="1" dirty="0" err="1"/>
              <a:t>A+B</a:t>
            </a:r>
            <a:r>
              <a:rPr lang="en-US" b="1" dirty="0"/>
              <a:t>’+C’)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f(</a:t>
            </a:r>
            <a:r>
              <a:rPr lang="en-US" b="1" dirty="0" err="1"/>
              <a:t>A,B,C</a:t>
            </a:r>
            <a:r>
              <a:rPr lang="en-US" b="1" dirty="0"/>
              <a:t>) = (</a:t>
            </a:r>
            <a:r>
              <a:rPr lang="en-US" b="1" dirty="0" err="1"/>
              <a:t>A+B</a:t>
            </a:r>
            <a:r>
              <a:rPr lang="en-US" b="1" dirty="0"/>
              <a:t>’+C’) (</a:t>
            </a:r>
            <a:r>
              <a:rPr lang="en-US" b="1" dirty="0" err="1"/>
              <a:t>A+B+C</a:t>
            </a:r>
            <a:r>
              <a:rPr lang="en-US" b="1" dirty="0"/>
              <a:t>) (</a:t>
            </a:r>
            <a:r>
              <a:rPr lang="en-US" b="1" dirty="0" err="1"/>
              <a:t>A’+B’+C</a:t>
            </a:r>
            <a:r>
              <a:rPr lang="en-US" b="1" dirty="0"/>
              <a:t>)</a:t>
            </a:r>
            <a:endParaRPr lang="th-TH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f(</a:t>
            </a:r>
            <a:r>
              <a:rPr lang="en-US" b="1" dirty="0" err="1"/>
              <a:t>A,B,C</a:t>
            </a:r>
            <a:r>
              <a:rPr lang="en-US" b="1" dirty="0"/>
              <a:t>) = (</a:t>
            </a:r>
            <a:r>
              <a:rPr lang="en-US" b="1" dirty="0" err="1"/>
              <a:t>A+B</a:t>
            </a:r>
            <a:r>
              <a:rPr lang="en-US" b="1" dirty="0"/>
              <a:t>’+C) (</a:t>
            </a:r>
            <a:r>
              <a:rPr lang="en-US" b="1" dirty="0" err="1"/>
              <a:t>A+B</a:t>
            </a:r>
            <a:r>
              <a:rPr lang="en-US" b="1" dirty="0"/>
              <a:t>’+C’) (A’+</a:t>
            </a:r>
            <a:r>
              <a:rPr lang="en-US" b="1" dirty="0" err="1"/>
              <a:t>B+C</a:t>
            </a:r>
            <a:r>
              <a:rPr lang="en-US" b="1" dirty="0"/>
              <a:t>) (</a:t>
            </a:r>
            <a:r>
              <a:rPr lang="en-US" b="1" dirty="0" err="1"/>
              <a:t>A+B+C</a:t>
            </a:r>
            <a:r>
              <a:rPr lang="en-US" b="1" dirty="0"/>
              <a:t>)</a:t>
            </a:r>
            <a:endParaRPr lang="th-TH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th-TH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th-TH" dirty="0">
              <a:solidFill>
                <a:srgbClr val="FF0000"/>
              </a:solidFill>
            </a:endParaRPr>
          </a:p>
        </p:txBody>
      </p:sp>
      <p:cxnSp>
        <p:nvCxnSpPr>
          <p:cNvPr id="5" name="ตัวเชื่อมต่อตรง 4"/>
          <p:cNvCxnSpPr/>
          <p:nvPr/>
        </p:nvCxnSpPr>
        <p:spPr bwMode="auto">
          <a:xfrm>
            <a:off x="2947512" y="3702685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ตัวเชื่อมต่อตรง 5"/>
          <p:cNvCxnSpPr/>
          <p:nvPr/>
        </p:nvCxnSpPr>
        <p:spPr bwMode="auto">
          <a:xfrm>
            <a:off x="4190524" y="370744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4447699" y="453612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ตัวเชื่อมต่อตรง 7"/>
          <p:cNvCxnSpPr/>
          <p:nvPr/>
        </p:nvCxnSpPr>
        <p:spPr bwMode="auto">
          <a:xfrm>
            <a:off x="5057299" y="453612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ตัวเชื่อมต่อตรง 8"/>
          <p:cNvCxnSpPr/>
          <p:nvPr/>
        </p:nvCxnSpPr>
        <p:spPr bwMode="auto">
          <a:xfrm>
            <a:off x="5704999" y="45170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ตัวเชื่อมต่อตรง 9"/>
          <p:cNvCxnSpPr/>
          <p:nvPr/>
        </p:nvCxnSpPr>
        <p:spPr bwMode="auto">
          <a:xfrm>
            <a:off x="6600349" y="452659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ตัวเชื่อมต่อตรง 10"/>
          <p:cNvCxnSpPr/>
          <p:nvPr/>
        </p:nvCxnSpPr>
        <p:spPr bwMode="auto">
          <a:xfrm>
            <a:off x="7228999" y="452659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ตัวเชื่อมต่อตรง 11"/>
          <p:cNvCxnSpPr/>
          <p:nvPr/>
        </p:nvCxnSpPr>
        <p:spPr bwMode="auto">
          <a:xfrm>
            <a:off x="7533799" y="45170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7829074" y="4507548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ตัวเชื่อมต่อตรง 13"/>
          <p:cNvCxnSpPr/>
          <p:nvPr/>
        </p:nvCxnSpPr>
        <p:spPr bwMode="auto">
          <a:xfrm>
            <a:off x="8143399" y="4517073"/>
            <a:ext cx="131445" cy="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98949890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1398</TotalTime>
  <Words>1069</Words>
  <Application>Microsoft Office PowerPoint</Application>
  <PresentationFormat>นำเสนอทางหน้าจอ (4:3)</PresentationFormat>
  <Paragraphs>367</Paragraphs>
  <Slides>13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13</vt:i4>
      </vt:variant>
    </vt:vector>
  </HeadingPairs>
  <TitlesOfParts>
    <vt:vector size="17" baseType="lpstr">
      <vt:lpstr>Angsana New</vt:lpstr>
      <vt:lpstr>Courier New</vt:lpstr>
      <vt:lpstr>TH SarabunPSK</vt:lpstr>
      <vt:lpstr>1_Default Design</vt:lpstr>
      <vt:lpstr>รูปแบบคาโนนิคัล หรือ รูปแบบบัญญัติ หรือ รูปแบบมาตรฐาน Canonical forms</vt:lpstr>
      <vt:lpstr>งานนำเสนอ PowerPoint</vt:lpstr>
      <vt:lpstr>รูปแบบคาโนนิคัล หรือรูปแบบบัญญัติ  </vt:lpstr>
      <vt:lpstr>เงื่อนไขการสำเร็จการศึกษา แล้วอะไรที่ยังคั่งค้างอยู่ จงเขียนเป็นสมการ SOP</vt:lpstr>
      <vt:lpstr>Minterm Maxterm Notation</vt:lpstr>
      <vt:lpstr>การเปลี่ยน Min term เป็น Max term</vt:lpstr>
      <vt:lpstr>จงเขียนสมการสำหรับ การเลือกคู่ครองของท่าน โดยเขียนสมการแบบ SOP, POS, Min term, Max term </vt:lpstr>
      <vt:lpstr>จงเขียนสมการสำหรับ การเลือกคู่ครองของท่าน โดยเขียนสมการแบบ SOP (Sum of Products)  </vt:lpstr>
      <vt:lpstr>จงเขียนสมการสำหรับ การเลือกคู่ครองของท่าน โดยเขียนสมการแบบ POS (Product of Sum)  </vt:lpstr>
      <vt:lpstr>จงเขียนสมการสำหรับ การเลือกคู่ครองของท่าน โดยเขียนสมการแบบ SOP และ POS </vt:lpstr>
      <vt:lpstr>จงเขียนสมการสำหรับ การเลือกคู่ครองของท่าน โดยเขียนสมการแบบ Min term และ Max term  </vt:lpstr>
      <vt:lpstr>จงเขียนสมการสำหรับ การเลือกคู่ครองของท่าน โดยเขียนสมการแบบ SOP, POS, Min term, Max term </vt:lpstr>
      <vt:lpstr>แบบฝึกหัด จงนำฟังก์ชันต่อไปนี้ไปเขียน Truth table และ Max term และ Min term</vt:lpstr>
    </vt:vector>
  </TitlesOfParts>
  <Company>Yonok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JSP คืออะไร</dc:title>
  <dc:creator>Burin Rujjanapan</dc:creator>
  <cp:lastModifiedBy>LAB</cp:lastModifiedBy>
  <cp:revision>280</cp:revision>
  <dcterms:created xsi:type="dcterms:W3CDTF">2005-08-30T11:47:40Z</dcterms:created>
  <dcterms:modified xsi:type="dcterms:W3CDTF">2019-02-25T01:22:24Z</dcterms:modified>
</cp:coreProperties>
</file>