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0" r:id="rId3"/>
    <p:sldId id="260" r:id="rId4"/>
    <p:sldId id="266" r:id="rId5"/>
    <p:sldId id="267" r:id="rId6"/>
    <p:sldId id="268" r:id="rId7"/>
    <p:sldId id="265" r:id="rId8"/>
    <p:sldId id="264" r:id="rId9"/>
    <p:sldId id="263" r:id="rId10"/>
    <p:sldId id="257" r:id="rId11"/>
    <p:sldId id="258" r:id="rId12"/>
    <p:sldId id="271" r:id="rId13"/>
    <p:sldId id="25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02" y="5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36727C-1A4D-4B78-9FCA-2E98322DC678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86F91C-85FF-411B-B92D-4CACFA514C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172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B3D-A030-41FB-8693-25EFECC6060A}" type="datetime1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47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8461-232E-4307-B7DF-49AF278E3EA3}" type="datetime1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844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FDF8-DFFA-4CD7-89A8-516A77577383}" type="datetime1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401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7180-80B7-4F04-9360-CA5E98D70B0D}" type="datetime1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80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32C03-F87D-41F8-AFC2-D318694E70B3}" type="datetime1">
              <a:rPr lang="en-US" smtClean="0"/>
              <a:t>3/8/2022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78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A586-537D-424D-A5BE-EC8127B99C40}" type="datetime1">
              <a:rPr lang="en-US" smtClean="0"/>
              <a:t>3/8/2022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720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7523-C210-4175-AFAB-01B8B0A129AC}" type="datetime1">
              <a:rPr lang="en-US" smtClean="0"/>
              <a:t>3/8/2022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982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BAC57-F03F-4DFF-A346-AF6493351CAA}" type="datetime1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264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E355-DDC8-467A-A7B4-723DEB5DCD35}" type="datetime1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783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9E040-4E78-4326-9759-3F83C1173AC9}" type="datetime1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207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9AB4F-0FE5-4FE6-83BF-171CAD9FA75E}" type="datetime1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615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defRPr>
            </a:lvl1pPr>
          </a:lstStyle>
          <a:p>
            <a:fld id="{BF3112D3-F55A-446A-8733-173657159915}" type="datetime1">
              <a:rPr lang="en-US" smtClean="0"/>
              <a:pPr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tint val="75000"/>
                  </a:schemeClr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defRPr>
            </a:lvl1pPr>
          </a:lstStyle>
          <a:p>
            <a:fld id="{97CC64CF-6964-4265-8CC3-46A23CBC4E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920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hulabhorn Likit Text" panose="00000500000000000000" pitchFamily="2" charset="-34"/>
          <a:ea typeface="+mj-ea"/>
          <a:cs typeface="Chulabhorn Likit Text" panose="00000500000000000000" pitchFamily="2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hulabhorn Likit Text" panose="00000500000000000000" pitchFamily="2" charset="-34"/>
          <a:ea typeface="+mn-ea"/>
          <a:cs typeface="Chulabhorn Likit Text" panose="00000500000000000000" pitchFamily="2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hulabhorn Likit Text" panose="00000500000000000000" pitchFamily="2" charset="-34"/>
          <a:ea typeface="+mn-ea"/>
          <a:cs typeface="Chulabhorn Likit Text" panose="00000500000000000000" pitchFamily="2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hulabhorn Likit Text" panose="00000500000000000000" pitchFamily="2" charset="-34"/>
          <a:ea typeface="+mn-ea"/>
          <a:cs typeface="Chulabhorn Likit Text" panose="00000500000000000000" pitchFamily="2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hulabhorn Likit Text" panose="00000500000000000000" pitchFamily="2" charset="-34"/>
          <a:ea typeface="+mn-ea"/>
          <a:cs typeface="Chulabhorn Likit Text" panose="00000500000000000000" pitchFamily="2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hulabhorn Likit Text" panose="00000500000000000000" pitchFamily="2" charset="-34"/>
          <a:ea typeface="+mn-ea"/>
          <a:cs typeface="Chulabhorn Likit Text" panose="00000500000000000000" pitchFamily="2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aiall.com/quiz/" TargetMode="External"/><Relationship Id="rId2" Type="http://schemas.openxmlformats.org/officeDocument/2006/relationships/hyperlink" Target="https://www.thaiall.com/dhamma/sila5.htm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forms.gle/v13xs3yzjVEcUhHx8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1470025"/>
          </a:xfrm>
        </p:spPr>
        <p:txBody>
          <a:bodyPr/>
          <a:lstStyle/>
          <a:p>
            <a:r>
              <a:rPr lang="th-TH" dirty="0">
                <a:latin typeface="Chulabhorn Likit Text" pitchFamily="50" charset="-34"/>
                <a:cs typeface="Chulabhorn Likit Text" pitchFamily="50" charset="-34"/>
              </a:rPr>
              <a:t>คำแนะนำในการเขียนตอบอัตนัยสำหรับนักเรียน</a:t>
            </a:r>
            <a:endParaRPr lang="en-US" dirty="0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304455"/>
            <a:ext cx="9144000" cy="2711152"/>
          </a:xfrm>
        </p:spPr>
        <p:txBody>
          <a:bodyPr>
            <a:normAutofit lnSpcReduction="10000"/>
          </a:bodyPr>
          <a:lstStyle/>
          <a:p>
            <a:r>
              <a:rPr lang="th-TH" dirty="0">
                <a:latin typeface="Chulabhorn Likit Text" pitchFamily="50" charset="-34"/>
                <a:cs typeface="Chulabhorn Likit Text" pitchFamily="50" charset="-34"/>
              </a:rPr>
              <a:t>ตัวอย่างคำถามข้อ 1 จาก 10 ข้อมีเวลา 150 นาที</a:t>
            </a:r>
          </a:p>
          <a:p>
            <a:r>
              <a:rPr lang="th-TH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ศีล 5 คืออะไร และอธิบายมาพอเข้าใจ</a:t>
            </a:r>
          </a:p>
          <a:p>
            <a:r>
              <a:rPr lang="th-TH" sz="1800" dirty="0">
                <a:latin typeface="Chulabhorn Likit Text" pitchFamily="50" charset="-34"/>
                <a:cs typeface="Chulabhorn Likit Text" pitchFamily="50" charset="-34"/>
              </a:rPr>
              <a:t>มีน้ำหนัก 5 คะแนนจาก 50 คะแนน</a:t>
            </a:r>
          </a:p>
          <a:p>
            <a:r>
              <a:rPr lang="th-TH" sz="1800" dirty="0">
                <a:solidFill>
                  <a:srgbClr val="0070C0"/>
                </a:solidFill>
                <a:latin typeface="Chulabhorn Likit Text" pitchFamily="50" charset="-34"/>
                <a:cs typeface="Chulabhorn Likit Text" pitchFamily="50" charset="-34"/>
              </a:rPr>
              <a:t>ข้อสอบออนไลน์แบบ </a:t>
            </a:r>
            <a:r>
              <a:rPr lang="en-US" sz="1800">
                <a:solidFill>
                  <a:srgbClr val="0070C0"/>
                </a:solidFill>
                <a:latin typeface="Chulabhorn Likit Text" pitchFamily="50" charset="-34"/>
                <a:cs typeface="Chulabhorn Likit Text" pitchFamily="50" charset="-34"/>
              </a:rPr>
              <a:t>open book</a:t>
            </a:r>
          </a:p>
          <a:p>
            <a:r>
              <a:rPr lang="en-US" sz="1400">
                <a:solidFill>
                  <a:srgbClr val="0070C0"/>
                </a:solidFill>
                <a:latin typeface="Chulabhorn Likit Text" pitchFamily="50" charset="-34"/>
                <a:cs typeface="Chulabhorn Likit Text" pitchFamily="50" charset="-34"/>
                <a:hlinkClick r:id="rId2"/>
              </a:rPr>
              <a:t>https://www.thaiall.com/dhamma/sila5.htm</a:t>
            </a:r>
            <a:endParaRPr lang="en-US" sz="1400">
              <a:solidFill>
                <a:srgbClr val="0070C0"/>
              </a:solidFill>
              <a:latin typeface="Chulabhorn Likit Text" pitchFamily="50" charset="-34"/>
              <a:cs typeface="Chulabhorn Likit Text" pitchFamily="50" charset="-34"/>
            </a:endParaRPr>
          </a:p>
          <a:p>
            <a:r>
              <a:rPr lang="en-US" sz="1400">
                <a:solidFill>
                  <a:srgbClr val="0070C0"/>
                </a:solidFill>
                <a:latin typeface="Chulabhorn Likit Text" pitchFamily="50" charset="-34"/>
                <a:cs typeface="Chulabhorn Likit Text" pitchFamily="50" charset="-34"/>
                <a:hlinkClick r:id="rId3"/>
              </a:rPr>
              <a:t>https://www.thaiall.com/quiz/</a:t>
            </a:r>
            <a:r>
              <a:rPr lang="en-US" sz="1400">
                <a:solidFill>
                  <a:srgbClr val="0070C0"/>
                </a:solidFill>
                <a:latin typeface="Chulabhorn Likit Text" pitchFamily="50" charset="-34"/>
                <a:cs typeface="Chulabhorn Likit Text" pitchFamily="50" charset="-34"/>
              </a:rPr>
              <a:t> </a:t>
            </a:r>
            <a:endParaRPr lang="th-TH" sz="1400">
              <a:solidFill>
                <a:srgbClr val="0070C0"/>
              </a:solidFill>
              <a:latin typeface="Chulabhorn Likit Text" pitchFamily="50" charset="-34"/>
              <a:cs typeface="Chulabhorn Likit Text" pitchFamily="50" charset="-34"/>
            </a:endParaRPr>
          </a:p>
          <a:p>
            <a:r>
              <a:rPr lang="en-US" sz="1400">
                <a:solidFill>
                  <a:srgbClr val="0070C0"/>
                </a:solidFill>
                <a:latin typeface="Chulabhorn Likit Text" pitchFamily="50" charset="-34"/>
                <a:cs typeface="Chulabhorn Likit Text" pitchFamily="50" charset="-34"/>
                <a:hlinkClick r:id="rId4"/>
              </a:rPr>
              <a:t>https://forms.gle/v13xs3yzjVEcUhHx8</a:t>
            </a:r>
            <a:r>
              <a:rPr lang="en-US" sz="1400">
                <a:solidFill>
                  <a:srgbClr val="0070C0"/>
                </a:solidFill>
                <a:latin typeface="Chulabhorn Likit Text" pitchFamily="50" charset="-34"/>
                <a:cs typeface="Chulabhorn Likit Text" pitchFamily="50" charset="-34"/>
              </a:rPr>
              <a:t> </a:t>
            </a:r>
            <a:endParaRPr lang="en-US" sz="1400" dirty="0">
              <a:solidFill>
                <a:srgbClr val="0070C0"/>
              </a:solidFill>
              <a:latin typeface="Chulabhorn Likit Text" pitchFamily="50" charset="-34"/>
              <a:cs typeface="Chulabhorn Likit Text" pitchFamily="50" charset="-34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D88DAFB6-F41B-4E51-80BD-FC755D0D9B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5" y="5290455"/>
            <a:ext cx="2880320" cy="1384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6E80D5FB-07FD-4EA8-A41E-D3B7ED865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45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200">
                <a:latin typeface="Chulabhorn Likit Text" pitchFamily="50" charset="-34"/>
                <a:cs typeface="Chulabhorn Likit Text" pitchFamily="50" charset="-34"/>
              </a:rPr>
              <a:t>นิยามศัพท์</a:t>
            </a:r>
            <a:endParaRPr lang="en-US" sz="3200" dirty="0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r>
              <a:rPr lang="th-TH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ข้อสอบแบบปรนัย </a:t>
            </a:r>
            <a:br>
              <a:rPr lang="th-TH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</a:br>
            <a:r>
              <a:rPr lang="th-TH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เป็นข้อสอบที่เหมาะสำหรับวัดผลการเรียน ของผู้เข้าสอบจำนวนมาก มีความเที่ยงตรง และเกณฑ์การให้คะแนนที่เชื่อถือได้ </a:t>
            </a:r>
          </a:p>
          <a:p>
            <a:r>
              <a:rPr lang="th-TH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ข้อสอบแบบอัตนัย </a:t>
            </a:r>
            <a:br>
              <a:rPr lang="th-TH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</a:br>
            <a:r>
              <a:rPr lang="th-TH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เป็นข้อสอบที่เหมาะกับการวัดความคิดริเริ่มสร้างสรรค์ โดยเปิดให้แสดงความคิดเห็นสำหรับข้อสอบที่มีโอกาสถูกได้หลายแบบ แต่ไม่เหมาะกับผู้เข้าสอบจำนวนมาก</a:t>
            </a:r>
            <a:endParaRPr lang="th-TH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215E418-0D67-4285-BC24-1FA4A1DD5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08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Autofit/>
          </a:bodyPr>
          <a:lstStyle/>
          <a:p>
            <a:r>
              <a:rPr lang="th-TH" sz="3200" dirty="0">
                <a:latin typeface="Chulabhorn Likit Text" pitchFamily="50" charset="-34"/>
                <a:cs typeface="Chulabhorn Likit Text" pitchFamily="50" charset="-34"/>
              </a:rPr>
              <a:t>คำตอบของนักเรียน ชื่อ </a:t>
            </a:r>
            <a:r>
              <a:rPr lang="th-TH" sz="3200" dirty="0">
                <a:solidFill>
                  <a:srgbClr val="FF0000"/>
                </a:solidFill>
                <a:latin typeface="Chulabhorn Likit Text" pitchFamily="50" charset="-34"/>
                <a:cs typeface="Chulabhorn Likit Text" pitchFamily="50" charset="-34"/>
              </a:rPr>
              <a:t>หนึ่งฤทัย</a:t>
            </a:r>
            <a:endParaRPr lang="en-US" sz="3200" dirty="0">
              <a:solidFill>
                <a:srgbClr val="FF0000"/>
              </a:solidFill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856984" cy="5361459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buAutoNum type="arabicPeriod"/>
            </a:pPr>
            <a:r>
              <a:rPr lang="th-TH" sz="4000" b="1" dirty="0">
                <a:latin typeface="Chulabhorn Likit Text" pitchFamily="50" charset="-34"/>
                <a:cs typeface="Chulabhorn Likit Text" pitchFamily="50" charset="-34"/>
              </a:rPr>
              <a:t>ไม่ฆ่าสัตว์ </a:t>
            </a:r>
          </a:p>
          <a:p>
            <a:pPr>
              <a:lnSpc>
                <a:spcPct val="150000"/>
              </a:lnSpc>
              <a:buAutoNum type="arabicPeriod"/>
            </a:pPr>
            <a:r>
              <a:rPr lang="th-TH" sz="4000" b="1" dirty="0">
                <a:latin typeface="Chulabhorn Likit Text" pitchFamily="50" charset="-34"/>
                <a:cs typeface="Chulabhorn Likit Text" pitchFamily="50" charset="-34"/>
              </a:rPr>
              <a:t>ไม่ลักทรัพย์ </a:t>
            </a:r>
          </a:p>
          <a:p>
            <a:pPr>
              <a:lnSpc>
                <a:spcPct val="150000"/>
              </a:lnSpc>
              <a:buAutoNum type="arabicPeriod"/>
            </a:pPr>
            <a:r>
              <a:rPr lang="th-TH" sz="4000" b="1" dirty="0">
                <a:latin typeface="Chulabhorn Likit Text" pitchFamily="50" charset="-34"/>
                <a:cs typeface="Chulabhorn Likit Text" pitchFamily="50" charset="-34"/>
              </a:rPr>
              <a:t>ไม่ประพฤติผิดในกาม </a:t>
            </a:r>
          </a:p>
          <a:p>
            <a:pPr>
              <a:lnSpc>
                <a:spcPct val="150000"/>
              </a:lnSpc>
              <a:buAutoNum type="arabicPeriod"/>
            </a:pPr>
            <a:r>
              <a:rPr lang="th-TH" sz="4000" b="1" dirty="0">
                <a:latin typeface="Chulabhorn Likit Text" pitchFamily="50" charset="-34"/>
                <a:cs typeface="Chulabhorn Likit Text" pitchFamily="50" charset="-34"/>
              </a:rPr>
              <a:t>ไม่พูดโกหก </a:t>
            </a:r>
          </a:p>
          <a:p>
            <a:pPr>
              <a:lnSpc>
                <a:spcPct val="150000"/>
              </a:lnSpc>
              <a:buAutoNum type="arabicPeriod"/>
            </a:pPr>
            <a:r>
              <a:rPr lang="th-TH" sz="4000" b="1" dirty="0">
                <a:latin typeface="Chulabhorn Likit Text" pitchFamily="50" charset="-34"/>
                <a:cs typeface="Chulabhorn Likit Text" pitchFamily="50" charset="-34"/>
              </a:rPr>
              <a:t>ไม่ดื่มสุรา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6165304"/>
            <a:ext cx="9144000" cy="692696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h-TH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ท่านคิดว่า จะให้คะแนนคำตอบของนักเรียนคนนี้ .. เท่าใด</a:t>
            </a:r>
            <a:endParaRPr lang="th-TH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itchFamily="50" charset="-34"/>
              <a:cs typeface="Chulabhorn Likit Text" pitchFamily="50" charset="-34"/>
            </a:endParaRPr>
          </a:p>
          <a:p>
            <a:pPr marL="0" indent="0" algn="ctr">
              <a:buNone/>
            </a:pPr>
            <a:r>
              <a:rPr lang="th-TH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......................................... คะแนน </a:t>
            </a:r>
            <a:r>
              <a: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/</a:t>
            </a:r>
            <a:r>
              <a:rPr lang="th-TH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 5 คะแนน</a:t>
            </a:r>
            <a:endParaRPr 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C2BF91EC-8362-4D85-84CD-6CAA4361A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16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Autofit/>
          </a:bodyPr>
          <a:lstStyle/>
          <a:p>
            <a:r>
              <a:rPr lang="th-TH" sz="3200" dirty="0">
                <a:latin typeface="Chulabhorn Likit Text" pitchFamily="50" charset="-34"/>
                <a:cs typeface="Chulabhorn Likit Text" pitchFamily="50" charset="-34"/>
              </a:rPr>
              <a:t>คำตอบของนักเรียน ชื่อ </a:t>
            </a:r>
            <a:r>
              <a:rPr lang="th-TH" sz="3200" dirty="0">
                <a:solidFill>
                  <a:srgbClr val="FF0000"/>
                </a:solidFill>
                <a:latin typeface="Chulabhorn Likit Text" pitchFamily="50" charset="-34"/>
                <a:cs typeface="Chulabhorn Likit Text" pitchFamily="50" charset="-34"/>
              </a:rPr>
              <a:t>สองนารี</a:t>
            </a:r>
            <a:endParaRPr lang="en-US" sz="3200" dirty="0">
              <a:solidFill>
                <a:srgbClr val="FF0000"/>
              </a:solidFill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856984" cy="5361459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buAutoNum type="arabicPeriod"/>
            </a:pPr>
            <a:r>
              <a:rPr lang="th-TH" sz="4000" b="1" dirty="0">
                <a:latin typeface="Chulabhorn Likit Text" pitchFamily="50" charset="-34"/>
                <a:cs typeface="Chulabhorn Likit Text" pitchFamily="50" charset="-34"/>
              </a:rPr>
              <a:t>ไม่ฆ่าสัตว์ </a:t>
            </a:r>
          </a:p>
          <a:p>
            <a:pPr>
              <a:lnSpc>
                <a:spcPct val="150000"/>
              </a:lnSpc>
              <a:buAutoNum type="arabicPeriod"/>
            </a:pPr>
            <a:r>
              <a:rPr lang="th-TH" sz="4000" b="1" dirty="0">
                <a:latin typeface="Chulabhorn Likit Text" pitchFamily="50" charset="-34"/>
                <a:cs typeface="Chulabhorn Likit Text" pitchFamily="50" charset="-34"/>
              </a:rPr>
              <a:t>ไม่ลักทรัพย์ </a:t>
            </a:r>
          </a:p>
          <a:p>
            <a:pPr>
              <a:lnSpc>
                <a:spcPct val="150000"/>
              </a:lnSpc>
              <a:buAutoNum type="arabicPeriod"/>
            </a:pPr>
            <a:r>
              <a:rPr lang="th-TH" sz="4000" b="1" dirty="0">
                <a:latin typeface="Chulabhorn Likit Text" pitchFamily="50" charset="-34"/>
                <a:cs typeface="Chulabhorn Likit Text" pitchFamily="50" charset="-34"/>
              </a:rPr>
              <a:t>ไม่พูดปด</a:t>
            </a:r>
          </a:p>
          <a:p>
            <a:pPr>
              <a:lnSpc>
                <a:spcPct val="150000"/>
              </a:lnSpc>
              <a:buAutoNum type="arabicPeriod"/>
            </a:pPr>
            <a:r>
              <a:rPr lang="th-TH" sz="4000" b="1" dirty="0">
                <a:latin typeface="Chulabhorn Likit Text" pitchFamily="50" charset="-34"/>
                <a:cs typeface="Chulabhorn Likit Text" pitchFamily="50" charset="-34"/>
              </a:rPr>
              <a:t>ไม่ดื่มสุรา</a:t>
            </a:r>
          </a:p>
          <a:p>
            <a:pPr>
              <a:lnSpc>
                <a:spcPct val="150000"/>
              </a:lnSpc>
              <a:buAutoNum type="arabicPeriod"/>
            </a:pPr>
            <a:r>
              <a:rPr lang="th-TH" sz="4000" b="1" dirty="0">
                <a:latin typeface="Chulabhorn Likit Text" pitchFamily="50" charset="-34"/>
                <a:cs typeface="Chulabhorn Likit Text" pitchFamily="50" charset="-34"/>
              </a:rPr>
              <a:t>ไม่ตั้งใจเรียน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6165304"/>
            <a:ext cx="9144000" cy="692696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h-TH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ท่านคิดว่า จะให้คะแนนคำตอบของนักเรียนคนนี้ .. เท่าใด</a:t>
            </a:r>
            <a:endParaRPr lang="th-TH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itchFamily="50" charset="-34"/>
              <a:cs typeface="Chulabhorn Likit Text" pitchFamily="50" charset="-34"/>
            </a:endParaRPr>
          </a:p>
          <a:p>
            <a:pPr marL="0" indent="0" algn="ctr">
              <a:buNone/>
            </a:pPr>
            <a:r>
              <a:rPr lang="th-TH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......................................... คะแนน </a:t>
            </a:r>
            <a:r>
              <a: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/</a:t>
            </a:r>
            <a:r>
              <a:rPr lang="th-TH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 5 คะแนน</a:t>
            </a:r>
            <a:endParaRPr 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B10AFA1A-65AC-4037-8291-B6DC58A1E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859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Autofit/>
          </a:bodyPr>
          <a:lstStyle/>
          <a:p>
            <a:r>
              <a:rPr lang="th-TH" sz="3200" dirty="0">
                <a:latin typeface="Chulabhorn Likit Text" pitchFamily="50" charset="-34"/>
                <a:cs typeface="Chulabhorn Likit Text" pitchFamily="50" charset="-34"/>
              </a:rPr>
              <a:t>คำตอบของนักเรียน ชื่อ </a:t>
            </a:r>
            <a:r>
              <a:rPr lang="th-TH" sz="3200" dirty="0">
                <a:solidFill>
                  <a:srgbClr val="FF0000"/>
                </a:solidFill>
                <a:latin typeface="Chulabhorn Likit Text" pitchFamily="50" charset="-34"/>
                <a:cs typeface="Chulabhorn Likit Text" pitchFamily="50" charset="-34"/>
              </a:rPr>
              <a:t>สามเงา</a:t>
            </a:r>
            <a:endParaRPr lang="en-US" sz="3200" dirty="0">
              <a:solidFill>
                <a:srgbClr val="FF0000"/>
              </a:solidFill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856984" cy="5361459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h-TH" b="1" dirty="0">
                <a:latin typeface="Chulabhorn Likit Text" pitchFamily="50" charset="-34"/>
                <a:cs typeface="Chulabhorn Likit Text" pitchFamily="50" charset="-34"/>
              </a:rPr>
              <a:t>ศีล 5 คือ หลักปฏิบัติขั้นพื้นฐานสำหรับผู้นับถือศาสนาพุทธ ประกอบด้วย</a:t>
            </a:r>
          </a:p>
          <a:p>
            <a:pPr>
              <a:lnSpc>
                <a:spcPct val="150000"/>
              </a:lnSpc>
              <a:buAutoNum type="arabicPeriod"/>
            </a:pPr>
            <a:r>
              <a:rPr lang="th-TH" sz="2800" b="1" dirty="0">
                <a:latin typeface="Chulabhorn Likit Text" pitchFamily="50" charset="-34"/>
                <a:cs typeface="Chulabhorn Likit Text" pitchFamily="50" charset="-34"/>
              </a:rPr>
              <a:t>ไม่ฆ่าสัตว์ </a:t>
            </a:r>
          </a:p>
          <a:p>
            <a:pPr>
              <a:lnSpc>
                <a:spcPct val="150000"/>
              </a:lnSpc>
              <a:buAutoNum type="arabicPeriod"/>
            </a:pPr>
            <a:r>
              <a:rPr lang="th-TH" sz="2800" b="1" dirty="0">
                <a:latin typeface="Chulabhorn Likit Text" pitchFamily="50" charset="-34"/>
                <a:cs typeface="Chulabhorn Likit Text" pitchFamily="50" charset="-34"/>
              </a:rPr>
              <a:t>ไม่ลักทรัพย์ </a:t>
            </a:r>
          </a:p>
          <a:p>
            <a:pPr>
              <a:lnSpc>
                <a:spcPct val="150000"/>
              </a:lnSpc>
              <a:buAutoNum type="arabicPeriod"/>
            </a:pPr>
            <a:r>
              <a:rPr lang="th-TH" sz="2800" b="1" dirty="0">
                <a:latin typeface="Chulabhorn Likit Text" pitchFamily="50" charset="-34"/>
                <a:cs typeface="Chulabhorn Likit Text" pitchFamily="50" charset="-34"/>
              </a:rPr>
              <a:t>ไม่ประพฤติผิดในกาม </a:t>
            </a:r>
          </a:p>
          <a:p>
            <a:pPr>
              <a:lnSpc>
                <a:spcPct val="150000"/>
              </a:lnSpc>
              <a:buAutoNum type="arabicPeriod"/>
            </a:pPr>
            <a:r>
              <a:rPr lang="th-TH" sz="2800" b="1" dirty="0">
                <a:latin typeface="Chulabhorn Likit Text" pitchFamily="50" charset="-34"/>
                <a:cs typeface="Chulabhorn Likit Text" pitchFamily="50" charset="-34"/>
              </a:rPr>
              <a:t>ไม่พูดโกหก </a:t>
            </a:r>
          </a:p>
          <a:p>
            <a:pPr>
              <a:lnSpc>
                <a:spcPct val="150000"/>
              </a:lnSpc>
              <a:buAutoNum type="arabicPeriod"/>
            </a:pPr>
            <a:r>
              <a:rPr lang="th-TH" sz="2800" b="1" dirty="0">
                <a:latin typeface="Chulabhorn Likit Text" pitchFamily="50" charset="-34"/>
                <a:cs typeface="Chulabhorn Likit Text" pitchFamily="50" charset="-34"/>
              </a:rPr>
              <a:t>ไม่ดื่มสุรา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6165304"/>
            <a:ext cx="9144000" cy="692696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h-TH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ท่านคิดว่า จะให้คะแนนคำตอบของนักเรียนคนนี้ .. เท่าใด</a:t>
            </a:r>
            <a:endParaRPr lang="th-TH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itchFamily="50" charset="-34"/>
              <a:cs typeface="Chulabhorn Likit Text" pitchFamily="50" charset="-34"/>
            </a:endParaRPr>
          </a:p>
          <a:p>
            <a:pPr marL="0" indent="0" algn="ctr">
              <a:buNone/>
            </a:pPr>
            <a:r>
              <a:rPr lang="th-TH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......................................... คะแนน </a:t>
            </a:r>
            <a:r>
              <a: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/</a:t>
            </a:r>
            <a:r>
              <a:rPr lang="th-TH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 5 คะแนน</a:t>
            </a:r>
            <a:endParaRPr 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015BF602-8790-4CEF-BDA0-B80BE1F1C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71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Autofit/>
          </a:bodyPr>
          <a:lstStyle/>
          <a:p>
            <a:r>
              <a:rPr lang="th-TH" sz="3200" dirty="0">
                <a:latin typeface="Chulabhorn Likit Text" pitchFamily="50" charset="-34"/>
                <a:cs typeface="Chulabhorn Likit Text" pitchFamily="50" charset="-34"/>
              </a:rPr>
              <a:t>คำตอบของนักเรียน ชื่อ </a:t>
            </a:r>
            <a:r>
              <a:rPr lang="th-TH" sz="3200" dirty="0">
                <a:solidFill>
                  <a:srgbClr val="FF0000"/>
                </a:solidFill>
                <a:latin typeface="Chulabhorn Likit Text" pitchFamily="50" charset="-34"/>
                <a:cs typeface="Chulabhorn Likit Text" pitchFamily="50" charset="-34"/>
              </a:rPr>
              <a:t>จตุเทพ</a:t>
            </a:r>
            <a:endParaRPr lang="en-US" sz="3200" dirty="0">
              <a:solidFill>
                <a:srgbClr val="FF0000"/>
              </a:solidFill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856984" cy="5361459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h-TH" sz="2000" b="1" dirty="0">
                <a:latin typeface="Chulabhorn Likit Text" pitchFamily="50" charset="-34"/>
                <a:cs typeface="Chulabhorn Likit Text" pitchFamily="50" charset="-34"/>
              </a:rPr>
              <a:t> 	ศีล 5  คือ หลักปฏิบัติขั้นพื้นฐานสำหรับผู้นับถือศาสนาพุทธ ที่ทำให้สามารถอยู่ร่วมกันได้อย่างสงบสุข มีข้อพึงปฏิบัติ 5 ประการ ได้แก่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h-TH" sz="2000" b="1" dirty="0">
                <a:latin typeface="Chulabhorn Likit Text" pitchFamily="50" charset="-34"/>
                <a:cs typeface="Chulabhorn Likit Text" pitchFamily="50" charset="-34"/>
              </a:rPr>
              <a:t>ไม่ฆ่าสัตว์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h-TH" sz="2000" b="1" dirty="0">
                <a:latin typeface="Chulabhorn Likit Text" pitchFamily="50" charset="-34"/>
                <a:cs typeface="Chulabhorn Likit Text" pitchFamily="50" charset="-34"/>
              </a:rPr>
              <a:t>ไม่ลักทรัพย์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h-TH" sz="2000" b="1" dirty="0">
                <a:latin typeface="Chulabhorn Likit Text" pitchFamily="50" charset="-34"/>
                <a:cs typeface="Chulabhorn Likit Text" pitchFamily="50" charset="-34"/>
              </a:rPr>
              <a:t>ไม่ประพฤติผิดในกาม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h-TH" sz="2000" b="1" dirty="0">
                <a:latin typeface="Chulabhorn Likit Text" pitchFamily="50" charset="-34"/>
                <a:cs typeface="Chulabhorn Likit Text" pitchFamily="50" charset="-34"/>
              </a:rPr>
              <a:t>ไม่พูดโกหก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h-TH" sz="2000" b="1" dirty="0">
                <a:latin typeface="Chulabhorn Likit Text" pitchFamily="50" charset="-34"/>
                <a:cs typeface="Chulabhorn Likit Text" pitchFamily="50" charset="-34"/>
              </a:rPr>
              <a:t>ไม่ดื่มสุรา</a:t>
            </a:r>
            <a:endParaRPr lang="en-US" sz="2000" dirty="0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6165304"/>
            <a:ext cx="9144000" cy="692696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h-TH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ท่านคิดว่า จะให้คะแนนคำตอบของนักเรียนคนนี้ .. เท่าใด</a:t>
            </a:r>
            <a:endParaRPr lang="th-TH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itchFamily="50" charset="-34"/>
              <a:cs typeface="Chulabhorn Likit Text" pitchFamily="50" charset="-34"/>
            </a:endParaRPr>
          </a:p>
          <a:p>
            <a:pPr marL="0" indent="0" algn="ctr">
              <a:buNone/>
            </a:pPr>
            <a:r>
              <a:rPr lang="th-TH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......................................... คะแนน </a:t>
            </a:r>
            <a:r>
              <a: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/</a:t>
            </a:r>
            <a:r>
              <a:rPr lang="th-TH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 5 คะแนน</a:t>
            </a:r>
            <a:endParaRPr 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2408695B-D8D1-4C23-911E-BFDB9A22D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93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Autofit/>
          </a:bodyPr>
          <a:lstStyle/>
          <a:p>
            <a:r>
              <a:rPr lang="th-TH" sz="3200" dirty="0">
                <a:latin typeface="Chulabhorn Likit Text" pitchFamily="50" charset="-34"/>
                <a:cs typeface="Chulabhorn Likit Text" pitchFamily="50" charset="-34"/>
              </a:rPr>
              <a:t>คำตอบของนักเรียน ชื่อ </a:t>
            </a:r>
            <a:r>
              <a:rPr lang="th-TH" sz="3200" dirty="0">
                <a:solidFill>
                  <a:srgbClr val="FF0000"/>
                </a:solidFill>
                <a:latin typeface="Chulabhorn Likit Text" pitchFamily="50" charset="-34"/>
                <a:cs typeface="Chulabhorn Likit Text" pitchFamily="50" charset="-34"/>
              </a:rPr>
              <a:t>เบญจนาคี</a:t>
            </a:r>
            <a:endParaRPr lang="en-US" sz="3200" dirty="0">
              <a:solidFill>
                <a:srgbClr val="FF0000"/>
              </a:solidFill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856984" cy="5361459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h-TH" sz="2400" b="1" dirty="0">
                <a:latin typeface="Chulabhorn Likit Text" pitchFamily="50" charset="-34"/>
                <a:cs typeface="Chulabhorn Likit Text" pitchFamily="50" charset="-34"/>
              </a:rPr>
              <a:t> 	ศีล 5 หรือเบญจศีล คือ เจตนา หรือความตั้งใจที่จะงดเว้นการกระทำความชั่ว ที่ถือเป็นหลักปฏิบัติขั้นพื้นฐานสำหรับผู้นับถือศาสนาพุทธ ที่ทำให้สามารถอยู่ร่วมกันได้อย่างสงบสุข มีข้อพึงปฏิบัติ 5 ประการ ซึ่งอธิบายพอให้เข้าใจได้ว่า</a:t>
            </a:r>
          </a:p>
          <a:p>
            <a:pPr marL="0" indent="0">
              <a:buNone/>
            </a:pPr>
            <a:r>
              <a:rPr lang="th-TH" sz="2800" dirty="0">
                <a:latin typeface="Chulabhorn Likit Text" pitchFamily="50" charset="-34"/>
                <a:cs typeface="Chulabhorn Likit Text" pitchFamily="50" charset="-34"/>
              </a:rPr>
              <a:t>1)</a:t>
            </a:r>
            <a:r>
              <a:rPr lang="th-TH" sz="2000" dirty="0">
                <a:latin typeface="Chulabhorn Likit Text" pitchFamily="50" charset="-34"/>
                <a:cs typeface="Chulabhorn Likit Text" pitchFamily="50" charset="-34"/>
              </a:rPr>
              <a:t> พึงละเว้นจากการฆ่าสัตว์</a:t>
            </a:r>
          </a:p>
          <a:p>
            <a:pPr marL="0" indent="0">
              <a:buNone/>
            </a:pPr>
            <a:r>
              <a:rPr lang="th-TH" sz="2800" dirty="0">
                <a:latin typeface="Chulabhorn Likit Text" pitchFamily="50" charset="-34"/>
                <a:cs typeface="Chulabhorn Likit Text" pitchFamily="50" charset="-34"/>
              </a:rPr>
              <a:t>2) </a:t>
            </a:r>
            <a:r>
              <a:rPr lang="th-TH" sz="2000" dirty="0">
                <a:latin typeface="Chulabhorn Likit Text" pitchFamily="50" charset="-34"/>
                <a:cs typeface="Chulabhorn Likit Text" pitchFamily="50" charset="-34"/>
              </a:rPr>
              <a:t>พึงละเว้นจากการลักทรัพย์</a:t>
            </a:r>
          </a:p>
          <a:p>
            <a:pPr marL="0" indent="0">
              <a:buNone/>
            </a:pPr>
            <a:r>
              <a:rPr lang="th-TH" sz="2800" dirty="0">
                <a:latin typeface="Chulabhorn Likit Text" pitchFamily="50" charset="-34"/>
                <a:cs typeface="Chulabhorn Likit Text" pitchFamily="50" charset="-34"/>
              </a:rPr>
              <a:t>3)</a:t>
            </a:r>
            <a:r>
              <a:rPr lang="th-TH" sz="2000" dirty="0">
                <a:latin typeface="Chulabhorn Likit Text" pitchFamily="50" charset="-34"/>
                <a:cs typeface="Chulabhorn Likit Text" pitchFamily="50" charset="-34"/>
              </a:rPr>
              <a:t> พึงละเว้นจากการประพฤติผิดในกาม</a:t>
            </a:r>
          </a:p>
          <a:p>
            <a:pPr marL="0" indent="0">
              <a:buNone/>
            </a:pPr>
            <a:r>
              <a:rPr lang="th-TH" sz="2800" dirty="0">
                <a:latin typeface="Chulabhorn Likit Text" pitchFamily="50" charset="-34"/>
                <a:cs typeface="Chulabhorn Likit Text" pitchFamily="50" charset="-34"/>
              </a:rPr>
              <a:t>4) </a:t>
            </a:r>
            <a:r>
              <a:rPr lang="th-TH" sz="2000" dirty="0">
                <a:latin typeface="Chulabhorn Likit Text" pitchFamily="50" charset="-34"/>
                <a:cs typeface="Chulabhorn Likit Text" pitchFamily="50" charset="-34"/>
              </a:rPr>
              <a:t>พึงละเว้นจากการพูดเท็จ</a:t>
            </a:r>
          </a:p>
          <a:p>
            <a:pPr marL="0" indent="0">
              <a:buNone/>
            </a:pPr>
            <a:r>
              <a:rPr lang="th-TH" sz="2800" dirty="0">
                <a:latin typeface="Chulabhorn Likit Text" pitchFamily="50" charset="-34"/>
                <a:cs typeface="Chulabhorn Likit Text" pitchFamily="50" charset="-34"/>
              </a:rPr>
              <a:t>5)</a:t>
            </a:r>
            <a:r>
              <a:rPr lang="th-TH" sz="2000" dirty="0">
                <a:latin typeface="Chulabhorn Likit Text" pitchFamily="50" charset="-34"/>
                <a:cs typeface="Chulabhorn Likit Text" pitchFamily="50" charset="-34"/>
              </a:rPr>
              <a:t> พึงละเว้นจากการดื่มน้ำเมา</a:t>
            </a:r>
            <a:endParaRPr lang="en-US" sz="2000" dirty="0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6165304"/>
            <a:ext cx="9144000" cy="692696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h-TH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ท่านคิดว่า จะให้คะแนนคำตอบของนักเรียนคนนี้ .. เท่าใด</a:t>
            </a:r>
            <a:endParaRPr lang="th-TH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itchFamily="50" charset="-34"/>
              <a:cs typeface="Chulabhorn Likit Text" pitchFamily="50" charset="-34"/>
            </a:endParaRPr>
          </a:p>
          <a:p>
            <a:pPr marL="0" indent="0" algn="ctr">
              <a:buNone/>
            </a:pPr>
            <a:r>
              <a:rPr lang="th-TH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......................................... คะแนน </a:t>
            </a:r>
            <a:r>
              <a: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/</a:t>
            </a:r>
            <a:r>
              <a:rPr lang="th-TH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 5 คะแนน</a:t>
            </a:r>
            <a:endParaRPr 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8B61BBAC-1276-4E02-8379-DF99085BC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274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Autofit/>
          </a:bodyPr>
          <a:lstStyle/>
          <a:p>
            <a:r>
              <a:rPr lang="th-TH" sz="3200" dirty="0">
                <a:latin typeface="Chulabhorn Likit Text" pitchFamily="50" charset="-34"/>
                <a:cs typeface="Chulabhorn Likit Text" pitchFamily="50" charset="-34"/>
              </a:rPr>
              <a:t>คำตอบของนักเรียน ชื่อ </a:t>
            </a:r>
            <a:r>
              <a:rPr lang="th-TH" sz="3200" dirty="0">
                <a:solidFill>
                  <a:srgbClr val="FF0000"/>
                </a:solidFill>
                <a:latin typeface="Chulabhorn Likit Text" pitchFamily="50" charset="-34"/>
                <a:cs typeface="Chulabhorn Likit Text" pitchFamily="50" charset="-34"/>
              </a:rPr>
              <a:t>หกเหิน</a:t>
            </a:r>
            <a:endParaRPr lang="en-US" sz="3200" dirty="0">
              <a:solidFill>
                <a:srgbClr val="FF0000"/>
              </a:solidFill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856984" cy="5361459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h-TH" dirty="0">
                <a:latin typeface="Chulabhorn Likit Text" pitchFamily="50" charset="-34"/>
                <a:cs typeface="Chulabhorn Likit Text" pitchFamily="50" charset="-34"/>
              </a:rPr>
              <a:t>1)</a:t>
            </a:r>
            <a:r>
              <a:rPr lang="th-TH" sz="2400" dirty="0">
                <a:latin typeface="Chulabhorn Likit Text" pitchFamily="50" charset="-34"/>
                <a:cs typeface="Chulabhorn Likit Text" pitchFamily="50" charset="-34"/>
              </a:rPr>
              <a:t> ไม่ฆ่าสัตว์</a:t>
            </a:r>
          </a:p>
          <a:p>
            <a:pPr marL="0" indent="0">
              <a:buNone/>
            </a:pPr>
            <a:r>
              <a:rPr lang="th-TH" dirty="0">
                <a:latin typeface="Chulabhorn Likit Text" pitchFamily="50" charset="-34"/>
                <a:cs typeface="Chulabhorn Likit Text" pitchFamily="50" charset="-34"/>
              </a:rPr>
              <a:t>2) </a:t>
            </a:r>
            <a:r>
              <a:rPr lang="th-TH" sz="2400" dirty="0">
                <a:latin typeface="Chulabhorn Likit Text" pitchFamily="50" charset="-34"/>
                <a:cs typeface="Chulabhorn Likit Text" pitchFamily="50" charset="-34"/>
              </a:rPr>
              <a:t>พึงละเว้นจากการลักทรัพย์</a:t>
            </a:r>
          </a:p>
          <a:p>
            <a:pPr marL="0" indent="0">
              <a:buNone/>
            </a:pPr>
            <a:r>
              <a:rPr lang="th-TH" dirty="0">
                <a:latin typeface="Chulabhorn Likit Text" pitchFamily="50" charset="-34"/>
                <a:cs typeface="Chulabhorn Likit Text" pitchFamily="50" charset="-34"/>
              </a:rPr>
              <a:t>3)</a:t>
            </a:r>
            <a:r>
              <a:rPr lang="th-TH" sz="2400" dirty="0">
                <a:latin typeface="Chulabhorn Likit Text" pitchFamily="50" charset="-34"/>
                <a:cs typeface="Chulabhorn Likit Text" pitchFamily="50" charset="-34"/>
              </a:rPr>
              <a:t> พึงละเว้นจากการประพฤติผิดในกาม คือ งดการกระทำสิ่งที่ไม่ควรต่อเพศตรงข้าม</a:t>
            </a:r>
          </a:p>
          <a:p>
            <a:pPr marL="0" indent="0">
              <a:buNone/>
            </a:pPr>
            <a:r>
              <a:rPr lang="th-TH" dirty="0">
                <a:latin typeface="Chulabhorn Likit Text" pitchFamily="50" charset="-34"/>
                <a:cs typeface="Chulabhorn Likit Text" pitchFamily="50" charset="-34"/>
              </a:rPr>
              <a:t>4) </a:t>
            </a:r>
            <a:r>
              <a:rPr lang="th-TH" sz="2400" dirty="0">
                <a:latin typeface="Chulabhorn Likit Text" pitchFamily="50" charset="-34"/>
                <a:cs typeface="Chulabhorn Likit Text" pitchFamily="50" charset="-34"/>
              </a:rPr>
              <a:t>พึงละเว้นจากการพูดเท็จ </a:t>
            </a:r>
            <a:r>
              <a:rPr lang="th-TH" sz="2400" u="sng" dirty="0">
                <a:latin typeface="Chulabhorn Likit Text" pitchFamily="50" charset="-34"/>
                <a:cs typeface="Chulabhorn Likit Text" pitchFamily="50" charset="-34"/>
              </a:rPr>
              <a:t>เพราะ</a:t>
            </a:r>
            <a:r>
              <a:rPr lang="th-TH" sz="2400" dirty="0">
                <a:latin typeface="Chulabhorn Likit Text" pitchFamily="50" charset="-34"/>
                <a:cs typeface="Chulabhorn Likit Text" pitchFamily="50" charset="-34"/>
              </a:rPr>
              <a:t> มนุษย์รู้ผลของการสื่อสารด้วยวาจา และรู้ว่าสิ่งใดเป็นการพูดที่สุจริตหรือทุจริต</a:t>
            </a:r>
          </a:p>
          <a:p>
            <a:pPr marL="0" indent="0">
              <a:buNone/>
            </a:pPr>
            <a:r>
              <a:rPr lang="th-TH" dirty="0">
                <a:latin typeface="Chulabhorn Likit Text" pitchFamily="50" charset="-34"/>
                <a:cs typeface="Chulabhorn Likit Text" pitchFamily="50" charset="-34"/>
              </a:rPr>
              <a:t>5)</a:t>
            </a:r>
            <a:r>
              <a:rPr lang="th-TH" sz="2400" dirty="0">
                <a:latin typeface="Chulabhorn Likit Text" pitchFamily="50" charset="-34"/>
                <a:cs typeface="Chulabhorn Likit Text" pitchFamily="50" charset="-34"/>
              </a:rPr>
              <a:t> พึงละเว้นจากการดื่มน้ำเมา คือ งดดื่มสุราที่เป็นเหตุให้ไม่มีสติ อยู่ในความประมาท </a:t>
            </a:r>
            <a:r>
              <a:rPr lang="th-TH" sz="2400" u="sng" dirty="0">
                <a:latin typeface="Chulabhorn Likit Text" pitchFamily="50" charset="-34"/>
                <a:cs typeface="Chulabhorn Likit Text" pitchFamily="50" charset="-34"/>
              </a:rPr>
              <a:t>เพราะ </a:t>
            </a:r>
            <a:r>
              <a:rPr lang="th-TH" sz="2400" dirty="0">
                <a:latin typeface="Chulabhorn Likit Text" pitchFamily="50" charset="-34"/>
                <a:cs typeface="Chulabhorn Likit Text" pitchFamily="50" charset="-34"/>
              </a:rPr>
              <a:t>น้ำเมาจะเป็นต้นเหตุให้ขาดสติ และทำความชั่วทั้งปวงได้ โดยขาดการยับยั้งชั่งใจ</a:t>
            </a:r>
            <a:endParaRPr lang="en-US" sz="2400" dirty="0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6165304"/>
            <a:ext cx="9144000" cy="692696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h-TH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ท่านคิดว่า จะให้คะแนนคำตอบของนักเรียนคนนี้ .. เท่าใด</a:t>
            </a:r>
            <a:endParaRPr lang="th-TH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itchFamily="50" charset="-34"/>
              <a:cs typeface="Chulabhorn Likit Text" pitchFamily="50" charset="-34"/>
            </a:endParaRPr>
          </a:p>
          <a:p>
            <a:pPr marL="0" indent="0" algn="ctr">
              <a:buNone/>
            </a:pPr>
            <a:r>
              <a:rPr lang="th-TH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......................................... คะแนน </a:t>
            </a:r>
            <a:r>
              <a: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/</a:t>
            </a:r>
            <a:r>
              <a:rPr lang="th-TH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 5 คะแนน</a:t>
            </a:r>
            <a:endParaRPr 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C1E76290-3F1E-4AB5-8ABF-57B0E758C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274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Autofit/>
          </a:bodyPr>
          <a:lstStyle/>
          <a:p>
            <a:r>
              <a:rPr lang="th-TH" sz="3200" dirty="0">
                <a:latin typeface="Chulabhorn Likit Text" pitchFamily="50" charset="-34"/>
                <a:cs typeface="Chulabhorn Likit Text" pitchFamily="50" charset="-34"/>
              </a:rPr>
              <a:t>คำตอบของนักเรียน ชื่อ </a:t>
            </a:r>
            <a:r>
              <a:rPr lang="th-TH" sz="3200" dirty="0">
                <a:solidFill>
                  <a:srgbClr val="FF0000"/>
                </a:solidFill>
                <a:latin typeface="Chulabhorn Likit Text" pitchFamily="50" charset="-34"/>
                <a:cs typeface="Chulabhorn Likit Text" pitchFamily="50" charset="-34"/>
              </a:rPr>
              <a:t>สัปดาห์</a:t>
            </a:r>
            <a:endParaRPr lang="en-US" sz="3200" dirty="0">
              <a:solidFill>
                <a:srgbClr val="FF0000"/>
              </a:solidFill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856984" cy="5361459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th-TH" sz="1800" b="1" dirty="0">
                <a:latin typeface="Chulabhorn Likit Text" pitchFamily="50" charset="-34"/>
                <a:cs typeface="Chulabhorn Likit Text" pitchFamily="50" charset="-34"/>
              </a:rPr>
              <a:t> 	ศีล 5 หรือเบญจศีล คือ เจตนา หรือความตั้งใจที่จะงดเว้นการกระทำความชั่ว ที่ถือเป็นหลักปฏิบัติขั้นพื้นฐานสำหรับผู้นับถือศาสนาพุทธ ที่ทำให้สามารถอยู่ร่วมกันได้อย่างสงบสุข มีข้อพึงปฏิบัติ 5 ประการ ได้แก่ </a:t>
            </a:r>
            <a:r>
              <a:rPr lang="th-TH" sz="1800" b="1" dirty="0">
                <a:solidFill>
                  <a:srgbClr val="00B050"/>
                </a:solidFill>
                <a:latin typeface="Chulabhorn Likit Text" pitchFamily="50" charset="-34"/>
                <a:cs typeface="Chulabhorn Likit Text" pitchFamily="50" charset="-34"/>
              </a:rPr>
              <a:t>ไม่ฆ่าสัตว์ ไม่ลักทรัพย์ ไม่ประพฤติผิดในกาม ไม่พูดโกหก ไม่ดื่มสุรา </a:t>
            </a:r>
            <a:r>
              <a:rPr lang="th-TH" sz="1800" b="1" dirty="0">
                <a:latin typeface="Chulabhorn Likit Text" pitchFamily="50" charset="-34"/>
                <a:cs typeface="Chulabhorn Likit Text" pitchFamily="50" charset="-34"/>
              </a:rPr>
              <a:t>ซึ่งอธิบายพอให้เข้าใจได้ว่า</a:t>
            </a:r>
          </a:p>
          <a:p>
            <a:pPr marL="0" indent="0">
              <a:buNone/>
            </a:pPr>
            <a:r>
              <a:rPr lang="th-TH" sz="2400" dirty="0">
                <a:latin typeface="Chulabhorn Likit Text" pitchFamily="50" charset="-34"/>
                <a:cs typeface="Chulabhorn Likit Text" pitchFamily="50" charset="-34"/>
              </a:rPr>
              <a:t>1)</a:t>
            </a:r>
            <a:r>
              <a:rPr lang="th-TH" sz="1800" dirty="0">
                <a:latin typeface="Chulabhorn Likit Text" pitchFamily="50" charset="-34"/>
                <a:cs typeface="Chulabhorn Likit Text" pitchFamily="50" charset="-34"/>
              </a:rPr>
              <a:t> พึงละเว้นจากการฆ่าสัตว์ คือ งดการเบียดเบียนชีวิตอื่น</a:t>
            </a:r>
          </a:p>
          <a:p>
            <a:pPr marL="0" indent="0">
              <a:buNone/>
            </a:pPr>
            <a:r>
              <a:rPr lang="th-TH" sz="1800" u="sng" dirty="0">
                <a:latin typeface="Chulabhorn Likit Text" pitchFamily="50" charset="-34"/>
                <a:cs typeface="Chulabhorn Likit Text" pitchFamily="50" charset="-34"/>
              </a:rPr>
              <a:t>เพราะ</a:t>
            </a:r>
            <a:r>
              <a:rPr lang="th-TH" sz="1800" dirty="0">
                <a:latin typeface="Chulabhorn Likit Text" pitchFamily="50" charset="-34"/>
                <a:cs typeface="Chulabhorn Likit Text" pitchFamily="50" charset="-34"/>
              </a:rPr>
              <a:t> มนุษย์มีวิจารณญาณที่จะหลีกเลี่ยงการทำร้ายชีวิตอื่น ด้วยเหตุผลที่ว่าสัตว์ทุกตัวรักชีวิต</a:t>
            </a:r>
          </a:p>
          <a:p>
            <a:pPr marL="0" indent="0">
              <a:buNone/>
            </a:pPr>
            <a:r>
              <a:rPr lang="th-TH" sz="2400" dirty="0">
                <a:latin typeface="Chulabhorn Likit Text" pitchFamily="50" charset="-34"/>
                <a:cs typeface="Chulabhorn Likit Text" pitchFamily="50" charset="-34"/>
              </a:rPr>
              <a:t>2) </a:t>
            </a:r>
            <a:r>
              <a:rPr lang="th-TH" sz="1800" dirty="0">
                <a:latin typeface="Chulabhorn Likit Text" pitchFamily="50" charset="-34"/>
                <a:cs typeface="Chulabhorn Likit Text" pitchFamily="50" charset="-34"/>
              </a:rPr>
              <a:t>พึงละเว้นจากการลักทรัพย์ คือ งดการถือเอาของที่เจ้าของไม่ได้ให้มาเป็นของตน</a:t>
            </a:r>
          </a:p>
          <a:p>
            <a:pPr marL="0" indent="0">
              <a:buNone/>
            </a:pPr>
            <a:r>
              <a:rPr lang="th-TH" sz="1800" u="sng" dirty="0">
                <a:latin typeface="Chulabhorn Likit Text" pitchFamily="50" charset="-34"/>
                <a:cs typeface="Chulabhorn Likit Text" pitchFamily="50" charset="-34"/>
              </a:rPr>
              <a:t>เพราะ</a:t>
            </a:r>
            <a:r>
              <a:rPr lang="th-TH" sz="1800" dirty="0">
                <a:latin typeface="Chulabhorn Likit Text" pitchFamily="50" charset="-34"/>
                <a:cs typeface="Chulabhorn Likit Text" pitchFamily="50" charset="-34"/>
              </a:rPr>
              <a:t> ทรัพย์ใดที่เจ้าของไม่ยินดีมอบให้ แล้วเราเอามาเป็นกรรมสิทธิ์โดยมิชอบย่อมเป็นความชั่ว</a:t>
            </a:r>
          </a:p>
          <a:p>
            <a:pPr marL="0" indent="0">
              <a:buNone/>
            </a:pPr>
            <a:r>
              <a:rPr lang="th-TH" sz="2400" dirty="0">
                <a:latin typeface="Chulabhorn Likit Text" pitchFamily="50" charset="-34"/>
                <a:cs typeface="Chulabhorn Likit Text" pitchFamily="50" charset="-34"/>
              </a:rPr>
              <a:t>3)</a:t>
            </a:r>
            <a:r>
              <a:rPr lang="th-TH" sz="1800" dirty="0">
                <a:latin typeface="Chulabhorn Likit Text" pitchFamily="50" charset="-34"/>
                <a:cs typeface="Chulabhorn Likit Text" pitchFamily="50" charset="-34"/>
              </a:rPr>
              <a:t> พึงละเว้นจากการประพฤติผิดในกาม คือ งดการกระทำสิ่งที่ไม่ควรต่อเพศตรงข้าม</a:t>
            </a:r>
          </a:p>
          <a:p>
            <a:pPr marL="0" indent="0">
              <a:buNone/>
            </a:pPr>
            <a:r>
              <a:rPr lang="th-TH" sz="1800" u="sng" dirty="0">
                <a:latin typeface="Chulabhorn Likit Text" pitchFamily="50" charset="-34"/>
                <a:cs typeface="Chulabhorn Likit Text" pitchFamily="50" charset="-34"/>
              </a:rPr>
              <a:t>เพราะ</a:t>
            </a:r>
            <a:r>
              <a:rPr lang="th-TH" sz="1800" dirty="0">
                <a:latin typeface="Chulabhorn Likit Text" pitchFamily="50" charset="-34"/>
                <a:cs typeface="Chulabhorn Likit Text" pitchFamily="50" charset="-34"/>
              </a:rPr>
              <a:t> มนุษย์รู้ว่าอะไรควร และไม่ควร ต่างกับสัตว์อื่นที่แสดงพฤติกรรมตามสัญชาติญาณ</a:t>
            </a:r>
          </a:p>
          <a:p>
            <a:pPr marL="0" indent="0">
              <a:buNone/>
            </a:pPr>
            <a:r>
              <a:rPr lang="th-TH" sz="2400" dirty="0">
                <a:latin typeface="Chulabhorn Likit Text" pitchFamily="50" charset="-34"/>
                <a:cs typeface="Chulabhorn Likit Text" pitchFamily="50" charset="-34"/>
              </a:rPr>
              <a:t>4) </a:t>
            </a:r>
            <a:r>
              <a:rPr lang="th-TH" sz="1800" dirty="0">
                <a:latin typeface="Chulabhorn Likit Text" pitchFamily="50" charset="-34"/>
                <a:cs typeface="Chulabhorn Likit Text" pitchFamily="50" charset="-34"/>
              </a:rPr>
              <a:t>พึงละเว้นจากการพูดเท็จ คือ งดหลอกลวง ส่อเสียด เพ้อเจ้อกับผู้อื่นด้วยคำพูด</a:t>
            </a:r>
          </a:p>
          <a:p>
            <a:pPr marL="0" indent="0">
              <a:buNone/>
            </a:pPr>
            <a:r>
              <a:rPr lang="th-TH" sz="1800" u="sng" dirty="0">
                <a:latin typeface="Chulabhorn Likit Text" pitchFamily="50" charset="-34"/>
                <a:cs typeface="Chulabhorn Likit Text" pitchFamily="50" charset="-34"/>
              </a:rPr>
              <a:t>เพราะ</a:t>
            </a:r>
            <a:r>
              <a:rPr lang="th-TH" sz="1800" dirty="0">
                <a:latin typeface="Chulabhorn Likit Text" pitchFamily="50" charset="-34"/>
                <a:cs typeface="Chulabhorn Likit Text" pitchFamily="50" charset="-34"/>
              </a:rPr>
              <a:t> มนุษย์รู้ผลของการสื่อสารด้วยวาจา และรู้ว่าสิ่งใดเป็นการพูดที่สุจริตหรือทุจริต</a:t>
            </a:r>
          </a:p>
          <a:p>
            <a:pPr marL="0" indent="0">
              <a:buNone/>
            </a:pPr>
            <a:r>
              <a:rPr lang="th-TH" sz="2400" dirty="0">
                <a:latin typeface="Chulabhorn Likit Text" pitchFamily="50" charset="-34"/>
                <a:cs typeface="Chulabhorn Likit Text" pitchFamily="50" charset="-34"/>
              </a:rPr>
              <a:t>5)</a:t>
            </a:r>
            <a:r>
              <a:rPr lang="th-TH" sz="1800" dirty="0">
                <a:latin typeface="Chulabhorn Likit Text" pitchFamily="50" charset="-34"/>
                <a:cs typeface="Chulabhorn Likit Text" pitchFamily="50" charset="-34"/>
              </a:rPr>
              <a:t> พึงละเว้นจากการดื่มน้ำเมา คือ งดดื่มสุราที่เป็นเหตุให้ไม่มีสติ อยู่ในความประมาท</a:t>
            </a:r>
          </a:p>
          <a:p>
            <a:pPr marL="0" indent="0">
              <a:buNone/>
            </a:pPr>
            <a:r>
              <a:rPr lang="th-TH" sz="1800" u="sng" dirty="0">
                <a:latin typeface="Chulabhorn Likit Text" pitchFamily="50" charset="-34"/>
                <a:cs typeface="Chulabhorn Likit Text" pitchFamily="50" charset="-34"/>
              </a:rPr>
              <a:t>เพราะ </a:t>
            </a:r>
            <a:r>
              <a:rPr lang="th-TH" sz="1800" dirty="0">
                <a:latin typeface="Chulabhorn Likit Text" pitchFamily="50" charset="-34"/>
                <a:cs typeface="Chulabhorn Likit Text" pitchFamily="50" charset="-34"/>
              </a:rPr>
              <a:t>น้ำเมาจะเป็นต้นเหตุให้ขาดสติ และทำความชั่วทั้งปวงได้ โดยขาดการยับยั้งชั่งใจ</a:t>
            </a:r>
            <a:endParaRPr lang="en-US" sz="1800" dirty="0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6165304"/>
            <a:ext cx="9144000" cy="692696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h-TH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ท่านคิดว่า จะให้คะแนนคำตอบของนักเรียนคนนี้ .. เท่าใด</a:t>
            </a:r>
            <a:endParaRPr lang="th-TH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itchFamily="50" charset="-34"/>
              <a:cs typeface="Chulabhorn Likit Text" pitchFamily="50" charset="-34"/>
            </a:endParaRPr>
          </a:p>
          <a:p>
            <a:pPr marL="0" indent="0" algn="ctr">
              <a:buNone/>
            </a:pPr>
            <a:r>
              <a:rPr lang="th-TH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......................................... คะแนน </a:t>
            </a:r>
            <a:r>
              <a: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/</a:t>
            </a:r>
            <a:r>
              <a:rPr lang="th-TH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 5 คะแนน</a:t>
            </a:r>
            <a:endParaRPr 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E58AC3CA-5DAC-4BA1-A18C-F65C217DD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274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200" dirty="0">
                <a:latin typeface="Chulabhorn Likit Text" pitchFamily="50" charset="-34"/>
                <a:cs typeface="Chulabhorn Likit Text" pitchFamily="50" charset="-34"/>
              </a:rPr>
              <a:t>คำแนะนำในการเขียนตอบอัตนัยสำหรับนักเรียน</a:t>
            </a:r>
            <a:endParaRPr lang="en-US" sz="3200" dirty="0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h-TH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ถ้านักเรียนได้รับข้อสอบอัตนัยจำนวน 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10 ข้อ </a:t>
            </a:r>
            <a:r>
              <a:rPr lang="th-TH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ให้เวลาเขียนบรรยายตอบคำถามรวม </a:t>
            </a:r>
            <a:r>
              <a:rPr lang="th-TH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150 นาที หรือสองชั่วโมงครึ่ง </a:t>
            </a:r>
            <a:endParaRPr lang="en-US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itchFamily="50" charset="-34"/>
              <a:cs typeface="Chulabhorn Likit Text" pitchFamily="50" charset="-34"/>
            </a:endParaRPr>
          </a:p>
          <a:p>
            <a:r>
              <a:rPr lang="th-TH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โดยภาพรวมแต่ละคำถามมีค่าน้ำหนักคะแนน และแนวการตอบใกล้เคียงกัน จึงประเมินได้ว่าแต่ละข้อควรใช้เวลาไป</a:t>
            </a:r>
            <a:r>
              <a:rPr lang="th-TH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ไม่เกิน 15 นาที 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itchFamily="50" charset="-34"/>
              <a:cs typeface="Chulabhorn Likit Text" pitchFamily="50" charset="-34"/>
            </a:endParaRPr>
          </a:p>
          <a:p>
            <a:r>
              <a:rPr lang="th-TH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หมายความว่า ถ้าข้อใดเขียนเกิน 15 นาที ข้อต่อไปก็ควรใช้เวลาสั้นลง เพราะ</a:t>
            </a:r>
            <a:r>
              <a:rPr lang="th-TH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ถ้าเขียนเกิน 15 นาทีทุกข้อ</a:t>
            </a:r>
            <a:r>
              <a:rPr lang="th-TH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 จะทำให้เขียนตอบคำถามข้อที่เหลือไม่ทันเวลาที่กำหนด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FF4EE49-73B3-4484-BFC7-3DA9CA688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728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latin typeface="Chulabhorn Likit Text" pitchFamily="50" charset="-34"/>
                <a:cs typeface="Chulabhorn Likit Text" pitchFamily="50" charset="-34"/>
              </a:rPr>
              <a:t>เวลา 15 นาทีต่อข้อ</a:t>
            </a:r>
            <a:endParaRPr lang="en-US" dirty="0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r>
              <a:rPr lang="th-TH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ซึ่งเวลา </a:t>
            </a:r>
            <a:r>
              <a:rPr lang="th-TH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15 นาที </a:t>
            </a:r>
            <a:r>
              <a:rPr lang="th-TH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โดยเฉลี่ยที่สามารถเขียนจากความทรงจำ จะเขียนได้ราว 13 คำต่อนาที (40 ตัวอักษรต่อนาที) คูณ 15 นาที </a:t>
            </a:r>
            <a:r>
              <a:rPr lang="th-TH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จะได้ 195 คำ 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itchFamily="50" charset="-34"/>
              <a:cs typeface="Chulabhorn Likit Text" pitchFamily="50" charset="-34"/>
            </a:endParaRPr>
          </a:p>
          <a:p>
            <a:r>
              <a:rPr lang="th-TH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ถ้าใช้ฟอนต์ 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TH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SarabunPSK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 </a:t>
            </a:r>
            <a:r>
              <a:rPr lang="th-TH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ขนาด 16 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point </a:t>
            </a:r>
            <a:br>
              <a:rPr lang="en-US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</a:br>
            <a:r>
              <a:rPr lang="th-TH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บนกระดาษ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A4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 </a:t>
            </a:r>
            <a:r>
              <a:rPr lang="th-TH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พบว่า </a:t>
            </a:r>
            <a:r>
              <a:rPr lang="th-TH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1 บรรทัด</a:t>
            </a:r>
            <a:br>
              <a:rPr lang="en-US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</a:br>
            <a:r>
              <a:rPr lang="th-TH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เขียนได้ราว </a:t>
            </a:r>
            <a:r>
              <a:rPr lang="th-TH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20 คำ </a:t>
            </a:r>
            <a:r>
              <a:rPr lang="th-TH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ทั้งไทยและอังกฤษ </a:t>
            </a:r>
            <a:endParaRPr lang="en-US" sz="2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itchFamily="50" charset="-34"/>
              <a:cs typeface="Chulabhorn Likit Text" pitchFamily="50" charset="-34"/>
            </a:endParaRPr>
          </a:p>
          <a:p>
            <a:r>
              <a:rPr lang="th-TH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ดังนั้นเวลา </a:t>
            </a:r>
            <a:r>
              <a:rPr lang="th-TH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15 นาที </a:t>
            </a:r>
            <a:r>
              <a:rPr lang="th-TH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เมื่อเขียนด้วยมือจะเขียนได้ (195 คำ / 20 คำ = 9.75 บรรทัด) </a:t>
            </a:r>
            <a:r>
              <a:rPr lang="th-TH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ประมาณ 10 บรรทัด </a:t>
            </a:r>
            <a:r>
              <a:rPr lang="th-TH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และกระดาษ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A4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 </a:t>
            </a:r>
            <a:r>
              <a:rPr lang="th-TH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ด้วยขนาด และฟอนต์ข้างต้นจะมีบรรทัด</a:t>
            </a:r>
            <a:r>
              <a:rPr lang="th-TH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ราว 30 บรรทัด </a:t>
            </a:r>
            <a:endParaRPr lang="en-US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itchFamily="50" charset="-34"/>
              <a:cs typeface="Chulabhorn Likit Text" pitchFamily="50" charset="-34"/>
            </a:endParaRPr>
          </a:p>
          <a:p>
            <a:r>
              <a:rPr lang="th-TH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จึงสรุปได้ว่า </a:t>
            </a:r>
            <a:r>
              <a:rPr lang="th-TH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15 นาที </a:t>
            </a:r>
            <a:r>
              <a:rPr lang="th-TH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เขียนมือได้ประมาณ </a:t>
            </a:r>
            <a:r>
              <a:rPr lang="th-TH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itchFamily="50" charset="-34"/>
                <a:cs typeface="Chulabhorn Likit Text" pitchFamily="50" charset="-34"/>
              </a:rPr>
              <a:t>1 ใน 3 ของหน้า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659AEF4-8635-4450-ADEB-05971E595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565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AEE6A44-11A6-4ACF-AB0E-92217E6D2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12</a:t>
            </a:fld>
            <a:endParaRPr lang="en-US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ECC97241-9BFC-4855-8A84-2FCE9FABC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97369"/>
            <a:ext cx="8075240" cy="47818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2656080-932C-489C-AE29-3C5CB036E370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78621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hulabhorn Likit Text" panose="00000500000000000000" pitchFamily="2" charset="-34"/>
                <a:ea typeface="+mj-ea"/>
                <a:cs typeface="Chulabhorn Likit Text" panose="00000500000000000000" pitchFamily="2" charset="-34"/>
              </a:defRPr>
            </a:lvl1pPr>
          </a:lstStyle>
          <a:p>
            <a:r>
              <a:rPr lang="th-TH">
                <a:latin typeface="Chulabhorn Likit Text" pitchFamily="50" charset="-34"/>
                <a:cs typeface="Chulabhorn Likit Text" pitchFamily="50" charset="-34"/>
              </a:rPr>
              <a:t>ตัวอย่างการให้คะแนน </a:t>
            </a:r>
            <a:endParaRPr lang="en-US">
              <a:latin typeface="Chulabhorn Likit Text" pitchFamily="50" charset="-34"/>
              <a:cs typeface="Chulabhorn Likit Text" pitchFamily="50" charset="-34"/>
            </a:endParaRPr>
          </a:p>
          <a:p>
            <a:r>
              <a:rPr lang="th-TH">
                <a:latin typeface="Chulabhorn Likit Text" pitchFamily="50" charset="-34"/>
                <a:cs typeface="Chulabhorn Likit Text" pitchFamily="50" charset="-34"/>
              </a:rPr>
              <a:t>... </a:t>
            </a:r>
            <a:r>
              <a:rPr lang="en-US">
                <a:latin typeface="Chulabhorn Likit Text" pitchFamily="50" charset="-34"/>
                <a:cs typeface="Chulabhorn Likit Text" pitchFamily="50" charset="-34"/>
              </a:rPr>
              <a:t>/ </a:t>
            </a:r>
            <a:r>
              <a:rPr lang="th-TH">
                <a:latin typeface="Chulabhorn Likit Text" pitchFamily="50" charset="-34"/>
                <a:cs typeface="Chulabhorn Likit Text" pitchFamily="50" charset="-34"/>
              </a:rPr>
              <a:t>5</a:t>
            </a:r>
            <a:endParaRPr lang="en-US" dirty="0">
              <a:latin typeface="Chulabhorn Likit Text" pitchFamily="50" charset="-34"/>
              <a:cs typeface="Chulabhorn Likit Text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62771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latin typeface="Chulabhorn Likit Text" pitchFamily="50" charset="-34"/>
                <a:cs typeface="Chulabhorn Likit Text" pitchFamily="50" charset="-34"/>
              </a:rPr>
              <a:t>ถามตอบ</a:t>
            </a:r>
            <a:endParaRPr lang="en-US" dirty="0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805264"/>
            <a:ext cx="8229600" cy="8249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latin typeface="Chulabhorn Likit Text" pitchFamily="50" charset="-34"/>
                <a:cs typeface="Chulabhorn Likit Text" pitchFamily="50" charset="-34"/>
              </a:rPr>
              <a:t>http://</a:t>
            </a:r>
            <a:r>
              <a:rPr lang="en-US" sz="1800" dirty="0" err="1">
                <a:latin typeface="Chulabhorn Likit Text" pitchFamily="50" charset="-34"/>
                <a:cs typeface="Chulabhorn Likit Text" pitchFamily="50" charset="-34"/>
              </a:rPr>
              <a:t>www.thaiall.com</a:t>
            </a:r>
            <a:r>
              <a:rPr lang="en-US" sz="1800" dirty="0">
                <a:latin typeface="Chulabhorn Likit Text" pitchFamily="50" charset="-34"/>
                <a:cs typeface="Chulabhorn Likit Text" pitchFamily="50" charset="-34"/>
              </a:rPr>
              <a:t>/</a:t>
            </a:r>
            <a:r>
              <a:rPr lang="en-US" sz="1800" dirty="0" err="1">
                <a:latin typeface="Chulabhorn Likit Text" pitchFamily="50" charset="-34"/>
                <a:cs typeface="Chulabhorn Likit Text" pitchFamily="50" charset="-34"/>
              </a:rPr>
              <a:t>dhamma</a:t>
            </a:r>
            <a:r>
              <a:rPr lang="en-US" sz="1800" dirty="0">
                <a:latin typeface="Chulabhorn Likit Text" pitchFamily="50" charset="-34"/>
                <a:cs typeface="Chulabhorn Likit Text" pitchFamily="50" charset="-34"/>
              </a:rPr>
              <a:t>/</a:t>
            </a:r>
            <a:r>
              <a:rPr lang="en-US" sz="1800" dirty="0" err="1">
                <a:latin typeface="Chulabhorn Likit Text" pitchFamily="50" charset="-34"/>
                <a:cs typeface="Chulabhorn Likit Text" pitchFamily="50" charset="-34"/>
              </a:rPr>
              <a:t>sila5.htm</a:t>
            </a:r>
            <a:endParaRPr lang="th-TH" sz="1800" dirty="0">
              <a:latin typeface="Chulabhorn Likit Text" pitchFamily="50" charset="-34"/>
              <a:cs typeface="Chulabhorn Likit Text" pitchFamily="50" charset="-34"/>
            </a:endParaRPr>
          </a:p>
          <a:p>
            <a:pPr marL="0" indent="0" algn="ctr">
              <a:buNone/>
            </a:pPr>
            <a:r>
              <a:rPr lang="en-US" sz="1800" dirty="0">
                <a:latin typeface="Chulabhorn Likit Text" pitchFamily="50" charset="-34"/>
                <a:cs typeface="Chulabhorn Likit Text" pitchFamily="50" charset="-34"/>
              </a:rPr>
              <a:t>https://</a:t>
            </a:r>
            <a:r>
              <a:rPr lang="en-US" sz="1800" dirty="0" err="1">
                <a:latin typeface="Chulabhorn Likit Text" pitchFamily="50" charset="-34"/>
                <a:cs typeface="Chulabhorn Likit Text" pitchFamily="50" charset="-34"/>
              </a:rPr>
              <a:t>www.dmc.tv</a:t>
            </a:r>
            <a:r>
              <a:rPr lang="en-US" sz="1800" dirty="0">
                <a:latin typeface="Chulabhorn Likit Text" pitchFamily="50" charset="-34"/>
                <a:cs typeface="Chulabhorn Likit Text" pitchFamily="50" charset="-34"/>
              </a:rPr>
              <a:t>/pages/</a:t>
            </a:r>
            <a:r>
              <a:rPr lang="th-TH" sz="1800" dirty="0">
                <a:latin typeface="Chulabhorn Likit Text" pitchFamily="50" charset="-34"/>
                <a:cs typeface="Chulabhorn Likit Text" pitchFamily="50" charset="-34"/>
              </a:rPr>
              <a:t>ความรู้รอบตัว</a:t>
            </a:r>
            <a:r>
              <a:rPr lang="en-US" sz="1800" dirty="0">
                <a:latin typeface="Chulabhorn Likit Text" pitchFamily="50" charset="-34"/>
                <a:cs typeface="Chulabhorn Likit Text" pitchFamily="50" charset="-34"/>
              </a:rPr>
              <a:t>/</a:t>
            </a:r>
            <a:r>
              <a:rPr lang="th-TH" sz="1800" dirty="0">
                <a:latin typeface="Chulabhorn Likit Text" pitchFamily="50" charset="-34"/>
                <a:cs typeface="Chulabhorn Likit Text" pitchFamily="50" charset="-34"/>
              </a:rPr>
              <a:t>ศีล</a:t>
            </a:r>
            <a:r>
              <a:rPr lang="en-US" sz="1800" dirty="0" err="1">
                <a:latin typeface="Chulabhorn Likit Text" pitchFamily="50" charset="-34"/>
                <a:cs typeface="Chulabhorn Likit Text" pitchFamily="50" charset="-34"/>
              </a:rPr>
              <a:t>5.html</a:t>
            </a:r>
            <a:endParaRPr lang="en-US" sz="1800" dirty="0">
              <a:latin typeface="Chulabhorn Likit Text" pitchFamily="50" charset="-34"/>
              <a:cs typeface="Chulabhorn Likit Text" pitchFamily="50" charset="-34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19350638-6764-4346-AA58-B6817667C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660" y="1147456"/>
            <a:ext cx="6120680" cy="4563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A3E39B4-20D8-4F10-9C86-A50996A43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64CF-6964-4265-8CC3-46A23CBC4E4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29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1176</Words>
  <Application>Microsoft Office PowerPoint</Application>
  <PresentationFormat>นำเสนอทางหน้าจอ (4:3)</PresentationFormat>
  <Paragraphs>103</Paragraphs>
  <Slides>13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13</vt:i4>
      </vt:variant>
    </vt:vector>
  </HeadingPairs>
  <TitlesOfParts>
    <vt:vector size="17" baseType="lpstr">
      <vt:lpstr>Arial</vt:lpstr>
      <vt:lpstr>Calibri</vt:lpstr>
      <vt:lpstr>Chulabhorn Likit Text</vt:lpstr>
      <vt:lpstr>Office Theme</vt:lpstr>
      <vt:lpstr>คำแนะนำในการเขียนตอบอัตนัยสำหรับนักเรียน</vt:lpstr>
      <vt:lpstr>นิยามศัพท์</vt:lpstr>
      <vt:lpstr>คำตอบของนักเรียน ชื่อ หนึ่งฤทัย</vt:lpstr>
      <vt:lpstr>คำตอบของนักเรียน ชื่อ สองนารี</vt:lpstr>
      <vt:lpstr>คำตอบของนักเรียน ชื่อ สามเงา</vt:lpstr>
      <vt:lpstr>คำตอบของนักเรียน ชื่อ จตุเทพ</vt:lpstr>
      <vt:lpstr>คำตอบของนักเรียน ชื่อ เบญจนาคี</vt:lpstr>
      <vt:lpstr>คำตอบของนักเรียน ชื่อ หกเหิน</vt:lpstr>
      <vt:lpstr>คำตอบของนักเรียน ชื่อ สัปดาห์</vt:lpstr>
      <vt:lpstr>คำแนะนำในการเขียนตอบอัตนัยสำหรับนักเรียน</vt:lpstr>
      <vt:lpstr>เวลา 15 นาทีต่อข้อ</vt:lpstr>
      <vt:lpstr>งานนำเสนอ PowerPoint</vt:lpstr>
      <vt:lpstr>ถามตอบ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คำแนะนำในการเขียนตอบอัตนัยสำหรับนักเรียน</dc:title>
  <dc:creator>burin</dc:creator>
  <cp:lastModifiedBy>บุรินทร์ รุจจนพันธุ์</cp:lastModifiedBy>
  <cp:revision>18</cp:revision>
  <dcterms:created xsi:type="dcterms:W3CDTF">2021-10-15T14:17:17Z</dcterms:created>
  <dcterms:modified xsi:type="dcterms:W3CDTF">2022-03-08T01:39:16Z</dcterms:modified>
</cp:coreProperties>
</file>