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0"/>
  </p:notesMasterIdLst>
  <p:sldIdLst>
    <p:sldId id="256" r:id="rId2"/>
    <p:sldId id="373" r:id="rId3"/>
    <p:sldId id="363" r:id="rId4"/>
    <p:sldId id="365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3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367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368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69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  <p:sldId id="370" r:id="rId75"/>
    <p:sldId id="322" r:id="rId76"/>
    <p:sldId id="323" r:id="rId77"/>
    <p:sldId id="324" r:id="rId78"/>
    <p:sldId id="325" r:id="rId79"/>
    <p:sldId id="326" r:id="rId80"/>
    <p:sldId id="327" r:id="rId81"/>
    <p:sldId id="328" r:id="rId82"/>
    <p:sldId id="329" r:id="rId83"/>
    <p:sldId id="330" r:id="rId84"/>
    <p:sldId id="331" r:id="rId85"/>
    <p:sldId id="332" r:id="rId86"/>
    <p:sldId id="333" r:id="rId87"/>
    <p:sldId id="334" r:id="rId88"/>
    <p:sldId id="335" r:id="rId89"/>
    <p:sldId id="336" r:id="rId90"/>
    <p:sldId id="337" r:id="rId91"/>
    <p:sldId id="371" r:id="rId92"/>
    <p:sldId id="338" r:id="rId93"/>
    <p:sldId id="339" r:id="rId94"/>
    <p:sldId id="340" r:id="rId95"/>
    <p:sldId id="341" r:id="rId96"/>
    <p:sldId id="342" r:id="rId97"/>
    <p:sldId id="343" r:id="rId98"/>
    <p:sldId id="344" r:id="rId99"/>
    <p:sldId id="345" r:id="rId100"/>
    <p:sldId id="346" r:id="rId101"/>
    <p:sldId id="347" r:id="rId102"/>
    <p:sldId id="348" r:id="rId103"/>
    <p:sldId id="349" r:id="rId104"/>
    <p:sldId id="350" r:id="rId105"/>
    <p:sldId id="351" r:id="rId106"/>
    <p:sldId id="352" r:id="rId107"/>
    <p:sldId id="372" r:id="rId108"/>
    <p:sldId id="353" r:id="rId109"/>
    <p:sldId id="354" r:id="rId110"/>
    <p:sldId id="355" r:id="rId111"/>
    <p:sldId id="356" r:id="rId112"/>
    <p:sldId id="357" r:id="rId113"/>
    <p:sldId id="358" r:id="rId114"/>
    <p:sldId id="359" r:id="rId115"/>
    <p:sldId id="360" r:id="rId116"/>
    <p:sldId id="361" r:id="rId117"/>
    <p:sldId id="362" r:id="rId118"/>
    <p:sldId id="364" r:id="rId119"/>
  </p:sldIdLst>
  <p:sldSz cx="12192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7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FAFC6-BE60-4324-BC65-50E4821BED0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81358-4E38-48E2-B5DF-2BFCD7964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08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6C94-0011-40DA-9BAB-7BD9C5416E45}" type="datetime1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544" y="6260989"/>
            <a:ext cx="811019" cy="50357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algn="l"/>
            <a:fld id="{91ACCEEA-4A7C-4C83-B28B-8A9BED9011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70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5DEF6-50A7-4207-866E-31BECA182252}" type="datetime1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160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369B-CA52-43DE-8044-22A6FDA28DDF}" type="datetime1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973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57C8-A284-407B-AA15-46D38110705A}" type="datetime1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367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2454-8D71-4521-AC7D-7762F7EA9260}" type="datetime1">
              <a:rPr lang="en-US" smtClean="0"/>
              <a:t>9/21/2022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269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1F7C2-C640-4794-B54B-CBA5D8B1A533}" type="datetime1">
              <a:rPr lang="en-US" smtClean="0"/>
              <a:t>9/21/2022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284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F0780-BAA9-4CD5-BAE2-2D30EF1AB2AA}" type="datetime1">
              <a:rPr lang="en-US" smtClean="0"/>
              <a:t>9/21/2022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7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01B65-EC1E-4163-A0B1-2E5206E407B6}" type="datetime1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202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33DEC1A-17B5-4E83-BA5E-9473D05D1588}" type="datetime1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170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4D73-B89E-46E5-AA36-D38BEA8503CA}" type="datetime1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40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1314-5C14-4AC3-9C03-EE719A573278}" type="datetime1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519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D2E11F6B-C1D1-4FFB-99FB-85B51005A055}" type="datetime1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" y="6244136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pPr algn="l"/>
            <a:fld id="{91ACCEEA-4A7C-4C83-B28B-8A9BED9011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19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cap="all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H SarabunPSK" panose="020B0500040200020003" pitchFamily="34" charset="-34"/>
          <a:ea typeface="+mj-ea"/>
          <a:cs typeface="TH SarabunPSK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b="1" kern="1200" cap="none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b="1" kern="1200" cap="none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31E66F00-32B2-4ED8-B959-AF1883C76917}"/>
              </a:ext>
            </a:extLst>
          </p:cNvPr>
          <p:cNvSpPr txBox="1">
            <a:spLocks/>
          </p:cNvSpPr>
          <p:nvPr/>
        </p:nvSpPr>
        <p:spPr>
          <a:xfrm>
            <a:off x="96544" y="5998464"/>
            <a:ext cx="12034496" cy="7741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1" i="0" kern="1200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pPr algn="ctr"/>
            <a:r>
              <a:rPr lang="en-US" sz="2400"/>
              <a:t>http://www.thaiall.com/classstart</a:t>
            </a:r>
            <a:br>
              <a:rPr lang="en-US" sz="2400"/>
            </a:br>
            <a:r>
              <a:rPr lang="en-US" sz="2400"/>
              <a:t>http://www.thaiall.com/quiz/kahoot</a:t>
            </a:r>
            <a:endParaRPr lang="en-US" sz="1600"/>
          </a:p>
        </p:txBody>
      </p:sp>
      <p:sp>
        <p:nvSpPr>
          <p:cNvPr id="5" name="ชื่อเรื่อง 1">
            <a:extLst>
              <a:ext uri="{FF2B5EF4-FFF2-40B4-BE49-F238E27FC236}">
                <a16:creationId xmlns:a16="http://schemas.microsoft.com/office/drawing/2014/main" id="{724B7994-1474-4CA5-84E4-EDC3848C2E84}"/>
              </a:ext>
            </a:extLst>
          </p:cNvPr>
          <p:cNvSpPr txBox="1">
            <a:spLocks/>
          </p:cNvSpPr>
          <p:nvPr/>
        </p:nvSpPr>
        <p:spPr>
          <a:xfrm>
            <a:off x="173459" y="182880"/>
            <a:ext cx="3374413" cy="5730239"/>
          </a:xfrm>
          <a:prstGeom prst="rect">
            <a:avLst/>
          </a:prstGeom>
          <a:solidFill>
            <a:srgbClr val="002060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1" i="0" kern="1200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pPr algn="r"/>
            <a:r>
              <a:rPr lang="th-TH" sz="4000">
                <a:solidFill>
                  <a:schemeClr val="bg1"/>
                </a:solidFill>
              </a:rPr>
              <a:t>แผนการสอนออนไลน์</a:t>
            </a:r>
          </a:p>
          <a:p>
            <a:pPr algn="r"/>
            <a:r>
              <a:rPr lang="th-TH" sz="4000">
                <a:solidFill>
                  <a:schemeClr val="bg1"/>
                </a:solidFill>
              </a:rPr>
              <a:t>เช็คชื่อออนไลน์</a:t>
            </a:r>
          </a:p>
          <a:p>
            <a:pPr algn="r"/>
            <a:r>
              <a:rPr lang="th-TH" sz="4000">
                <a:solidFill>
                  <a:schemeClr val="bg1"/>
                </a:solidFill>
              </a:rPr>
              <a:t>สอนออนไลน์</a:t>
            </a:r>
          </a:p>
          <a:p>
            <a:pPr algn="r"/>
            <a:r>
              <a:rPr lang="th-TH" sz="4000">
                <a:solidFill>
                  <a:schemeClr val="bg1"/>
                </a:solidFill>
              </a:rPr>
              <a:t>เรียนออนไลน์</a:t>
            </a:r>
          </a:p>
          <a:p>
            <a:pPr algn="r"/>
            <a:r>
              <a:rPr lang="th-TH" sz="4000">
                <a:solidFill>
                  <a:schemeClr val="bg1"/>
                </a:solidFill>
              </a:rPr>
              <a:t>ปรนัยออนไลน์</a:t>
            </a:r>
          </a:p>
          <a:p>
            <a:pPr algn="r"/>
            <a:r>
              <a:rPr lang="th-TH" sz="4000">
                <a:solidFill>
                  <a:schemeClr val="bg1"/>
                </a:solidFill>
              </a:rPr>
              <a:t>อัตนัยออนไลน์</a:t>
            </a:r>
          </a:p>
          <a:p>
            <a:pPr algn="r"/>
            <a:r>
              <a:rPr lang="th-TH" sz="4000">
                <a:solidFill>
                  <a:schemeClr val="bg1"/>
                </a:solidFill>
              </a:rPr>
              <a:t>ให้คำปรึกษาออนไลน์</a:t>
            </a:r>
          </a:p>
          <a:p>
            <a:pPr algn="r"/>
            <a:r>
              <a:rPr lang="th-TH" sz="4000">
                <a:solidFill>
                  <a:schemeClr val="bg1"/>
                </a:solidFill>
              </a:rPr>
              <a:t>ดูคะแนนออนไลน์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5DFB6CBA-3EFF-4E54-817D-B1E646634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74162">
            <a:off x="4201934" y="2747564"/>
            <a:ext cx="2838232" cy="2951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2FE9CA8-E6B8-4DC7-93E9-4012BC8625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7872" y="353568"/>
            <a:ext cx="8107680" cy="2371486"/>
          </a:xfrm>
        </p:spPr>
        <p:txBody>
          <a:bodyPr>
            <a:normAutofit fontScale="90000"/>
          </a:bodyPr>
          <a:lstStyle/>
          <a:p>
            <a:pPr algn="r"/>
            <a:r>
              <a:rPr lang="en-US" sz="18400" dirty="0" err="1">
                <a:solidFill>
                  <a:srgbClr val="002060"/>
                </a:solidFill>
              </a:rPr>
              <a:t>C</a:t>
            </a:r>
            <a:r>
              <a:rPr lang="en-US" sz="7300" dirty="0" err="1">
                <a:solidFill>
                  <a:srgbClr val="002060"/>
                </a:solidFill>
              </a:rPr>
              <a:t>lassstart.org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th-TH" sz="2700" dirty="0">
                <a:solidFill>
                  <a:srgbClr val="002060"/>
                </a:solidFill>
              </a:rPr>
              <a:t>โครงการพัฒนาคุณภาพการศึกษาและการพัฒนาท้องถิ่นโดยมีสถาบันอุดมศึกษาเป็นพี่เลี้ยง</a:t>
            </a:r>
            <a:br>
              <a:rPr lang="th-TH" sz="2700" dirty="0">
                <a:solidFill>
                  <a:srgbClr val="002060"/>
                </a:solidFill>
              </a:rPr>
            </a:br>
            <a:r>
              <a:rPr lang="th-TH" sz="2700" dirty="0">
                <a:solidFill>
                  <a:srgbClr val="002060"/>
                </a:solidFill>
              </a:rPr>
              <a:t>หลักสูตร </a:t>
            </a:r>
            <a:r>
              <a:rPr lang="en-US" sz="2700" dirty="0">
                <a:solidFill>
                  <a:srgbClr val="002060"/>
                </a:solidFill>
              </a:rPr>
              <a:t>: </a:t>
            </a:r>
            <a:r>
              <a:rPr lang="th-TH" sz="2700" dirty="0">
                <a:solidFill>
                  <a:srgbClr val="002060"/>
                </a:solidFill>
              </a:rPr>
              <a:t>ครูยุคใหม่สู่การจัดการเรียนรู้เชิงรุก </a:t>
            </a:r>
            <a:r>
              <a:rPr lang="en-US" sz="2700" dirty="0">
                <a:solidFill>
                  <a:srgbClr val="002060"/>
                </a:solidFill>
              </a:rPr>
              <a:t>(Active Learning)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2EE9FBE7-803F-4F66-97A0-2CFC77608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7363" y="2621279"/>
            <a:ext cx="7678188" cy="3422333"/>
          </a:xfrm>
        </p:spPr>
        <p:txBody>
          <a:bodyPr>
            <a:normAutofit/>
          </a:bodyPr>
          <a:lstStyle/>
          <a:p>
            <a:pPr algn="r"/>
            <a:r>
              <a:rPr lang="th-TH" sz="2400" b="1" dirty="0"/>
              <a:t>บรรยายพิเศษ ชนินทร์ วรรณมณี</a:t>
            </a:r>
          </a:p>
          <a:p>
            <a:pPr algn="r"/>
            <a:endParaRPr lang="th-TH" dirty="0"/>
          </a:p>
          <a:p>
            <a:pPr algn="r"/>
            <a:r>
              <a:rPr lang="th-TH" b="1" u="sng" dirty="0"/>
              <a:t>การอบรมเชิงปฏิบัติการ </a:t>
            </a:r>
            <a:r>
              <a:rPr lang="en-US" b="1" u="sng" dirty="0"/>
              <a:t>:</a:t>
            </a:r>
            <a:r>
              <a:rPr lang="th-TH" b="1" u="sng" dirty="0"/>
              <a:t> นวัตกรรมการจัดการเรียนการสอน</a:t>
            </a:r>
          </a:p>
          <a:p>
            <a:pPr algn="r"/>
            <a:r>
              <a:rPr lang="th-TH" dirty="0"/>
              <a:t>บุรินทร์ รุจจนพันธุ์</a:t>
            </a:r>
          </a:p>
          <a:p>
            <a:pPr algn="r"/>
            <a:r>
              <a:rPr lang="th-TH" dirty="0"/>
              <a:t>วีระพันธ์ แก้วรัตน์</a:t>
            </a:r>
          </a:p>
          <a:p>
            <a:pPr algn="r"/>
            <a:r>
              <a:rPr lang="th-TH" dirty="0"/>
              <a:t>ธวัชชัย แสนชมภู</a:t>
            </a:r>
          </a:p>
          <a:p>
            <a:pPr algn="r"/>
            <a:r>
              <a:rPr lang="th-TH" dirty="0"/>
              <a:t>ปรับปรุงเอกสาร 2</a:t>
            </a:r>
            <a:r>
              <a:rPr lang="en-US" dirty="0"/>
              <a:t>1</a:t>
            </a:r>
            <a:r>
              <a:rPr lang="th-TH" dirty="0"/>
              <a:t> กันยายน 2565</a:t>
            </a:r>
            <a:endParaRPr lang="en-US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44797AB-0602-4F4A-8943-161495E0C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</a:t>
            </a:fld>
            <a:endParaRPr lang="en-US"/>
          </a:p>
        </p:txBody>
      </p:sp>
      <p:sp>
        <p:nvSpPr>
          <p:cNvPr id="9" name="ลูกศร: ลง 8">
            <a:extLst>
              <a:ext uri="{FF2B5EF4-FFF2-40B4-BE49-F238E27FC236}">
                <a16:creationId xmlns:a16="http://schemas.microsoft.com/office/drawing/2014/main" id="{6FC373E0-7C98-4C7E-B129-B4611EAAE29A}"/>
              </a:ext>
            </a:extLst>
          </p:cNvPr>
          <p:cNvSpPr/>
          <p:nvPr/>
        </p:nvSpPr>
        <p:spPr>
          <a:xfrm rot="10800000">
            <a:off x="1417043" y="353568"/>
            <a:ext cx="1316736" cy="1085088"/>
          </a:xfrm>
          <a:prstGeom prst="downArrow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57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1450"/>
            <a:ext cx="12192000" cy="1657350"/>
          </a:xfrm>
        </p:spPr>
        <p:txBody>
          <a:bodyPr>
            <a:normAutofit/>
          </a:bodyPr>
          <a:lstStyle/>
          <a:p>
            <a:pPr algn="ctr"/>
            <a:r>
              <a:rPr lang="th-TH" sz="6700" dirty="0"/>
              <a:t>การเรียนรู้ 8 ด่านสู่สร้างห้องเรียนออนไลน์</a:t>
            </a:r>
            <a:br>
              <a:rPr lang="th-TH" sz="5400" dirty="0"/>
            </a:br>
            <a:r>
              <a:rPr lang="th-TH" sz="4400" dirty="0">
                <a:solidFill>
                  <a:srgbClr val="002060"/>
                </a:solidFill>
              </a:rPr>
              <a:t>ผู้สอน </a:t>
            </a:r>
            <a:r>
              <a:rPr lang="en-US" sz="4400" dirty="0">
                <a:solidFill>
                  <a:srgbClr val="002060"/>
                </a:solidFill>
              </a:rPr>
              <a:t>+ </a:t>
            </a:r>
            <a:r>
              <a:rPr lang="th-TH" sz="4400" dirty="0">
                <a:solidFill>
                  <a:srgbClr val="002060"/>
                </a:solidFill>
              </a:rPr>
              <a:t>ผู้ร่วมสอน </a:t>
            </a:r>
            <a:r>
              <a:rPr lang="en-US" sz="4400" dirty="0">
                <a:solidFill>
                  <a:srgbClr val="002060"/>
                </a:solidFill>
              </a:rPr>
              <a:t>+ </a:t>
            </a:r>
            <a:r>
              <a:rPr lang="th-TH" sz="4400" dirty="0">
                <a:solidFill>
                  <a:srgbClr val="002060"/>
                </a:solidFill>
              </a:rPr>
              <a:t>ผู้เรียน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" y="1871663"/>
            <a:ext cx="3286123" cy="352901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th-TH" sz="2800" dirty="0"/>
              <a:t>ด่านที่ 1</a:t>
            </a:r>
          </a:p>
          <a:p>
            <a:pPr marL="0" lvl="1" indent="0">
              <a:buNone/>
            </a:pPr>
            <a:r>
              <a:rPr lang="th-TH" sz="2800" b="0" dirty="0">
                <a:effectLst/>
              </a:rPr>
              <a:t>สมัครเข้าระบบ</a:t>
            </a:r>
          </a:p>
          <a:p>
            <a:pPr marL="0" lvl="1" indent="0">
              <a:buNone/>
            </a:pPr>
            <a:r>
              <a:rPr lang="th-TH" sz="2800" b="0" dirty="0">
                <a:effectLst/>
              </a:rPr>
              <a:t>เป็นผู้สอน และ เป็นผู้เรียนได้</a:t>
            </a:r>
          </a:p>
          <a:p>
            <a:pPr marL="0" lvl="1" indent="0">
              <a:buNone/>
            </a:pPr>
            <a:r>
              <a:rPr lang="th-TH" sz="2800" b="0" dirty="0">
                <a:effectLst/>
              </a:rPr>
              <a:t>ผู้สอนสร้างวิชาได้ จำนวน 1 วิชา</a:t>
            </a:r>
          </a:p>
          <a:p>
            <a:pPr marL="0" indent="0">
              <a:buNone/>
            </a:pPr>
            <a:r>
              <a:rPr lang="th-TH" sz="2800" dirty="0"/>
              <a:t>ด่านที่ 2</a:t>
            </a:r>
          </a:p>
          <a:p>
            <a:pPr marL="0" lvl="1" indent="0">
              <a:buNone/>
            </a:pPr>
            <a:r>
              <a:rPr lang="th-TH" sz="2800" b="0" dirty="0">
                <a:effectLst/>
              </a:rPr>
              <a:t>ผู้สอนเพิ่มผู้ร่วมสอนได้</a:t>
            </a:r>
          </a:p>
          <a:p>
            <a:pPr marL="0" lvl="1" indent="0">
              <a:buNone/>
            </a:pPr>
            <a:r>
              <a:rPr lang="th-TH" sz="2800" b="0" dirty="0">
                <a:effectLst/>
              </a:rPr>
              <a:t>ผู้ร่วมสอนเข้าสอนวิชาของตนเองได้</a:t>
            </a:r>
          </a:p>
          <a:p>
            <a:pPr marL="0" lvl="1" indent="0">
              <a:buNone/>
            </a:pPr>
            <a:r>
              <a:rPr lang="th-TH" sz="2800" b="0" dirty="0">
                <a:effectLst/>
              </a:rPr>
              <a:t>ผู้ร่วมสอนคนอื่นเข้าสอนได้</a:t>
            </a:r>
          </a:p>
          <a:p>
            <a:pPr marL="0" lvl="1" indent="0"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900357" y="1857376"/>
            <a:ext cx="4229099" cy="360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indent="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144000" lvl="1" indent="-1440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800" b="1" cap="none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 marL="11430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16002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1" cap="none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 marL="20574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  <a:lvl6pPr marL="25146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effectLst/>
              </a:defRPr>
            </a:lvl6pPr>
            <a:lvl7pPr marL="29718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effectLst/>
              </a:defRPr>
            </a:lvl7pPr>
            <a:lvl8pPr marL="34290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aseline="0">
                <a:effectLst/>
              </a:defRPr>
            </a:lvl8pPr>
            <a:lvl9pPr marL="38862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aseline="0">
                <a:effectLst/>
              </a:defRPr>
            </a:lvl9pPr>
          </a:lstStyle>
          <a:p>
            <a:r>
              <a:rPr lang="th-TH" dirty="0"/>
              <a:t>ด่านที่ 3</a:t>
            </a:r>
          </a:p>
          <a:p>
            <a:pPr marL="0" lvl="1" indent="0">
              <a:buNone/>
            </a:pPr>
            <a:r>
              <a:rPr lang="th-TH" b="0" dirty="0">
                <a:effectLst/>
              </a:rPr>
              <a:t>ผู้สอนเพิ่มผู้เรียนได้</a:t>
            </a:r>
          </a:p>
          <a:p>
            <a:pPr marL="0" lvl="1" indent="0">
              <a:buNone/>
            </a:pPr>
            <a:r>
              <a:rPr lang="th-TH" b="0" dirty="0">
                <a:effectLst/>
              </a:rPr>
              <a:t>ผู้เรียนที่เข้าเรียนวิชาของตนเองได้</a:t>
            </a:r>
          </a:p>
          <a:p>
            <a:pPr marL="0" lvl="1" indent="0">
              <a:buNone/>
            </a:pPr>
            <a:r>
              <a:rPr lang="th-TH" b="0" dirty="0">
                <a:effectLst/>
              </a:rPr>
              <a:t>ผู้เรียนคนอื่นเข้าเรียนได้</a:t>
            </a:r>
          </a:p>
          <a:p>
            <a:r>
              <a:rPr lang="th-TH" dirty="0"/>
              <a:t>ด่านที่ 4</a:t>
            </a:r>
          </a:p>
          <a:p>
            <a:pPr marL="0" lvl="1" indent="0">
              <a:buNone/>
            </a:pPr>
            <a:r>
              <a:rPr lang="th-TH" b="0" dirty="0">
                <a:effectLst/>
              </a:rPr>
              <a:t>ผู้สอนเพิ่มแผนการสอนได้</a:t>
            </a:r>
          </a:p>
          <a:p>
            <a:pPr marL="0" lvl="1" indent="0">
              <a:buNone/>
            </a:pPr>
            <a:r>
              <a:rPr lang="th-TH" b="0" dirty="0">
                <a:effectLst/>
              </a:rPr>
              <a:t>ผู้สอนเพิ่มเอกสารประกอบการสอนได้</a:t>
            </a:r>
          </a:p>
          <a:p>
            <a:pPr marL="0" lvl="1" indent="0">
              <a:buNone/>
            </a:pPr>
            <a:r>
              <a:rPr lang="th-TH" b="0" dirty="0">
                <a:effectLst/>
              </a:rPr>
              <a:t>ผู้สอนเพิ่มประกาศได้</a:t>
            </a:r>
          </a:p>
          <a:p>
            <a:pPr marL="0" lvl="1" indent="0">
              <a:buNone/>
            </a:pPr>
            <a:endParaRPr lang="th-TH" dirty="0"/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15036" y="1871663"/>
            <a:ext cx="3586162" cy="35718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defPPr>
              <a:defRPr lang="en-US"/>
            </a:defPPr>
            <a:lvl1pPr indent="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144000" lvl="1" indent="-1440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800" b="0" cap="none" baseline="0">
                <a:effectLst/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 marL="11430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16002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1" cap="none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 marL="20574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  <a:lvl6pPr marL="25146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effectLst/>
              </a:defRPr>
            </a:lvl6pPr>
            <a:lvl7pPr marL="29718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effectLst/>
              </a:defRPr>
            </a:lvl7pPr>
            <a:lvl8pPr marL="34290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aseline="0">
                <a:effectLst/>
              </a:defRPr>
            </a:lvl8pPr>
            <a:lvl9pPr marL="38862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aseline="0">
                <a:effectLst/>
              </a:defRPr>
            </a:lvl9pPr>
          </a:lstStyle>
          <a:p>
            <a:r>
              <a:rPr lang="th-TH" dirty="0"/>
              <a:t>ด่านที่ 5</a:t>
            </a:r>
          </a:p>
          <a:p>
            <a:pPr marL="0" lvl="1" indent="0">
              <a:buNone/>
            </a:pPr>
            <a:r>
              <a:rPr lang="th-TH" dirty="0"/>
              <a:t>ผู้สอนสร้างแบบทดสอบ(ปรนัย)ได้</a:t>
            </a:r>
          </a:p>
          <a:p>
            <a:pPr marL="0" lvl="1" indent="0">
              <a:buNone/>
            </a:pPr>
            <a:r>
              <a:rPr lang="th-TH" dirty="0"/>
              <a:t>ผู้สอนสร้างแฟ้ม </a:t>
            </a:r>
            <a:r>
              <a:rPr lang="en-US" dirty="0"/>
              <a:t>Aiken format </a:t>
            </a:r>
            <a:r>
              <a:rPr lang="th-TH" dirty="0"/>
              <a:t>ได้</a:t>
            </a:r>
          </a:p>
          <a:p>
            <a:pPr marL="0" lvl="1" indent="0">
              <a:buNone/>
            </a:pPr>
            <a:r>
              <a:rPr lang="th-TH" dirty="0"/>
              <a:t>ผู้สอนส่งข้อสอบและแก้ไขได้</a:t>
            </a:r>
          </a:p>
          <a:p>
            <a:r>
              <a:rPr lang="th-TH" dirty="0"/>
              <a:t>ด่านที่ 6</a:t>
            </a:r>
          </a:p>
          <a:p>
            <a:pPr marL="0" lvl="1" indent="0">
              <a:buNone/>
            </a:pPr>
            <a:r>
              <a:rPr lang="th-TH" dirty="0"/>
              <a:t>ผู้เรียนทำแบบทดสอบ(ปรนัย)ได้</a:t>
            </a:r>
          </a:p>
          <a:p>
            <a:pPr marL="0" lvl="1" indent="0">
              <a:buNone/>
            </a:pPr>
            <a:r>
              <a:rPr lang="th-TH" dirty="0"/>
              <a:t>ผู้สอนแก้ไขแบบทดสอบ(ปรนัย)ได้</a:t>
            </a:r>
          </a:p>
          <a:p>
            <a:pPr marL="0" lvl="1" indent="0">
              <a:buNone/>
            </a:pPr>
            <a:r>
              <a:rPr lang="th-TH" dirty="0"/>
              <a:t>ผู้เรียนดูรายละเอียดการตอบได้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929688" y="1871667"/>
            <a:ext cx="3262312" cy="36718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defPPr>
              <a:defRPr lang="en-US"/>
            </a:defPPr>
            <a:lvl1pPr indent="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144000" lvl="1" indent="-1440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800" b="0" cap="none" baseline="0">
                <a:effectLst/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 marL="11430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16002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1" cap="none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 marL="20574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  <a:lvl6pPr marL="25146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effectLst/>
              </a:defRPr>
            </a:lvl6pPr>
            <a:lvl7pPr marL="29718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effectLst/>
              </a:defRPr>
            </a:lvl7pPr>
            <a:lvl8pPr marL="34290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aseline="0">
                <a:effectLst/>
              </a:defRPr>
            </a:lvl8pPr>
            <a:lvl9pPr marL="38862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aseline="0">
                <a:effectLst/>
              </a:defRPr>
            </a:lvl9pPr>
          </a:lstStyle>
          <a:p>
            <a:pPr>
              <a:lnSpc>
                <a:spcPct val="100000"/>
              </a:lnSpc>
            </a:pPr>
            <a:r>
              <a:rPr lang="th-TH" dirty="0"/>
              <a:t>ด่านที่ 7</a:t>
            </a:r>
          </a:p>
          <a:p>
            <a:pPr>
              <a:lnSpc>
                <a:spcPct val="100000"/>
              </a:lnSpc>
            </a:pPr>
            <a:r>
              <a:rPr lang="th-TH" b="0" dirty="0">
                <a:effectLst/>
              </a:rPr>
              <a:t>ผู้สอนสร้างแบบฝึกหัด(อัตนัย)ได้</a:t>
            </a:r>
          </a:p>
          <a:p>
            <a:pPr>
              <a:lnSpc>
                <a:spcPct val="100000"/>
              </a:lnSpc>
            </a:pPr>
            <a:r>
              <a:rPr lang="th-TH" b="0" dirty="0">
                <a:effectLst/>
              </a:rPr>
              <a:t>ผู้เรียนตอบโจทย์ได้</a:t>
            </a:r>
          </a:p>
          <a:p>
            <a:pPr>
              <a:lnSpc>
                <a:spcPct val="100000"/>
              </a:lnSpc>
            </a:pPr>
            <a:r>
              <a:rPr lang="th-TH" b="0" dirty="0">
                <a:effectLst/>
              </a:rPr>
              <a:t>ผู้สอนให้คะแนนคำตอบได้</a:t>
            </a:r>
          </a:p>
          <a:p>
            <a:pPr>
              <a:lnSpc>
                <a:spcPct val="100000"/>
              </a:lnSpc>
            </a:pPr>
            <a:r>
              <a:rPr lang="th-TH" dirty="0"/>
              <a:t>ด่านที่ 8</a:t>
            </a:r>
          </a:p>
          <a:p>
            <a:pPr>
              <a:lnSpc>
                <a:spcPct val="100000"/>
              </a:lnSpc>
            </a:pPr>
            <a:r>
              <a:rPr lang="th-TH" b="0" dirty="0">
                <a:effectLst/>
              </a:rPr>
              <a:t>ผู้สอนสร้างใบลงเวลาเรียนได้</a:t>
            </a:r>
          </a:p>
          <a:p>
            <a:pPr>
              <a:lnSpc>
                <a:spcPct val="100000"/>
              </a:lnSpc>
            </a:pPr>
            <a:r>
              <a:rPr lang="th-TH" b="0" dirty="0">
                <a:effectLst/>
              </a:rPr>
              <a:t>ผู้สอนเช็คชื่อผู้เรียนที่เข้าเรียนได้</a:t>
            </a:r>
          </a:p>
          <a:p>
            <a:pPr>
              <a:lnSpc>
                <a:spcPct val="100000"/>
              </a:lnSpc>
            </a:pPr>
            <a:r>
              <a:rPr lang="th-TH" b="0" dirty="0">
                <a:effectLst/>
              </a:rPr>
              <a:t>ผู้เรียนเช็คชื่อตนเองเข้าเรียนได้</a:t>
            </a:r>
          </a:p>
        </p:txBody>
      </p:sp>
    </p:spTree>
    <p:extLst>
      <p:ext uri="{BB962C8B-B14F-4D97-AF65-F5344CB8AC3E}">
        <p14:creationId xmlns:p14="http://schemas.microsoft.com/office/powerpoint/2010/main" val="216414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27F3F37-C2C5-4DF6-B300-F8D3AF19A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698" y="2959017"/>
            <a:ext cx="2992997" cy="2992997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A2C20410-ACA1-432C-B8A6-A74D82CB3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6" y="239649"/>
            <a:ext cx="2198686" cy="2469952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47237E8-8C4F-4177-92E2-EB88865E6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8602" y="85344"/>
            <a:ext cx="6707263" cy="1966400"/>
          </a:xfrm>
        </p:spPr>
        <p:txBody>
          <a:bodyPr>
            <a:normAutofit fontScale="90000"/>
          </a:bodyPr>
          <a:lstStyle/>
          <a:p>
            <a:pPr algn="ctr"/>
            <a:r>
              <a:rPr lang="th-TH" sz="6000" dirty="0"/>
              <a:t>ใคร เป็น ใคร</a:t>
            </a:r>
            <a:r>
              <a:rPr lang="en-US" sz="6000" dirty="0"/>
              <a:t> - </a:t>
            </a:r>
            <a:r>
              <a:rPr lang="en-US" sz="6000" dirty="0" err="1"/>
              <a:t>5W1H</a:t>
            </a:r>
            <a:br>
              <a:rPr lang="en-US" sz="6000" dirty="0"/>
            </a:br>
            <a:r>
              <a:rPr lang="th-TH" sz="4900" dirty="0">
                <a:solidFill>
                  <a:srgbClr val="002060"/>
                </a:solidFill>
              </a:rPr>
              <a:t>ผู้สอน </a:t>
            </a:r>
            <a:r>
              <a:rPr lang="en-US" sz="4900" dirty="0">
                <a:solidFill>
                  <a:srgbClr val="002060"/>
                </a:solidFill>
              </a:rPr>
              <a:t>+ </a:t>
            </a:r>
            <a:r>
              <a:rPr lang="th-TH" sz="4900" dirty="0">
                <a:solidFill>
                  <a:srgbClr val="002060"/>
                </a:solidFill>
              </a:rPr>
              <a:t>ผู้ร่วมสอน </a:t>
            </a:r>
            <a:r>
              <a:rPr lang="en-US" sz="4900" dirty="0">
                <a:solidFill>
                  <a:srgbClr val="002060"/>
                </a:solidFill>
              </a:rPr>
              <a:t>+ </a:t>
            </a:r>
            <a:r>
              <a:rPr lang="th-TH" sz="4900" dirty="0">
                <a:solidFill>
                  <a:srgbClr val="002060"/>
                </a:solidFill>
              </a:rPr>
              <a:t>ผู้เรียน</a:t>
            </a:r>
            <a:br>
              <a:rPr lang="en-US" sz="6000" dirty="0"/>
            </a:br>
            <a:r>
              <a:rPr lang="en-US" sz="3100" dirty="0"/>
              <a:t>Google / Facebook / Microsoft</a:t>
            </a:r>
            <a:endParaRPr lang="en-US" sz="6000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569B2C8-6367-4479-9E7B-2130A524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532294"/>
            <a:ext cx="2414016" cy="1161881"/>
          </a:xfr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th-TH" sz="3600"/>
              <a:t>ผู้สอน</a:t>
            </a:r>
            <a:endParaRPr lang="en-US" sz="3600"/>
          </a:p>
          <a:p>
            <a:r>
              <a:rPr lang="en-US"/>
              <a:t>GTHAIALL@GMAIL.COM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D1B5DAC-BBD7-4455-A9EC-4C9E68E3F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3</a:t>
            </a:fld>
            <a:endParaRPr lang="en-US"/>
          </a:p>
        </p:txBody>
      </p:sp>
      <p:sp>
        <p:nvSpPr>
          <p:cNvPr id="7" name="ตัวแทนเนื้อหา 2">
            <a:extLst>
              <a:ext uri="{FF2B5EF4-FFF2-40B4-BE49-F238E27FC236}">
                <a16:creationId xmlns:a16="http://schemas.microsoft.com/office/drawing/2014/main" id="{666A0E66-885E-4C92-A6A4-CF9CDE2666AE}"/>
              </a:ext>
            </a:extLst>
          </p:cNvPr>
          <p:cNvSpPr txBox="1">
            <a:spLocks/>
          </p:cNvSpPr>
          <p:nvPr/>
        </p:nvSpPr>
        <p:spPr>
          <a:xfrm>
            <a:off x="2637379" y="4891600"/>
            <a:ext cx="2695705" cy="116188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6858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b="1" cap="none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 marL="11430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16002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1" cap="none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 marL="20574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  <a:lvl6pPr marL="25146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effectLst/>
              </a:defRPr>
            </a:lvl6pPr>
            <a:lvl7pPr marL="29718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effectLst/>
              </a:defRPr>
            </a:lvl7pPr>
            <a:lvl8pPr marL="34290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aseline="0">
                <a:effectLst/>
              </a:defRPr>
            </a:lvl8pPr>
            <a:lvl9pPr marL="3886200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aseline="0">
                <a:effectLst/>
              </a:defRPr>
            </a:lvl9pPr>
          </a:lstStyle>
          <a:p>
            <a:r>
              <a:rPr lang="th-TH" sz="3600"/>
              <a:t>ผู้ร่วมสอน</a:t>
            </a:r>
          </a:p>
          <a:p>
            <a:r>
              <a:rPr lang="en-US"/>
              <a:t>BURIN_RUJ@NATION.AC.TH</a:t>
            </a:r>
          </a:p>
        </p:txBody>
      </p:sp>
      <p:sp>
        <p:nvSpPr>
          <p:cNvPr id="8" name="ตัวแทนเนื้อหา 2">
            <a:extLst>
              <a:ext uri="{FF2B5EF4-FFF2-40B4-BE49-F238E27FC236}">
                <a16:creationId xmlns:a16="http://schemas.microsoft.com/office/drawing/2014/main" id="{1AA5EB19-F0A2-4ECF-AB8A-520A445F9387}"/>
              </a:ext>
            </a:extLst>
          </p:cNvPr>
          <p:cNvSpPr txBox="1">
            <a:spLocks/>
          </p:cNvSpPr>
          <p:nvPr/>
        </p:nvSpPr>
        <p:spPr>
          <a:xfrm>
            <a:off x="8995865" y="1496757"/>
            <a:ext cx="2992997" cy="116188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1" kern="1200" cap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1" kern="1200" cap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th-TH" sz="3600" dirty="0"/>
              <a:t>ผู้เรียน</a:t>
            </a:r>
            <a:endParaRPr lang="en-US" sz="3600" dirty="0"/>
          </a:p>
          <a:p>
            <a:r>
              <a:rPr lang="en-US" dirty="0" err="1"/>
              <a:t>THAIALL@HOTMAIL.COM</a:t>
            </a:r>
            <a:endParaRPr lang="en-US" dirty="0"/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68049050-977D-4AFE-BBE5-A8A384ECB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865" y="2709601"/>
            <a:ext cx="2992997" cy="324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76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200" dirty="0"/>
              <a:t>ด่านที่ 1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/>
              <a:t>สมัครเข้าระบบ</a:t>
            </a:r>
          </a:p>
          <a:p>
            <a:r>
              <a:rPr lang="th-TH" sz="5400" dirty="0"/>
              <a:t>เป็นผู้สอน และ เป็นผู้เรียนได้</a:t>
            </a:r>
          </a:p>
          <a:p>
            <a:r>
              <a:rPr lang="th-TH" sz="5400" dirty="0"/>
              <a:t>ผู้สอนสร้างวิชาได้ จำนวน 1 วิชา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2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1_01">
            <a:extLst>
              <a:ext uri="{FF2B5EF4-FFF2-40B4-BE49-F238E27FC236}">
                <a16:creationId xmlns:a16="http://schemas.microsoft.com/office/drawing/2014/main" id="{44F64DDD-9012-4936-BD11-DF8046B065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A7F25D9-E4BF-4184-B78C-084BD4775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5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E439A3F5-8A79-4389-A0B7-BD6E344CA806}"/>
              </a:ext>
            </a:extLst>
          </p:cNvPr>
          <p:cNvSpPr/>
          <p:nvPr/>
        </p:nvSpPr>
        <p:spPr>
          <a:xfrm>
            <a:off x="8400288" y="3407106"/>
            <a:ext cx="3608832" cy="3340608"/>
          </a:xfrm>
          <a:prstGeom prst="wedgeEllipseCallout">
            <a:avLst>
              <a:gd name="adj1" fmla="val -142684"/>
              <a:gd name="adj2" fmla="val -121442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เปิดเว็บไซต์</a:t>
            </a:r>
          </a:p>
          <a:p>
            <a:pPr algn="ctr"/>
            <a:r>
              <a:rPr 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www.classstart.org</a:t>
            </a:r>
            <a:endParaRPr lang="th-TH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แล้วเริ่มต้นที่ตรงนี้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คลิ๊ก .. เข้าสู่ระบบ</a:t>
            </a:r>
            <a:endParaRPr lang="en-US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3531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1_02">
            <a:extLst>
              <a:ext uri="{FF2B5EF4-FFF2-40B4-BE49-F238E27FC236}">
                <a16:creationId xmlns:a16="http://schemas.microsoft.com/office/drawing/2014/main" id="{22072AA2-173A-4A9C-A036-4D016E4586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FC69EBB-A831-4DEB-98F2-22882F64B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6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6A658159-DAA7-49BF-ADC1-D73EA082348E}"/>
              </a:ext>
            </a:extLst>
          </p:cNvPr>
          <p:cNvSpPr/>
          <p:nvPr/>
        </p:nvSpPr>
        <p:spPr>
          <a:xfrm>
            <a:off x="7961376" y="3407106"/>
            <a:ext cx="4047744" cy="3340608"/>
          </a:xfrm>
          <a:prstGeom prst="wedgeEllipseCallout">
            <a:avLst>
              <a:gd name="adj1" fmla="val -72674"/>
              <a:gd name="adj2" fmla="val -63778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มีบัญชีใด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ก็ใช้บัญชีนั้น</a:t>
            </a:r>
            <a:endParaRPr lang="en-US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สมัครสมาชิก</a:t>
            </a:r>
            <a:r>
              <a:rPr 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ก็ได้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ของผมใช้</a:t>
            </a:r>
            <a:r>
              <a:rPr 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gmail.com</a:t>
            </a:r>
          </a:p>
        </p:txBody>
      </p:sp>
    </p:spTree>
    <p:extLst>
      <p:ext uri="{BB962C8B-B14F-4D97-AF65-F5344CB8AC3E}">
        <p14:creationId xmlns:p14="http://schemas.microsoft.com/office/powerpoint/2010/main" val="937662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1_03">
            <a:extLst>
              <a:ext uri="{FF2B5EF4-FFF2-40B4-BE49-F238E27FC236}">
                <a16:creationId xmlns:a16="http://schemas.microsoft.com/office/drawing/2014/main" id="{2FB21EDD-8227-40EB-8D18-79487A66B4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BC142A3-AEEE-49B7-B5E7-A65C9EA7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7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3E2DD1C5-F64C-4BD3-9C29-9B37903E83EB}"/>
              </a:ext>
            </a:extLst>
          </p:cNvPr>
          <p:cNvSpPr/>
          <p:nvPr/>
        </p:nvSpPr>
        <p:spPr>
          <a:xfrm>
            <a:off x="7876032" y="749250"/>
            <a:ext cx="4450080" cy="3340608"/>
          </a:xfrm>
          <a:prstGeom prst="wedgeEllipseCallout">
            <a:avLst>
              <a:gd name="adj1" fmla="val -57553"/>
              <a:gd name="adj2" fmla="val 8147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สำรวจตัวเลือก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พบ วิชาที่ฉันสอน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คลิ๊กที่นี่ .. จะสร้างวิชาได้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เพิ่มวิชาใหม่นั่นเอง</a:t>
            </a:r>
            <a:endParaRPr lang="en-US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78319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1_04">
            <a:extLst>
              <a:ext uri="{FF2B5EF4-FFF2-40B4-BE49-F238E27FC236}">
                <a16:creationId xmlns:a16="http://schemas.microsoft.com/office/drawing/2014/main" id="{0A2DD40A-B83E-4A92-8E69-8884CE56BD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0D7ADD4-ECF9-4C40-8CF0-F9B7FD556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8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774BC9C8-91F8-40E7-865E-3744A1E4967F}"/>
              </a:ext>
            </a:extLst>
          </p:cNvPr>
          <p:cNvSpPr/>
          <p:nvPr/>
        </p:nvSpPr>
        <p:spPr>
          <a:xfrm>
            <a:off x="7412736" y="3407106"/>
            <a:ext cx="4450080" cy="3340608"/>
          </a:xfrm>
          <a:prstGeom prst="wedgeEllipseCallout">
            <a:avLst>
              <a:gd name="adj1" fmla="val -137553"/>
              <a:gd name="adj2" fmla="val -76552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ไม่เคยสร้างวิชาไว้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คลิ๊ก เพิ่มวิชา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จะได้มีวิชาแรก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ที่จะสอนออนไลน์กันครับ</a:t>
            </a:r>
            <a:endParaRPr lang="en-US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49950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1_05">
            <a:extLst>
              <a:ext uri="{FF2B5EF4-FFF2-40B4-BE49-F238E27FC236}">
                <a16:creationId xmlns:a16="http://schemas.microsoft.com/office/drawing/2014/main" id="{9483A503-9DAD-427A-A059-44E1FC113B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25D0695-D757-419B-B881-C7F7A1A42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9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6C153D61-82EF-4E9C-BD84-B753A21786F8}"/>
              </a:ext>
            </a:extLst>
          </p:cNvPr>
          <p:cNvSpPr/>
          <p:nvPr/>
        </p:nvSpPr>
        <p:spPr>
          <a:xfrm>
            <a:off x="6986016" y="359106"/>
            <a:ext cx="5071872" cy="3340608"/>
          </a:xfrm>
          <a:prstGeom prst="wedgeEllipseCallout">
            <a:avLst>
              <a:gd name="adj1" fmla="val -63429"/>
              <a:gd name="adj2" fmla="val 6797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ถ้าไม่มีชื่อโรงเรียน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ก็ให้พิมพ์ชื่อเต็มโรงเรียน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เข้าไปได้เลย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โรงเรียนเมืองมายวิทยา</a:t>
            </a:r>
            <a:endParaRPr lang="en-US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8A699FBD-2270-4FEF-A082-D94B3AEFF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27" y="4732793"/>
            <a:ext cx="9369287" cy="200272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88623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1_06">
            <a:extLst>
              <a:ext uri="{FF2B5EF4-FFF2-40B4-BE49-F238E27FC236}">
                <a16:creationId xmlns:a16="http://schemas.microsoft.com/office/drawing/2014/main" id="{F51CC61E-9503-40BB-BF9F-CA73E738B2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286B3F6-C824-4960-AECC-DB88D455D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10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AEECD50-AEB9-470E-9562-202A6A2CF936}"/>
              </a:ext>
            </a:extLst>
          </p:cNvPr>
          <p:cNvSpPr/>
          <p:nvPr/>
        </p:nvSpPr>
        <p:spPr>
          <a:xfrm>
            <a:off x="6986016" y="373394"/>
            <a:ext cx="5071872" cy="3340608"/>
          </a:xfrm>
          <a:prstGeom prst="wedgeEllipseCallout">
            <a:avLst>
              <a:gd name="adj1" fmla="val -75448"/>
              <a:gd name="adj2" fmla="val 10519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ภาษา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Markdown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ช่วยจัดการข้อมูล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ให้อยู่ในรูปที่สวยงาม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ตัวเข้ม หรือเป็นลิงค์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39338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1_07">
            <a:extLst>
              <a:ext uri="{FF2B5EF4-FFF2-40B4-BE49-F238E27FC236}">
                <a16:creationId xmlns:a16="http://schemas.microsoft.com/office/drawing/2014/main" id="{A0A2FA68-76AE-471E-807A-0DD119376A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17B3AA7-B68E-45D6-8AB0-89DA4E7EF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11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C079D9F-6B23-4988-8053-766EAB440B37}"/>
              </a:ext>
            </a:extLst>
          </p:cNvPr>
          <p:cNvSpPr/>
          <p:nvPr/>
        </p:nvSpPr>
        <p:spPr>
          <a:xfrm>
            <a:off x="5401056" y="3645408"/>
            <a:ext cx="5071872" cy="2023872"/>
          </a:xfrm>
          <a:prstGeom prst="wedgeEllipseCallout">
            <a:avLst>
              <a:gd name="adj1" fmla="val -11025"/>
              <a:gd name="adj2" fmla="val 81574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เมื่อผู้สอนสร้างวิชาเสร็จแล้ว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เริ่มใส่แผนการเรียนรู้ได้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หน้านี้มี 4 บริการให้เลือก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39605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1_08">
            <a:extLst>
              <a:ext uri="{FF2B5EF4-FFF2-40B4-BE49-F238E27FC236}">
                <a16:creationId xmlns:a16="http://schemas.microsoft.com/office/drawing/2014/main" id="{7B2B90AC-4BD9-4BD1-B771-E2ECEED774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89FCC8B-14E7-4C7B-A7D5-26AD62391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12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19144D54-5EE5-4F07-AF64-0B233E76FDD9}"/>
              </a:ext>
            </a:extLst>
          </p:cNvPr>
          <p:cNvSpPr/>
          <p:nvPr/>
        </p:nvSpPr>
        <p:spPr>
          <a:xfrm>
            <a:off x="6864096" y="4723842"/>
            <a:ext cx="5071872" cy="2023872"/>
          </a:xfrm>
          <a:prstGeom prst="wedgeEllipseCallout">
            <a:avLst>
              <a:gd name="adj1" fmla="val -38910"/>
              <a:gd name="adj2" fmla="val -6420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ผู้สอนทำกิจกรรมได้มากมาย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ในวิชาของตนเอง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มีถึง 4+13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=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17 บริการ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41796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1_09">
            <a:extLst>
              <a:ext uri="{FF2B5EF4-FFF2-40B4-BE49-F238E27FC236}">
                <a16:creationId xmlns:a16="http://schemas.microsoft.com/office/drawing/2014/main" id="{52B8EEA0-A491-4442-8F9A-64AC72996B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27B8218-6FF8-41EF-90C0-0026AEC15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13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FBED7F17-4A7A-4F74-8958-2737E4EE6378}"/>
              </a:ext>
            </a:extLst>
          </p:cNvPr>
          <p:cNvSpPr/>
          <p:nvPr/>
        </p:nvSpPr>
        <p:spPr>
          <a:xfrm>
            <a:off x="158496" y="3760674"/>
            <a:ext cx="6313742" cy="2023872"/>
          </a:xfrm>
          <a:prstGeom prst="wedgeEllipseCallout">
            <a:avLst>
              <a:gd name="adj1" fmla="val -681"/>
              <a:gd name="adj2" fmla="val 87391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Mouse over 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บนบริการ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“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ผู้ร่วมสอน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ถ้าเข้าไปจะเพิ่มเพื่อนครู หรือครูผู้ช่วย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มาช่วยดูแลผู้เรียนได้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35979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1_10">
            <a:extLst>
              <a:ext uri="{FF2B5EF4-FFF2-40B4-BE49-F238E27FC236}">
                <a16:creationId xmlns:a16="http://schemas.microsoft.com/office/drawing/2014/main" id="{2F415DDC-2AB7-4A61-AA09-7BD1FD0F7A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F2EDB48-6F90-4A7E-AEC5-D50910C74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14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5D9F11FF-44C1-43A8-ABFA-507534224023}"/>
              </a:ext>
            </a:extLst>
          </p:cNvPr>
          <p:cNvSpPr/>
          <p:nvPr/>
        </p:nvSpPr>
        <p:spPr>
          <a:xfrm>
            <a:off x="5620512" y="3638754"/>
            <a:ext cx="6120384" cy="2023872"/>
          </a:xfrm>
          <a:prstGeom prst="wedgeEllipseCallout">
            <a:avLst>
              <a:gd name="adj1" fmla="val -75368"/>
              <a:gd name="adj2" fmla="val -10276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ขณะนี้ยังไม่มีผู้ร่วมสอน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คลิ๊ก เพิ่มผู้ร่วมสอน ได้เลย</a:t>
            </a:r>
            <a:endParaRPr lang="en-US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34579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200" dirty="0"/>
              <a:t>ด่านที่ 2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/>
              <a:t>ผู้สอนเพิ่มผู้ร่วมสอนได้</a:t>
            </a:r>
          </a:p>
          <a:p>
            <a:r>
              <a:rPr lang="th-TH" sz="5400" dirty="0"/>
              <a:t>ผู้ร่วมสอนเข้าสอนวิชาของตนเองได้</a:t>
            </a:r>
          </a:p>
          <a:p>
            <a:r>
              <a:rPr lang="th-TH" sz="5400" dirty="0"/>
              <a:t>ผู้ร่วมสอนคนอื่นเข้าสอนได้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52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2_01">
            <a:extLst>
              <a:ext uri="{FF2B5EF4-FFF2-40B4-BE49-F238E27FC236}">
                <a16:creationId xmlns:a16="http://schemas.microsoft.com/office/drawing/2014/main" id="{72D7FAD2-9341-41B9-B7B2-8389B3BE46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E059740-6B77-43C1-819D-4267E65D9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16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A1CE3D15-C1BC-4356-B868-9DABBA189BA2}"/>
              </a:ext>
            </a:extLst>
          </p:cNvPr>
          <p:cNvSpPr/>
          <p:nvPr/>
        </p:nvSpPr>
        <p:spPr>
          <a:xfrm>
            <a:off x="5913120" y="139650"/>
            <a:ext cx="6120384" cy="2023872"/>
          </a:xfrm>
          <a:prstGeom prst="wedgeEllipseCallout">
            <a:avLst>
              <a:gd name="adj1" fmla="val -54651"/>
              <a:gd name="adj2" fmla="val 220128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เปิดอีกหน้าจอหนึ่ง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เข้าสู่ระบบในฐานะ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 หรือ นักเรียน เพื่อเตรียมตัว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07580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2_02">
            <a:extLst>
              <a:ext uri="{FF2B5EF4-FFF2-40B4-BE49-F238E27FC236}">
                <a16:creationId xmlns:a16="http://schemas.microsoft.com/office/drawing/2014/main" id="{78853371-2BB5-4DBE-81A7-9932C67CF0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40A0EEB-34A0-48A0-B7FE-A22BCCE18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17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EB52BD6A-9111-47D6-B3DB-FE9106B8F2F9}"/>
              </a:ext>
            </a:extLst>
          </p:cNvPr>
          <p:cNvSpPr/>
          <p:nvPr/>
        </p:nvSpPr>
        <p:spPr>
          <a:xfrm>
            <a:off x="5839968" y="131701"/>
            <a:ext cx="6120384" cy="2023872"/>
          </a:xfrm>
          <a:prstGeom prst="wedgeEllipseCallout">
            <a:avLst>
              <a:gd name="adj1" fmla="val -35925"/>
              <a:gd name="adj2" fmla="val 8036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คนนี้ คือ ผู้เรียน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ถ้ามีหลายอีเมล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ก็จะเข้าชั้นเรียนได้หลายบทบาท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คำบรรยายภาพ: วงรี 5">
            <a:extLst>
              <a:ext uri="{FF2B5EF4-FFF2-40B4-BE49-F238E27FC236}">
                <a16:creationId xmlns:a16="http://schemas.microsoft.com/office/drawing/2014/main" id="{FDFBBACA-2EF3-4443-844A-0F5C05FEC335}"/>
              </a:ext>
            </a:extLst>
          </p:cNvPr>
          <p:cNvSpPr/>
          <p:nvPr/>
        </p:nvSpPr>
        <p:spPr>
          <a:xfrm>
            <a:off x="231648" y="1143637"/>
            <a:ext cx="4584192" cy="2023872"/>
          </a:xfrm>
          <a:prstGeom prst="wedgeEllipseCallout">
            <a:avLst>
              <a:gd name="adj1" fmla="val 24181"/>
              <a:gd name="adj2" fmla="val 15024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มีที่เขียนบันทึก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ผู้เรียนพบอะไรน่าสนใจ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เขียนบันทึกไว้ได้</a:t>
            </a:r>
          </a:p>
        </p:txBody>
      </p:sp>
    </p:spTree>
    <p:extLst>
      <p:ext uri="{BB962C8B-B14F-4D97-AF65-F5344CB8AC3E}">
        <p14:creationId xmlns:p14="http://schemas.microsoft.com/office/powerpoint/2010/main" val="1804355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2_03">
            <a:extLst>
              <a:ext uri="{FF2B5EF4-FFF2-40B4-BE49-F238E27FC236}">
                <a16:creationId xmlns:a16="http://schemas.microsoft.com/office/drawing/2014/main" id="{DFE3CE16-D690-432B-8CD9-4963E055FD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DFCB63C-7D55-4DA2-876B-FD8E5AE03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18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41D48063-EA1B-48CC-8FF1-BA0F8D8F88DF}"/>
              </a:ext>
            </a:extLst>
          </p:cNvPr>
          <p:cNvSpPr/>
          <p:nvPr/>
        </p:nvSpPr>
        <p:spPr>
          <a:xfrm>
            <a:off x="5913120" y="139650"/>
            <a:ext cx="6120384" cy="2023872"/>
          </a:xfrm>
          <a:prstGeom prst="wedgeEllipseCallout">
            <a:avLst>
              <a:gd name="adj1" fmla="val -54651"/>
              <a:gd name="adj2" fmla="val 220128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เปิดอีกหน้าจอหนึ่ง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เข้าสู่ระบบในฐานะ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ผู้ร่วมสอน เตรียมตัวไว้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35933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2_04">
            <a:extLst>
              <a:ext uri="{FF2B5EF4-FFF2-40B4-BE49-F238E27FC236}">
                <a16:creationId xmlns:a16="http://schemas.microsoft.com/office/drawing/2014/main" id="{026D90BB-E65E-4B9B-8833-60CD3CE1B5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A83EFE5-184B-4081-899C-D7E49A108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19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FD04E1CD-9C9E-4219-9174-2F6EB198E3B6}"/>
              </a:ext>
            </a:extLst>
          </p:cNvPr>
          <p:cNvSpPr/>
          <p:nvPr/>
        </p:nvSpPr>
        <p:spPr>
          <a:xfrm>
            <a:off x="5839968" y="131701"/>
            <a:ext cx="6120384" cy="2023872"/>
          </a:xfrm>
          <a:prstGeom prst="wedgeEllipseCallout">
            <a:avLst>
              <a:gd name="adj1" fmla="val -35925"/>
              <a:gd name="adj2" fmla="val 8036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คนนี้ คือ ผู้ร่วมสอน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ถ้ามีหลายอีเมล</a:t>
            </a:r>
          </a:p>
          <a:p>
            <a:pPr algn="ctr"/>
            <a:r>
              <a:rPr lang="th-TH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ก็จะเข้าชั้นเรียนได้หลายบทบาท</a:t>
            </a:r>
            <a:endParaRPr lang="en-US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23647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2_05">
            <a:extLst>
              <a:ext uri="{FF2B5EF4-FFF2-40B4-BE49-F238E27FC236}">
                <a16:creationId xmlns:a16="http://schemas.microsoft.com/office/drawing/2014/main" id="{9EF5998E-08BF-405F-8C6B-41A485AB14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3EEACD5-4AD7-483A-A6AB-782813B1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20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181F7E33-D653-40A9-BF20-9DAD0AB48263}"/>
              </a:ext>
            </a:extLst>
          </p:cNvPr>
          <p:cNvSpPr/>
          <p:nvPr/>
        </p:nvSpPr>
        <p:spPr>
          <a:xfrm>
            <a:off x="5352288" y="4618357"/>
            <a:ext cx="6120384" cy="2023872"/>
          </a:xfrm>
          <a:prstGeom prst="wedgeEllipseCallout">
            <a:avLst>
              <a:gd name="adj1" fmla="val 728"/>
              <a:gd name="adj2" fmla="val -11842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ผู้ร่วมสอนท่านนี้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เคยถูกผู้เรียน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เชิญเป็นผู้ร่วมสอนหลายวิชาแล้ว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88429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2_06">
            <a:extLst>
              <a:ext uri="{FF2B5EF4-FFF2-40B4-BE49-F238E27FC236}">
                <a16:creationId xmlns:a16="http://schemas.microsoft.com/office/drawing/2014/main" id="{64A15422-A2DC-4BC4-802A-0241AF4F1D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A3C934B-A095-444E-832F-814D9247B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21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886F7AA4-E975-4FC7-A7E1-EEA62A0BAEDB}"/>
              </a:ext>
            </a:extLst>
          </p:cNvPr>
          <p:cNvSpPr/>
          <p:nvPr/>
        </p:nvSpPr>
        <p:spPr>
          <a:xfrm>
            <a:off x="6681216" y="3789300"/>
            <a:ext cx="4986528" cy="2574923"/>
          </a:xfrm>
          <a:prstGeom prst="wedgeEllipseCallout">
            <a:avLst>
              <a:gd name="adj1" fmla="val -76765"/>
              <a:gd name="adj2" fmla="val -15488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บัญชีนี้เป็นผู้สอน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สังเกตได้ว่ามีใบหน้าสีเทา ๆ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สามารถเพิ่มผู้ร่วมสอนได้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70907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2_07">
            <a:extLst>
              <a:ext uri="{FF2B5EF4-FFF2-40B4-BE49-F238E27FC236}">
                <a16:creationId xmlns:a16="http://schemas.microsoft.com/office/drawing/2014/main" id="{302B6733-521F-46BB-9F45-8C41C3940B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B587765-5DCD-4E6B-9372-88741B310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22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97B85F17-6105-40F6-9564-E1B696047F4B}"/>
              </a:ext>
            </a:extLst>
          </p:cNvPr>
          <p:cNvSpPr/>
          <p:nvPr/>
        </p:nvSpPr>
        <p:spPr>
          <a:xfrm>
            <a:off x="6172201" y="3789300"/>
            <a:ext cx="5872162" cy="2574923"/>
          </a:xfrm>
          <a:prstGeom prst="wedgeEllipseCallout">
            <a:avLst>
              <a:gd name="adj1" fmla="val -84181"/>
              <a:gd name="adj2" fmla="val -9823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กรอกอีเมลของผู้สอน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ที่จะมาเป็นผู้ร่วมสอน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และต้องเป็นอีเมลที่เป็นสมาชิกแล้ว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83506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2_08">
            <a:extLst>
              <a:ext uri="{FF2B5EF4-FFF2-40B4-BE49-F238E27FC236}">
                <a16:creationId xmlns:a16="http://schemas.microsoft.com/office/drawing/2014/main" id="{48DB4CA5-10C2-4E13-AF4B-1E487D8CE2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9FB3B61-A859-4CD8-BEEE-2DC0F4860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23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681216" y="3789300"/>
            <a:ext cx="4986528" cy="2574923"/>
          </a:xfrm>
          <a:prstGeom prst="wedgeEllipseCallout">
            <a:avLst>
              <a:gd name="adj1" fmla="val -68940"/>
              <a:gd name="adj2" fmla="val -6492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ผู้สอนได้เชิญ ผู้ร่วมสอน แล้ว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ต่อจากนี้ก็รอให้ผู้ร่วมสอน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ตอบรับมาช่วยสอน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ถ้าเชิญผิดก็ลบได้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96312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2_09">
            <a:extLst>
              <a:ext uri="{FF2B5EF4-FFF2-40B4-BE49-F238E27FC236}">
                <a16:creationId xmlns:a16="http://schemas.microsoft.com/office/drawing/2014/main" id="{41E0ECC1-BB7B-4BCF-8B99-C788749CCF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E42B1E8-3041-4C07-985A-69B19919A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24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068316" y="830200"/>
            <a:ext cx="6450584" cy="2574923"/>
          </a:xfrm>
          <a:prstGeom prst="wedgeEllipseCallout">
            <a:avLst>
              <a:gd name="adj1" fmla="val 2342"/>
              <a:gd name="adj2" fmla="val 10720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ถูกผู้สอนเชิญเป็นผู้ร่วมสอน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โปรดเลือกตอบอย่างใดอย่างหนึ่ง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เข้าร่วม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 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ปฏิเสธ</a:t>
            </a:r>
          </a:p>
        </p:txBody>
      </p:sp>
    </p:spTree>
    <p:extLst>
      <p:ext uri="{BB962C8B-B14F-4D97-AF65-F5344CB8AC3E}">
        <p14:creationId xmlns:p14="http://schemas.microsoft.com/office/powerpoint/2010/main" val="1594373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2_10">
            <a:extLst>
              <a:ext uri="{FF2B5EF4-FFF2-40B4-BE49-F238E27FC236}">
                <a16:creationId xmlns:a16="http://schemas.microsoft.com/office/drawing/2014/main" id="{AFC405D3-6976-4BCA-8C99-612D48AFC9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EABCBD2-8A23-42B4-B3BB-8AC5575B3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25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681216" y="3789300"/>
            <a:ext cx="4986528" cy="2574923"/>
          </a:xfrm>
          <a:prstGeom prst="wedgeEllipseCallout">
            <a:avLst>
              <a:gd name="adj1" fmla="val -16793"/>
              <a:gd name="adj2" fmla="val -72694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ถ้าผู้ร่วมสอนมีหลายคน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หรือมีพฤติกรรมไม่เหมาะสม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ผู้สอนก็เลือก ลบ ได้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5276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200" dirty="0"/>
              <a:t>ด่านที่ 3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/>
              <a:t>ผู้สอนเพิ่มผู้เรียนได้</a:t>
            </a:r>
          </a:p>
          <a:p>
            <a:r>
              <a:rPr lang="th-TH" sz="5400" dirty="0"/>
              <a:t>ผู้เรียนที่เข้าเรียนวิชาของตนเองได้</a:t>
            </a:r>
          </a:p>
          <a:p>
            <a:r>
              <a:rPr lang="th-TH" sz="5400" dirty="0"/>
              <a:t>ผู้เรียนคนอื่นเข้าเรียนได้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47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01">
            <a:extLst>
              <a:ext uri="{FF2B5EF4-FFF2-40B4-BE49-F238E27FC236}">
                <a16:creationId xmlns:a16="http://schemas.microsoft.com/office/drawing/2014/main" id="{201FBE53-0D78-4580-86C7-2A3B890E5F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39138AD-17CF-4043-9015-B37A085A1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27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8472488" y="1046100"/>
            <a:ext cx="3323844" cy="2574923"/>
          </a:xfrm>
          <a:prstGeom prst="wedgeEllipseCallout">
            <a:avLst>
              <a:gd name="adj1" fmla="val -85569"/>
              <a:gd name="adj2" fmla="val 4660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17 บริการนี้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ทั้งหมดมีเพื่อผู้เรียน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0137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02">
            <a:extLst>
              <a:ext uri="{FF2B5EF4-FFF2-40B4-BE49-F238E27FC236}">
                <a16:creationId xmlns:a16="http://schemas.microsoft.com/office/drawing/2014/main" id="{6FFA7DC4-1C3F-4091-9742-155C4E86E7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9046526-EAFA-4FC4-8169-F8D58B154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28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743701" y="3274950"/>
            <a:ext cx="3323844" cy="2574923"/>
          </a:xfrm>
          <a:prstGeom prst="wedgeEllipseCallout">
            <a:avLst>
              <a:gd name="adj1" fmla="val -134142"/>
              <a:gd name="adj2" fmla="val -80462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ถ้าทุกอย่างพร้อม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แต่ไม่มีผู้เรียน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ก็ต้องเพิ่มผู้เรียน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74636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03">
            <a:extLst>
              <a:ext uri="{FF2B5EF4-FFF2-40B4-BE49-F238E27FC236}">
                <a16:creationId xmlns:a16="http://schemas.microsoft.com/office/drawing/2014/main" id="{8EC4B0C9-80D7-4224-B21C-4750A92127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CEC15E2-B110-4310-9B88-9B3D11B8F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29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115176" y="2403412"/>
            <a:ext cx="4814886" cy="2574923"/>
          </a:xfrm>
          <a:prstGeom prst="wedgeEllipseCallout">
            <a:avLst>
              <a:gd name="adj1" fmla="val -103975"/>
              <a:gd name="adj2" fmla="val -3995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การจะเพิ่มผู้เรียนได้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ผู้เรียนต้องมีอีเมล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และเป็นสมาชิกของระบบ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82884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04">
            <a:extLst>
              <a:ext uri="{FF2B5EF4-FFF2-40B4-BE49-F238E27FC236}">
                <a16:creationId xmlns:a16="http://schemas.microsoft.com/office/drawing/2014/main" id="{EEA928C6-0DB9-4CD5-8511-D1D13E687D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DDBC393-1807-4203-9784-A26F4D898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30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115176" y="2403412"/>
            <a:ext cx="4814886" cy="2574923"/>
          </a:xfrm>
          <a:prstGeom prst="wedgeEllipseCallout">
            <a:avLst>
              <a:gd name="adj1" fmla="val -80533"/>
              <a:gd name="adj2" fmla="val -6270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เพิ่มไปหลายอีเมลในครั้งเดียว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แต่บางคนไม่ได้เป็นสมาชิก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ก็ต้องกลับไปเลือก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เพิ่มทีละอีเมล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72093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05">
            <a:extLst>
              <a:ext uri="{FF2B5EF4-FFF2-40B4-BE49-F238E27FC236}">
                <a16:creationId xmlns:a16="http://schemas.microsoft.com/office/drawing/2014/main" id="{F51090EE-A6FE-494E-BDB9-83DBEAA58A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CAD8A84-D9D7-46D7-8921-4B57693CA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31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115176" y="2403412"/>
            <a:ext cx="4814886" cy="2574923"/>
          </a:xfrm>
          <a:prstGeom prst="wedgeEllipseCallout">
            <a:avLst>
              <a:gd name="adj1" fmla="val -112580"/>
              <a:gd name="adj2" fmla="val -21092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คิดว่าคนนี้เป็นสมาชิก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เพิ่มไปก่อน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หนึ่งคน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252184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06">
            <a:extLst>
              <a:ext uri="{FF2B5EF4-FFF2-40B4-BE49-F238E27FC236}">
                <a16:creationId xmlns:a16="http://schemas.microsoft.com/office/drawing/2014/main" id="{F1C668B3-CBB4-4ECC-B98B-11070AF472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A47FDCB-8A6F-483F-844B-656D20D09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32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115176" y="2403412"/>
            <a:ext cx="4814886" cy="2574923"/>
          </a:xfrm>
          <a:prstGeom prst="wedgeEllipseCallout">
            <a:avLst>
              <a:gd name="adj1" fmla="val -78159"/>
              <a:gd name="adj2" fmla="val 78785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ผลการเพิ่มสมาชิก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ปรากฎตรงนี้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เชิญเขาเข้าเรียน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แต่เขายังไม่ได้ตอบรับ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11004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07">
            <a:extLst>
              <a:ext uri="{FF2B5EF4-FFF2-40B4-BE49-F238E27FC236}">
                <a16:creationId xmlns:a16="http://schemas.microsoft.com/office/drawing/2014/main" id="{7D9428B4-E539-4FB0-85B3-1DD8E95DC8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85D4818-FECE-4E00-9797-F479F56B3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33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200026" y="231712"/>
            <a:ext cx="5457824" cy="2574923"/>
          </a:xfrm>
          <a:prstGeom prst="wedgeEllipseCallout">
            <a:avLst>
              <a:gd name="adj1" fmla="val 3518"/>
              <a:gd name="adj2" fmla="val 12983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คนนี้คือผู้เรียน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ที่ผู้สอนเชิญเข้าเรียนในรายวิชา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เปิดหน้าต่างใหม่ แล้วเข้าระบบ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51762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08">
            <a:extLst>
              <a:ext uri="{FF2B5EF4-FFF2-40B4-BE49-F238E27FC236}">
                <a16:creationId xmlns:a16="http://schemas.microsoft.com/office/drawing/2014/main" id="{6BE9A4B0-05F7-4858-9B2E-B216DD185B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47A32DA-4771-42B1-9601-23C24A61A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34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557965" y="4060763"/>
            <a:ext cx="5457824" cy="2574923"/>
          </a:xfrm>
          <a:prstGeom prst="wedgeEllipseCallout">
            <a:avLst>
              <a:gd name="adj1" fmla="val -15068"/>
              <a:gd name="adj2" fmla="val -8989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มีรายการรอให้พิจารณา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ผู้เรียนก็เลือกว่าจะ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เข้าร่วม หรือ ปฏิเสธ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259913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09">
            <a:extLst>
              <a:ext uri="{FF2B5EF4-FFF2-40B4-BE49-F238E27FC236}">
                <a16:creationId xmlns:a16="http://schemas.microsoft.com/office/drawing/2014/main" id="{D54DDDB5-DF0E-40B4-A602-7ABDD126DB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7494512-1558-4B4C-82D1-6ADBD6393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35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515100" y="3532124"/>
            <a:ext cx="5457824" cy="2574923"/>
          </a:xfrm>
          <a:prstGeom prst="wedgeEllipseCallout">
            <a:avLst>
              <a:gd name="adj1" fmla="val -67162"/>
              <a:gd name="adj2" fmla="val -109871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เลือกที่จะเข้าเรียน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ตามคำเชิญของผู้สอนแล้ว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197520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10">
            <a:extLst>
              <a:ext uri="{FF2B5EF4-FFF2-40B4-BE49-F238E27FC236}">
                <a16:creationId xmlns:a16="http://schemas.microsoft.com/office/drawing/2014/main" id="{96508B16-7E3E-4658-BCAB-7FD9719B3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FF62426-5F95-43B2-A24D-BA8321815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36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515100" y="3532124"/>
            <a:ext cx="5457824" cy="2574923"/>
          </a:xfrm>
          <a:prstGeom prst="wedgeEllipseCallout">
            <a:avLst>
              <a:gd name="adj1" fmla="val -88104"/>
              <a:gd name="adj2" fmla="val -5271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ผู้เรียนไปตรวจสอบได้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ว่ามีวิชาอะไรบ้าง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ที่เป็นวิชาที่ฉันเรียน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414054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11">
            <a:extLst>
              <a:ext uri="{FF2B5EF4-FFF2-40B4-BE49-F238E27FC236}">
                <a16:creationId xmlns:a16="http://schemas.microsoft.com/office/drawing/2014/main" id="{DC3D8DFB-DD3D-4934-B7A1-FD287AC967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58880B5-7216-4BE1-8A5B-81363D35F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37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158036" y="4000500"/>
            <a:ext cx="4991100" cy="2692335"/>
          </a:xfrm>
          <a:prstGeom prst="wedgeEllipseCallout">
            <a:avLst>
              <a:gd name="adj1" fmla="val -92570"/>
              <a:gd name="adj2" fmla="val -6825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 เข้ามาดูรายวิชา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พบหน้าตาของผู้สอน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ข่าวประกาศ สนทนา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แผนการเรียนรู้และอีกมากมาย</a:t>
            </a:r>
          </a:p>
        </p:txBody>
      </p:sp>
    </p:spTree>
    <p:extLst>
      <p:ext uri="{BB962C8B-B14F-4D97-AF65-F5344CB8AC3E}">
        <p14:creationId xmlns:p14="http://schemas.microsoft.com/office/powerpoint/2010/main" val="14788599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12">
            <a:extLst>
              <a:ext uri="{FF2B5EF4-FFF2-40B4-BE49-F238E27FC236}">
                <a16:creationId xmlns:a16="http://schemas.microsoft.com/office/drawing/2014/main" id="{68057513-AFA6-4648-8C89-5CBE2BB88E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BDD2EAA-846B-4BD1-A646-D99BC5C5C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38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700963" y="514350"/>
            <a:ext cx="4291010" cy="2692335"/>
          </a:xfrm>
          <a:prstGeom prst="wedgeEllipseCallout">
            <a:avLst>
              <a:gd name="adj1" fmla="val -50617"/>
              <a:gd name="adj2" fmla="val 14348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16 บริการ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ที่ผู้เรียนเลือกได้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โดยเฉพาะ คะแนนของฉัน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สำคัญมาก ๆ</a:t>
            </a:r>
          </a:p>
        </p:txBody>
      </p:sp>
    </p:spTree>
    <p:extLst>
      <p:ext uri="{BB962C8B-B14F-4D97-AF65-F5344CB8AC3E}">
        <p14:creationId xmlns:p14="http://schemas.microsoft.com/office/powerpoint/2010/main" val="41755200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3_13">
            <a:extLst>
              <a:ext uri="{FF2B5EF4-FFF2-40B4-BE49-F238E27FC236}">
                <a16:creationId xmlns:a16="http://schemas.microsoft.com/office/drawing/2014/main" id="{EF5B0426-37A6-4C3E-B463-FF2892F05A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32B5533-F4C1-47F5-BF93-4DB2344A8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39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729413" y="785813"/>
            <a:ext cx="5262560" cy="2420872"/>
          </a:xfrm>
          <a:prstGeom prst="wedgeEllipseCallout">
            <a:avLst>
              <a:gd name="adj1" fmla="val -69079"/>
              <a:gd name="adj2" fmla="val 12164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เชิญผู้เรียนมาเรียนวิชานี้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เข้ามาตรวจได้ ว่าผู้เรียนตอบรับ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การเชิญเข้าเรียน หรือ ปฏิเสธ</a:t>
            </a:r>
          </a:p>
        </p:txBody>
      </p:sp>
    </p:spTree>
    <p:extLst>
      <p:ext uri="{BB962C8B-B14F-4D97-AF65-F5344CB8AC3E}">
        <p14:creationId xmlns:p14="http://schemas.microsoft.com/office/powerpoint/2010/main" val="19065739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200" dirty="0"/>
              <a:t>ด่านที่ 4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/>
              <a:t>ผู้สอนเพิ่มแผนการสอนได้</a:t>
            </a:r>
          </a:p>
          <a:p>
            <a:r>
              <a:rPr lang="th-TH" sz="5400" dirty="0"/>
              <a:t>ผู้สอนเพิ่มเอกสารประกอบการสอนได้</a:t>
            </a:r>
          </a:p>
          <a:p>
            <a:r>
              <a:rPr lang="th-TH" sz="5400" dirty="0"/>
              <a:t>ผู้สอนเพิ่มประกาศได้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90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01">
            <a:extLst>
              <a:ext uri="{FF2B5EF4-FFF2-40B4-BE49-F238E27FC236}">
                <a16:creationId xmlns:a16="http://schemas.microsoft.com/office/drawing/2014/main" id="{1CAEC090-CD77-4E05-84CF-5C5A8EEFCB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5F7900D-263C-4A91-98CE-6718D6A49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41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836034" y="158085"/>
            <a:ext cx="5262560" cy="2342228"/>
          </a:xfrm>
          <a:prstGeom prst="wedgeEllipseCallout">
            <a:avLst>
              <a:gd name="adj1" fmla="val -85640"/>
              <a:gd name="adj2" fmla="val 6369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หน้าแรก ของ ผู้ร่วมสอน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พบรายการรอพิจารณา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หลายรายการ</a:t>
            </a:r>
          </a:p>
        </p:txBody>
      </p:sp>
    </p:spTree>
    <p:extLst>
      <p:ext uri="{BB962C8B-B14F-4D97-AF65-F5344CB8AC3E}">
        <p14:creationId xmlns:p14="http://schemas.microsoft.com/office/powerpoint/2010/main" val="16341095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02">
            <a:extLst>
              <a:ext uri="{FF2B5EF4-FFF2-40B4-BE49-F238E27FC236}">
                <a16:creationId xmlns:a16="http://schemas.microsoft.com/office/drawing/2014/main" id="{9E132BE9-2482-4B4E-8107-206A6A7C4A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D07F2CF-3616-41E4-8A6D-E1D8CA8D6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42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836034" y="158085"/>
            <a:ext cx="5262560" cy="2342228"/>
          </a:xfrm>
          <a:prstGeom prst="wedgeEllipseCallout">
            <a:avLst>
              <a:gd name="adj1" fmla="val -37586"/>
              <a:gd name="adj2" fmla="val 8199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บทบาทผู้สอน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มีบริการให้เลือก 17 บริการ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เอกสารการสอน ถือว่าสำคัญ</a:t>
            </a:r>
          </a:p>
        </p:txBody>
      </p:sp>
    </p:spTree>
    <p:extLst>
      <p:ext uri="{BB962C8B-B14F-4D97-AF65-F5344CB8AC3E}">
        <p14:creationId xmlns:p14="http://schemas.microsoft.com/office/powerpoint/2010/main" val="4111068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03">
            <a:extLst>
              <a:ext uri="{FF2B5EF4-FFF2-40B4-BE49-F238E27FC236}">
                <a16:creationId xmlns:a16="http://schemas.microsoft.com/office/drawing/2014/main" id="{5E917A66-4F43-48A1-8E9E-A174F9BECA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474C9EB-45D4-491C-9A08-119B71C0B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43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478846" y="3329910"/>
            <a:ext cx="5262560" cy="2342228"/>
          </a:xfrm>
          <a:prstGeom prst="wedgeEllipseCallout">
            <a:avLst>
              <a:gd name="adj1" fmla="val -85640"/>
              <a:gd name="adj2" fmla="val 6369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ผลของภาษา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Markdown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ทำให้ได้ตัวเข้ม และลิงค์เอกสาร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90" y="385761"/>
            <a:ext cx="4748212" cy="51167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5659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04">
            <a:extLst>
              <a:ext uri="{FF2B5EF4-FFF2-40B4-BE49-F238E27FC236}">
                <a16:creationId xmlns:a16="http://schemas.microsoft.com/office/drawing/2014/main" id="{1A722B1F-FAE2-470B-B7E6-E5FF176E6E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57F8F51-4DEF-4579-816B-3FD60B71B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44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857875" y="3258472"/>
            <a:ext cx="6054982" cy="2342228"/>
          </a:xfrm>
          <a:prstGeom prst="wedgeEllipseCallout">
            <a:avLst>
              <a:gd name="adj1" fmla="val -77564"/>
              <a:gd name="adj2" fmla="val -9368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ผู้สอนก็ต้องมี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แผนการเรียนรู้จำแนกตามหน่วย</a:t>
            </a:r>
          </a:p>
        </p:txBody>
      </p:sp>
    </p:spTree>
    <p:extLst>
      <p:ext uri="{BB962C8B-B14F-4D97-AF65-F5344CB8AC3E}">
        <p14:creationId xmlns:p14="http://schemas.microsoft.com/office/powerpoint/2010/main" val="35390963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05">
            <a:extLst>
              <a:ext uri="{FF2B5EF4-FFF2-40B4-BE49-F238E27FC236}">
                <a16:creationId xmlns:a16="http://schemas.microsoft.com/office/drawing/2014/main" id="{72B6FDBB-D3A2-4E7B-AF0C-596F017E12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D4372CE-B678-458B-B97F-521EA8399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45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915025" y="3258472"/>
            <a:ext cx="5997832" cy="2342228"/>
          </a:xfrm>
          <a:prstGeom prst="wedgeEllipseCallout">
            <a:avLst>
              <a:gd name="adj1" fmla="val -60588"/>
              <a:gd name="adj2" fmla="val 4905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โบราณว่า วางแผนดี มีชัยไปกว่าครึ่ง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ถ้าไม่วางแผน ก็ไม่ต้องพะวง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ว่าจะต้องทำอะไรตามวัตถุประสงค์</a:t>
            </a:r>
          </a:p>
        </p:txBody>
      </p:sp>
    </p:spTree>
    <p:extLst>
      <p:ext uri="{BB962C8B-B14F-4D97-AF65-F5344CB8AC3E}">
        <p14:creationId xmlns:p14="http://schemas.microsoft.com/office/powerpoint/2010/main" val="31033289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06">
            <a:extLst>
              <a:ext uri="{FF2B5EF4-FFF2-40B4-BE49-F238E27FC236}">
                <a16:creationId xmlns:a16="http://schemas.microsoft.com/office/drawing/2014/main" id="{810387A9-8AD4-4515-868B-63C753D4D9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95E8B35-05BB-4F6A-B598-35C917CC3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46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086475" y="1243935"/>
            <a:ext cx="5997832" cy="2342228"/>
          </a:xfrm>
          <a:prstGeom prst="wedgeEllipseCallout">
            <a:avLst>
              <a:gd name="adj1" fmla="val -83218"/>
              <a:gd name="adj2" fmla="val 4722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เขียนผลการสอน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ก็อาจมีปัญหาที่พบในการสอน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และมีคำแนะนำในการแก้ปัญหา</a:t>
            </a:r>
          </a:p>
        </p:txBody>
      </p:sp>
    </p:spTree>
    <p:extLst>
      <p:ext uri="{BB962C8B-B14F-4D97-AF65-F5344CB8AC3E}">
        <p14:creationId xmlns:p14="http://schemas.microsoft.com/office/powerpoint/2010/main" val="16685079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07">
            <a:extLst>
              <a:ext uri="{FF2B5EF4-FFF2-40B4-BE49-F238E27FC236}">
                <a16:creationId xmlns:a16="http://schemas.microsoft.com/office/drawing/2014/main" id="{A0BA3B23-5F2C-433F-B610-11FE61A355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83DA3DE-406C-400A-BAD2-76574D5B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47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872163" y="3644235"/>
            <a:ext cx="5997832" cy="2342228"/>
          </a:xfrm>
          <a:prstGeom prst="wedgeEllipseCallout">
            <a:avLst>
              <a:gd name="adj1" fmla="val -61303"/>
              <a:gd name="adj2" fmla="val -8453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แผนการสอน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มักมีหลายแผนย่อย หลายหน่วย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หลายสัปดาห์ และหลายตัวชี้วัด</a:t>
            </a:r>
          </a:p>
        </p:txBody>
      </p:sp>
    </p:spTree>
    <p:extLst>
      <p:ext uri="{BB962C8B-B14F-4D97-AF65-F5344CB8AC3E}">
        <p14:creationId xmlns:p14="http://schemas.microsoft.com/office/powerpoint/2010/main" val="10339924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08">
            <a:extLst>
              <a:ext uri="{FF2B5EF4-FFF2-40B4-BE49-F238E27FC236}">
                <a16:creationId xmlns:a16="http://schemas.microsoft.com/office/drawing/2014/main" id="{A66FDD7D-BB5F-4256-B9D2-B6151CA61E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187A844-EE9B-4987-9208-497B14267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48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400675" y="1929735"/>
            <a:ext cx="6657975" cy="2342228"/>
          </a:xfrm>
          <a:prstGeom prst="wedgeEllipseCallout">
            <a:avLst>
              <a:gd name="adj1" fmla="val -50617"/>
              <a:gd name="adj2" fmla="val 7589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หนี่งหน่วยการเรียนรู้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อาจมีได้หลายวัตถุประสงค์การเรียนรู้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ยิ่งมีมาก ก็ยิ่งต้องทำมาก แล้วบรรลุมาก</a:t>
            </a:r>
          </a:p>
        </p:txBody>
      </p:sp>
    </p:spTree>
    <p:extLst>
      <p:ext uri="{BB962C8B-B14F-4D97-AF65-F5344CB8AC3E}">
        <p14:creationId xmlns:p14="http://schemas.microsoft.com/office/powerpoint/2010/main" val="16056584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09">
            <a:extLst>
              <a:ext uri="{FF2B5EF4-FFF2-40B4-BE49-F238E27FC236}">
                <a16:creationId xmlns:a16="http://schemas.microsoft.com/office/drawing/2014/main" id="{763A6343-1E66-45C9-BB9A-313EFA0D1E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A45C823-B5A5-4FB1-AB85-87D79A9F5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49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672138" y="1929735"/>
            <a:ext cx="6386512" cy="2342228"/>
          </a:xfrm>
          <a:prstGeom prst="wedgeEllipseCallout">
            <a:avLst>
              <a:gd name="adj1" fmla="val -68144"/>
              <a:gd name="adj2" fmla="val -4122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เอกสารการสอน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เพื่อให้ผู้เรียนได้อ่าน ได้เห็น ได้ศึกษา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หรือเรียนรู้ได้ด้วยตนเอง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หรือประกอบการเรียนรู้ระหว่างสอน</a:t>
            </a:r>
          </a:p>
        </p:txBody>
      </p:sp>
    </p:spTree>
    <p:extLst>
      <p:ext uri="{BB962C8B-B14F-4D97-AF65-F5344CB8AC3E}">
        <p14:creationId xmlns:p14="http://schemas.microsoft.com/office/powerpoint/2010/main" val="7130344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10">
            <a:extLst>
              <a:ext uri="{FF2B5EF4-FFF2-40B4-BE49-F238E27FC236}">
                <a16:creationId xmlns:a16="http://schemas.microsoft.com/office/drawing/2014/main" id="{B1A751A7-3103-41EC-9F77-A5080730F6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3214862-1BC8-402D-9FA5-AB6543F22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50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386388" y="1158210"/>
            <a:ext cx="6386512" cy="2342228"/>
          </a:xfrm>
          <a:prstGeom prst="wedgeEllipseCallout">
            <a:avLst>
              <a:gd name="adj1" fmla="val -58524"/>
              <a:gd name="adj2" fmla="val 11310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เอกสารการสอน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นอกจากเนื้อหาที่เขียนให้อ่านแล้ว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การมีไฟล์แนบก็จะขยาย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การเข้าถึงเนื้อหาได้หลากหลายขึ้น</a:t>
            </a:r>
          </a:p>
        </p:txBody>
      </p:sp>
    </p:spTree>
    <p:extLst>
      <p:ext uri="{BB962C8B-B14F-4D97-AF65-F5344CB8AC3E}">
        <p14:creationId xmlns:p14="http://schemas.microsoft.com/office/powerpoint/2010/main" val="22137508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11">
            <a:extLst>
              <a:ext uri="{FF2B5EF4-FFF2-40B4-BE49-F238E27FC236}">
                <a16:creationId xmlns:a16="http://schemas.microsoft.com/office/drawing/2014/main" id="{0A56031C-E29C-48E4-9635-F13B8DC931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3D3E419-FC44-45C2-BE5E-7468A9BCD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51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443538" y="4387184"/>
            <a:ext cx="6386512" cy="2342228"/>
          </a:xfrm>
          <a:prstGeom prst="wedgeEllipseCallout">
            <a:avLst>
              <a:gd name="adj1" fmla="val -2595"/>
              <a:gd name="adj2" fmla="val -10039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ถ้าเอกสารการสอนมีมาก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สามารถใส่เอกสารเพิ่มได้เรื่อย ๆ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แล้วขยับขึ้นลง เพื่อจัดลำดับได้</a:t>
            </a:r>
          </a:p>
        </p:txBody>
      </p:sp>
    </p:spTree>
    <p:extLst>
      <p:ext uri="{BB962C8B-B14F-4D97-AF65-F5344CB8AC3E}">
        <p14:creationId xmlns:p14="http://schemas.microsoft.com/office/powerpoint/2010/main" val="8881449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12">
            <a:extLst>
              <a:ext uri="{FF2B5EF4-FFF2-40B4-BE49-F238E27FC236}">
                <a16:creationId xmlns:a16="http://schemas.microsoft.com/office/drawing/2014/main" id="{5BB3D73D-7CB3-41A8-949B-067698D293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AAF79CE-CA76-4F1A-B455-CF7DF094A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52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400800" y="2301210"/>
            <a:ext cx="5643563" cy="1870740"/>
          </a:xfrm>
          <a:prstGeom prst="wedgeEllipseCallout">
            <a:avLst>
              <a:gd name="adj1" fmla="val -40621"/>
              <a:gd name="adj2" fmla="val 7354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ดูแฟ้มแนบแบบออนไลน์ หรือ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ดาวน์โหลดไปอ่านแบบออฟไลน์ได้</a:t>
            </a:r>
          </a:p>
        </p:txBody>
      </p:sp>
    </p:spTree>
    <p:extLst>
      <p:ext uri="{BB962C8B-B14F-4D97-AF65-F5344CB8AC3E}">
        <p14:creationId xmlns:p14="http://schemas.microsoft.com/office/powerpoint/2010/main" val="33461926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13">
            <a:extLst>
              <a:ext uri="{FF2B5EF4-FFF2-40B4-BE49-F238E27FC236}">
                <a16:creationId xmlns:a16="http://schemas.microsoft.com/office/drawing/2014/main" id="{85555B53-39E3-4261-862C-A9B759E75C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D1F23F4-38F9-4C78-938E-055511A17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53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629275" y="3415635"/>
            <a:ext cx="6157913" cy="1870740"/>
          </a:xfrm>
          <a:prstGeom prst="wedgeEllipseCallout">
            <a:avLst>
              <a:gd name="adj1" fmla="val -74292"/>
              <a:gd name="adj2" fmla="val -10745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มีเรื่องประกาศ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เลื่อนสอน งานเข้า ประชุมด่วน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ผู้เรียนก็มีหน้าที่ต้องติดตามอ่าน</a:t>
            </a:r>
          </a:p>
        </p:txBody>
      </p:sp>
    </p:spTree>
    <p:extLst>
      <p:ext uri="{BB962C8B-B14F-4D97-AF65-F5344CB8AC3E}">
        <p14:creationId xmlns:p14="http://schemas.microsoft.com/office/powerpoint/2010/main" val="2764002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14">
            <a:extLst>
              <a:ext uri="{FF2B5EF4-FFF2-40B4-BE49-F238E27FC236}">
                <a16:creationId xmlns:a16="http://schemas.microsoft.com/office/drawing/2014/main" id="{6B2A903B-2571-4949-83C5-A037F1A831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41232EC-3B99-4B60-A9F8-EAAC4CDDC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54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186487" y="2672685"/>
            <a:ext cx="5643563" cy="1870740"/>
          </a:xfrm>
          <a:prstGeom prst="wedgeEllipseCallout">
            <a:avLst>
              <a:gd name="adj1" fmla="val -76317"/>
              <a:gd name="adj2" fmla="val 77368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ประกาศตั้งเวลา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เริ่มต้น และ สิ้นสุดได้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ส่งอีเมลเพื่อแจ้งผู้เรียนทั้งหมดก็ได้</a:t>
            </a:r>
          </a:p>
        </p:txBody>
      </p:sp>
    </p:spTree>
    <p:extLst>
      <p:ext uri="{BB962C8B-B14F-4D97-AF65-F5344CB8AC3E}">
        <p14:creationId xmlns:p14="http://schemas.microsoft.com/office/powerpoint/2010/main" val="29201740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4_15">
            <a:extLst>
              <a:ext uri="{FF2B5EF4-FFF2-40B4-BE49-F238E27FC236}">
                <a16:creationId xmlns:a16="http://schemas.microsoft.com/office/drawing/2014/main" id="{A536D767-8A12-40D1-99E4-E902C2EE7C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E67D340-13D6-42BE-8031-B5DF60162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55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400800" y="2301210"/>
            <a:ext cx="5643563" cy="1870740"/>
          </a:xfrm>
          <a:prstGeom prst="wedgeEllipseCallout">
            <a:avLst>
              <a:gd name="adj1" fmla="val -80115"/>
              <a:gd name="adj2" fmla="val -35665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ผู้ร่วมสอน หรือ ครูผู้ช่วย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มาแนะนำตัวก็เป็น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ตัวอย่างประกาศที่น่าสนใจ</a:t>
            </a:r>
          </a:p>
        </p:txBody>
      </p:sp>
    </p:spTree>
    <p:extLst>
      <p:ext uri="{BB962C8B-B14F-4D97-AF65-F5344CB8AC3E}">
        <p14:creationId xmlns:p14="http://schemas.microsoft.com/office/powerpoint/2010/main" val="2481987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200" dirty="0"/>
              <a:t>ด่านที่ 5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/>
              <a:t>ผู้สอนสร้างแบบทดสอบ</a:t>
            </a:r>
            <a:r>
              <a:rPr lang="en-US" sz="5400" dirty="0"/>
              <a:t>(</a:t>
            </a:r>
            <a:r>
              <a:rPr lang="th-TH" sz="5400" dirty="0"/>
              <a:t>ปรนัย</a:t>
            </a:r>
            <a:r>
              <a:rPr lang="en-US" sz="5400" dirty="0"/>
              <a:t>)</a:t>
            </a:r>
            <a:r>
              <a:rPr lang="th-TH" sz="5400" dirty="0"/>
              <a:t>ได้</a:t>
            </a:r>
          </a:p>
          <a:p>
            <a:r>
              <a:rPr lang="th-TH" sz="5400" dirty="0"/>
              <a:t>ผู้สอนสร้างแฟ้ม </a:t>
            </a:r>
            <a:r>
              <a:rPr lang="en-US" sz="5400" dirty="0"/>
              <a:t>Aiken format </a:t>
            </a:r>
            <a:r>
              <a:rPr lang="th-TH" sz="5400" dirty="0"/>
              <a:t>ได้</a:t>
            </a:r>
          </a:p>
          <a:p>
            <a:r>
              <a:rPr lang="th-TH" sz="5400" dirty="0"/>
              <a:t>ผู้สอนส่งข้อสอบและแก้ไขได้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90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01">
            <a:extLst>
              <a:ext uri="{FF2B5EF4-FFF2-40B4-BE49-F238E27FC236}">
                <a16:creationId xmlns:a16="http://schemas.microsoft.com/office/drawing/2014/main" id="{8CEF49E2-15AD-40F2-AABA-F94B9C4FB8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8A55764-1655-4191-97B4-16F116C8C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57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343775" y="2301210"/>
            <a:ext cx="4700588" cy="1870740"/>
          </a:xfrm>
          <a:prstGeom prst="wedgeEllipseCallout">
            <a:avLst>
              <a:gd name="adj1" fmla="val -102911"/>
              <a:gd name="adj2" fmla="val 94934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แบบปรนัย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(Choice)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00332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02">
            <a:extLst>
              <a:ext uri="{FF2B5EF4-FFF2-40B4-BE49-F238E27FC236}">
                <a16:creationId xmlns:a16="http://schemas.microsoft.com/office/drawing/2014/main" id="{2BB84E86-495F-45DA-9119-D56DA247AD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E3AB9DC-2E9B-4930-86C2-F4637FA4C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58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000751" y="3929985"/>
            <a:ext cx="5514974" cy="1870740"/>
          </a:xfrm>
          <a:prstGeom prst="wedgeEllipseCallout">
            <a:avLst>
              <a:gd name="adj1" fmla="val -79271"/>
              <a:gd name="adj2" fmla="val -134950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เพิ่มแบบทดสอบ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คิดเลขเรื่องบวกลบ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ศัพท์วิทยาศาตร์ชุดที่ 1</a:t>
            </a:r>
          </a:p>
        </p:txBody>
      </p:sp>
    </p:spTree>
    <p:extLst>
      <p:ext uri="{BB962C8B-B14F-4D97-AF65-F5344CB8AC3E}">
        <p14:creationId xmlns:p14="http://schemas.microsoft.com/office/powerpoint/2010/main" val="14930058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03">
            <a:extLst>
              <a:ext uri="{FF2B5EF4-FFF2-40B4-BE49-F238E27FC236}">
                <a16:creationId xmlns:a16="http://schemas.microsoft.com/office/drawing/2014/main" id="{191783EE-3154-4EC9-B28D-B50AFC1F2A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BA197EC-79F2-4835-A71E-185EDCD7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59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429377" y="4330035"/>
            <a:ext cx="5514974" cy="1870740"/>
          </a:xfrm>
          <a:prstGeom prst="wedgeEllipseCallout">
            <a:avLst>
              <a:gd name="adj1" fmla="val -72794"/>
              <a:gd name="adj2" fmla="val 2925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มีตัวเลือกสำคัญหลายตัว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เฉลยหลังหมดเวลา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เปิดให้สอบได้</a:t>
            </a:r>
          </a:p>
        </p:txBody>
      </p:sp>
    </p:spTree>
    <p:extLst>
      <p:ext uri="{BB962C8B-B14F-4D97-AF65-F5344CB8AC3E}">
        <p14:creationId xmlns:p14="http://schemas.microsoft.com/office/powerpoint/2010/main" val="29519103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04">
            <a:extLst>
              <a:ext uri="{FF2B5EF4-FFF2-40B4-BE49-F238E27FC236}">
                <a16:creationId xmlns:a16="http://schemas.microsoft.com/office/drawing/2014/main" id="{A7AAF060-4758-4FDE-97B2-0571BBDE6A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9AA7C79-DA46-4772-89D9-57B160CCB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60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043614" y="1058197"/>
            <a:ext cx="5514974" cy="1870740"/>
          </a:xfrm>
          <a:prstGeom prst="wedgeEllipseCallout">
            <a:avLst>
              <a:gd name="adj1" fmla="val -72794"/>
              <a:gd name="adj2" fmla="val 2925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สร้างแบบทดสอบเสร็จ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แต่ยังไม่มีรายการข้อสอบ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โจทย์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คำตอบ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ตัวเลือก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388546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05">
            <a:extLst>
              <a:ext uri="{FF2B5EF4-FFF2-40B4-BE49-F238E27FC236}">
                <a16:creationId xmlns:a16="http://schemas.microsoft.com/office/drawing/2014/main" id="{ACEE26AF-01C2-4DB8-AD19-D98164CBA6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0266A30-5082-46F0-BE62-1467BBF2A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61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872164" y="3244185"/>
            <a:ext cx="5514974" cy="1870740"/>
          </a:xfrm>
          <a:prstGeom prst="wedgeEllipseCallout">
            <a:avLst>
              <a:gd name="adj1" fmla="val -77198"/>
              <a:gd name="adj2" fmla="val -100582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เพิ่มรายการข้อสอบ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ที่เป็นโจทย์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คำตอบ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และตัวเลือก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ที่นี่</a:t>
            </a:r>
          </a:p>
        </p:txBody>
      </p:sp>
    </p:spTree>
    <p:extLst>
      <p:ext uri="{BB962C8B-B14F-4D97-AF65-F5344CB8AC3E}">
        <p14:creationId xmlns:p14="http://schemas.microsoft.com/office/powerpoint/2010/main" val="38942130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06">
            <a:extLst>
              <a:ext uri="{FF2B5EF4-FFF2-40B4-BE49-F238E27FC236}">
                <a16:creationId xmlns:a16="http://schemas.microsoft.com/office/drawing/2014/main" id="{5FCBD95D-1427-48C3-9335-040F428009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D43B400-3F71-4956-B48A-B1583FD51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62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472239" y="743873"/>
            <a:ext cx="5514974" cy="1870740"/>
          </a:xfrm>
          <a:prstGeom prst="wedgeEllipseCallout">
            <a:avLst>
              <a:gd name="adj1" fmla="val -77198"/>
              <a:gd name="adj2" fmla="val 18561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การสร้างโจทย์และคำตอบ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ต้องสร้างตามรูปแบบ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Aiken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ซึ่งเป็น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Text file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618062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07">
            <a:extLst>
              <a:ext uri="{FF2B5EF4-FFF2-40B4-BE49-F238E27FC236}">
                <a16:creationId xmlns:a16="http://schemas.microsoft.com/office/drawing/2014/main" id="{7BD315B4-AA5D-4FD4-8CFC-8940919D4A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ABF457F-013A-42BE-9D81-300A5E26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63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900738" y="4457700"/>
            <a:ext cx="6057899" cy="2214563"/>
          </a:xfrm>
          <a:prstGeom prst="wedgeEllipseCallout">
            <a:avLst>
              <a:gd name="adj1" fmla="val -78938"/>
              <a:gd name="adj2" fmla="val -1708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เปิด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notepad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แล้วพิมพ์โจทย์ และ คำตอบ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ตามรูปแบบนี้ บันทึก เช่น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a01.txt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229745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08">
            <a:extLst>
              <a:ext uri="{FF2B5EF4-FFF2-40B4-BE49-F238E27FC236}">
                <a16:creationId xmlns:a16="http://schemas.microsoft.com/office/drawing/2014/main" id="{5094C08D-E32C-41B2-9DDA-8091B70F03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EAAA45F-AFC4-4ACF-92A3-92A3C7EF9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64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556303" y="4488934"/>
            <a:ext cx="8635697" cy="76944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4400" b="1" dirty="0">
                <a:latin typeface="TH SarabunPSK" pitchFamily="34" charset="-34"/>
                <a:cs typeface="TH SarabunPSK" pitchFamily="34" charset="-34"/>
              </a:rPr>
              <a:t>https://</a:t>
            </a:r>
            <a:r>
              <a:rPr lang="en-US" sz="4400" b="1" dirty="0" err="1">
                <a:latin typeface="TH SarabunPSK" pitchFamily="34" charset="-34"/>
                <a:cs typeface="TH SarabunPSK" pitchFamily="34" charset="-34"/>
              </a:rPr>
              <a:t>www.thaiall.com</a:t>
            </a:r>
            <a:r>
              <a:rPr lang="en-US" sz="4400" b="1" dirty="0">
                <a:latin typeface="TH SarabunPSK" pitchFamily="34" charset="-34"/>
                <a:cs typeface="TH SarabunPSK" pitchFamily="34" charset="-34"/>
              </a:rPr>
              <a:t>/quiz/</a:t>
            </a:r>
            <a:r>
              <a:rPr lang="en-US" sz="4400" b="1" dirty="0" err="1">
                <a:latin typeface="TH SarabunPSK" pitchFamily="34" charset="-34"/>
                <a:cs typeface="TH SarabunPSK" pitchFamily="34" charset="-34"/>
              </a:rPr>
              <a:t>test10_aiken.php</a:t>
            </a:r>
            <a:endParaRPr lang="en-US" sz="4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486400" y="1300162"/>
            <a:ext cx="6057899" cy="2886076"/>
          </a:xfrm>
          <a:prstGeom prst="wedgeEllipseCallout">
            <a:avLst>
              <a:gd name="adj1" fmla="val -41438"/>
              <a:gd name="adj2" fmla="val -8648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ตัวอย่างรูปแบบ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Aiken 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ของผม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ที่อยู่บนระบบ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รับแปลง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Aiken 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CSV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win.txt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23041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09">
            <a:extLst>
              <a:ext uri="{FF2B5EF4-FFF2-40B4-BE49-F238E27FC236}">
                <a16:creationId xmlns:a16="http://schemas.microsoft.com/office/drawing/2014/main" id="{F82D7EF0-08A4-4FDD-944F-3C57B8B586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BF1C383-C63F-4FE4-BF18-8BB3341D6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65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086350" y="2686050"/>
            <a:ext cx="6757988" cy="2886076"/>
          </a:xfrm>
          <a:prstGeom prst="wedgeEllipseCallout">
            <a:avLst>
              <a:gd name="adj1" fmla="val -58183"/>
              <a:gd name="adj2" fmla="val -6866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เลือกแฟ้ม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win.txt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ที่เป็นแบบ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Aiken 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เตรียมส่งขึ้นระบบของ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Classstart.org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เพื่อเป็นแบบทดสอบแบบปรนัย</a:t>
            </a:r>
          </a:p>
        </p:txBody>
      </p:sp>
    </p:spTree>
    <p:extLst>
      <p:ext uri="{BB962C8B-B14F-4D97-AF65-F5344CB8AC3E}">
        <p14:creationId xmlns:p14="http://schemas.microsoft.com/office/powerpoint/2010/main" val="14972073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10">
            <a:extLst>
              <a:ext uri="{FF2B5EF4-FFF2-40B4-BE49-F238E27FC236}">
                <a16:creationId xmlns:a16="http://schemas.microsoft.com/office/drawing/2014/main" id="{B93F55B1-B279-4974-8D0A-A6A9DA4CB8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794F6E6-223F-4CF6-8420-91186D68C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66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186363" y="3357562"/>
            <a:ext cx="6057899" cy="2886076"/>
          </a:xfrm>
          <a:prstGeom prst="wedgeEllipseCallout">
            <a:avLst>
              <a:gd name="adj1" fmla="val -67617"/>
              <a:gd name="adj2" fmla="val -63221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ถ้ารูปแบบ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Aiken 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ถูกต้อง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ก็จะพบว่า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ผลการแก้ไขแบบทดสอบนี้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ได้ทำการแก้ไขสำเร็จ</a:t>
            </a:r>
          </a:p>
        </p:txBody>
      </p:sp>
    </p:spTree>
    <p:extLst>
      <p:ext uri="{BB962C8B-B14F-4D97-AF65-F5344CB8AC3E}">
        <p14:creationId xmlns:p14="http://schemas.microsoft.com/office/powerpoint/2010/main" val="33086073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11">
            <a:extLst>
              <a:ext uri="{FF2B5EF4-FFF2-40B4-BE49-F238E27FC236}">
                <a16:creationId xmlns:a16="http://schemas.microsoft.com/office/drawing/2014/main" id="{F1BD8EC1-7445-4C76-9423-075E707357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AEF59D7-6827-4540-A14E-D7A9F426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67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186363" y="3357562"/>
            <a:ext cx="6057899" cy="2886076"/>
          </a:xfrm>
          <a:prstGeom prst="wedgeEllipseCallout">
            <a:avLst>
              <a:gd name="adj1" fmla="val -65730"/>
              <a:gd name="adj2" fmla="val -6272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เมื่อคลิ๊กข้อสอบ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ก็จะพบโจทย์ และจำนวนตัวเลือก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มาให้ตรวจสอบ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ว่า 4 ตัวเลือกทุกข้อหรือไม่</a:t>
            </a:r>
          </a:p>
        </p:txBody>
      </p:sp>
    </p:spTree>
    <p:extLst>
      <p:ext uri="{BB962C8B-B14F-4D97-AF65-F5344CB8AC3E}">
        <p14:creationId xmlns:p14="http://schemas.microsoft.com/office/powerpoint/2010/main" val="12998750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12">
            <a:extLst>
              <a:ext uri="{FF2B5EF4-FFF2-40B4-BE49-F238E27FC236}">
                <a16:creationId xmlns:a16="http://schemas.microsoft.com/office/drawing/2014/main" id="{10B1F651-1253-4981-A349-9B532D5801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408DA2B-4AF9-4FBF-9C1C-86D8EB120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68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186363" y="3357562"/>
            <a:ext cx="6057899" cy="2886076"/>
          </a:xfrm>
          <a:prstGeom prst="wedgeEllipseCallout">
            <a:avLst>
              <a:gd name="adj1" fmla="val -72570"/>
              <a:gd name="adj2" fmla="val -4341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เมื่อคลิ๊กเข้าไปแต่ละข้อ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จะพบรายละเอียด และแก้ไขเพิ่มเติม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คำอธิบาย หรือ เปลี่ยนคำตอบได้</a:t>
            </a:r>
          </a:p>
        </p:txBody>
      </p:sp>
    </p:spTree>
    <p:extLst>
      <p:ext uri="{BB962C8B-B14F-4D97-AF65-F5344CB8AC3E}">
        <p14:creationId xmlns:p14="http://schemas.microsoft.com/office/powerpoint/2010/main" val="12755544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13">
            <a:extLst>
              <a:ext uri="{FF2B5EF4-FFF2-40B4-BE49-F238E27FC236}">
                <a16:creationId xmlns:a16="http://schemas.microsoft.com/office/drawing/2014/main" id="{B7FEA5A3-43D4-49CE-A154-68586C897D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3752C0A-AA9F-47EE-AFDF-45280C338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69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286500" y="3443287"/>
            <a:ext cx="5629275" cy="2886076"/>
          </a:xfrm>
          <a:prstGeom prst="wedgeEllipseCallout">
            <a:avLst>
              <a:gd name="adj1" fmla="val -66741"/>
              <a:gd name="adj2" fmla="val -1470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แก้ไขเวลาทำข้อสอบ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ให้เริ่มเมื่อไร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สิ้นสุดเมื่อใด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ตัวอย่างนี้ให้เวลาทำ 8 ปี</a:t>
            </a:r>
          </a:p>
        </p:txBody>
      </p:sp>
    </p:spTree>
    <p:extLst>
      <p:ext uri="{BB962C8B-B14F-4D97-AF65-F5344CB8AC3E}">
        <p14:creationId xmlns:p14="http://schemas.microsoft.com/office/powerpoint/2010/main" val="27034013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14">
            <a:extLst>
              <a:ext uri="{FF2B5EF4-FFF2-40B4-BE49-F238E27FC236}">
                <a16:creationId xmlns:a16="http://schemas.microsoft.com/office/drawing/2014/main" id="{DEC6FDCE-78FC-4069-8A3E-5A2D5FDF4E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ED1410C-5EE9-4F09-858B-1A987FDE5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70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343650" y="1943099"/>
            <a:ext cx="5629275" cy="2171701"/>
          </a:xfrm>
          <a:prstGeom prst="wedgeEllipseCallout">
            <a:avLst>
              <a:gd name="adj1" fmla="val -65472"/>
              <a:gd name="adj2" fmla="val 29372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ยังไม่ถึงเวลา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เริ่มทำข้อสอบไม่ได้</a:t>
            </a:r>
          </a:p>
        </p:txBody>
      </p:sp>
    </p:spTree>
    <p:extLst>
      <p:ext uri="{BB962C8B-B14F-4D97-AF65-F5344CB8AC3E}">
        <p14:creationId xmlns:p14="http://schemas.microsoft.com/office/powerpoint/2010/main" val="759056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15">
            <a:extLst>
              <a:ext uri="{FF2B5EF4-FFF2-40B4-BE49-F238E27FC236}">
                <a16:creationId xmlns:a16="http://schemas.microsoft.com/office/drawing/2014/main" id="{55F40802-65FC-4D80-B62F-5EE9ABD756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9D626A9-4EA6-4E89-98CA-A0B0AB58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71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086600" y="1943099"/>
            <a:ext cx="4886325" cy="2171701"/>
          </a:xfrm>
          <a:prstGeom prst="wedgeEllipseCallout">
            <a:avLst>
              <a:gd name="adj1" fmla="val -80147"/>
              <a:gd name="adj2" fmla="val -1733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ผลการสำเนาแบบทดสอบ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ทำให้ได้แบบทดสอบ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เหมือนเดิมอีกหนึ่งชุด</a:t>
            </a:r>
          </a:p>
        </p:txBody>
      </p:sp>
    </p:spTree>
    <p:extLst>
      <p:ext uri="{BB962C8B-B14F-4D97-AF65-F5344CB8AC3E}">
        <p14:creationId xmlns:p14="http://schemas.microsoft.com/office/powerpoint/2010/main" val="4972892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16">
            <a:extLst>
              <a:ext uri="{FF2B5EF4-FFF2-40B4-BE49-F238E27FC236}">
                <a16:creationId xmlns:a16="http://schemas.microsoft.com/office/drawing/2014/main" id="{D0CFD6FE-6457-41B8-AF55-0C47D817CC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A6537E0-F32D-42E3-98BF-A4FAE9BC2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72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572250" y="3271837"/>
            <a:ext cx="5486400" cy="2171701"/>
          </a:xfrm>
          <a:prstGeom prst="wedgeEllipseCallout">
            <a:avLst>
              <a:gd name="adj1" fmla="val -83935"/>
              <a:gd name="adj2" fmla="val 45162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แม้ถึงเวลาทำแบบทดสอบ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ถ้าไม่คลิ๊กเลือก เปิดให้สอบได้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ก็ยังไม่มีใครเข้าทำแบบทดสอบได้</a:t>
            </a:r>
          </a:p>
        </p:txBody>
      </p:sp>
    </p:spTree>
    <p:extLst>
      <p:ext uri="{BB962C8B-B14F-4D97-AF65-F5344CB8AC3E}">
        <p14:creationId xmlns:p14="http://schemas.microsoft.com/office/powerpoint/2010/main" val="37996083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5_17">
            <a:extLst>
              <a:ext uri="{FF2B5EF4-FFF2-40B4-BE49-F238E27FC236}">
                <a16:creationId xmlns:a16="http://schemas.microsoft.com/office/drawing/2014/main" id="{06966665-3D61-4176-BBC5-7F1038F26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152B1DC-BCE3-47D3-82A2-4FA97C1ED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73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586412" y="3000374"/>
            <a:ext cx="4886325" cy="2171701"/>
          </a:xfrm>
          <a:prstGeom prst="wedgeEllipseCallout">
            <a:avLst>
              <a:gd name="adj1" fmla="val -80147"/>
              <a:gd name="adj2" fmla="val -1733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เปิดให้สอบแล้ว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ผู้เรียนสามารถคลิ๊ก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เพื่อเริ่มต้นสอบได้แล้ว</a:t>
            </a:r>
          </a:p>
        </p:txBody>
      </p:sp>
    </p:spTree>
    <p:extLst>
      <p:ext uri="{BB962C8B-B14F-4D97-AF65-F5344CB8AC3E}">
        <p14:creationId xmlns:p14="http://schemas.microsoft.com/office/powerpoint/2010/main" val="23555679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200" dirty="0"/>
              <a:t>ด่านที่ 6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/>
              <a:t>ผู้เรียนทำแบบทดสอบ</a:t>
            </a:r>
            <a:r>
              <a:rPr lang="en-US" sz="5400" dirty="0"/>
              <a:t>(</a:t>
            </a:r>
            <a:r>
              <a:rPr lang="th-TH" sz="5400" dirty="0"/>
              <a:t>ปรนัย</a:t>
            </a:r>
            <a:r>
              <a:rPr lang="en-US" sz="5400" dirty="0"/>
              <a:t>)</a:t>
            </a:r>
            <a:r>
              <a:rPr lang="th-TH" sz="5400" dirty="0"/>
              <a:t>ได้</a:t>
            </a:r>
          </a:p>
          <a:p>
            <a:r>
              <a:rPr lang="th-TH" sz="5400" dirty="0"/>
              <a:t>ผู้สอนแก้ไขแบบทดสอบ</a:t>
            </a:r>
            <a:r>
              <a:rPr lang="en-US" sz="5400" dirty="0"/>
              <a:t>(</a:t>
            </a:r>
            <a:r>
              <a:rPr lang="th-TH" sz="5400" dirty="0"/>
              <a:t>ปรนัย</a:t>
            </a:r>
            <a:r>
              <a:rPr lang="en-US" sz="5400" dirty="0"/>
              <a:t>)</a:t>
            </a:r>
            <a:r>
              <a:rPr lang="th-TH" sz="5400" dirty="0"/>
              <a:t>ได้</a:t>
            </a:r>
          </a:p>
          <a:p>
            <a:r>
              <a:rPr lang="th-TH" sz="5400" dirty="0"/>
              <a:t>ผู้เรียนดูรายละเอียดการตอบได้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137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01">
            <a:extLst>
              <a:ext uri="{FF2B5EF4-FFF2-40B4-BE49-F238E27FC236}">
                <a16:creationId xmlns:a16="http://schemas.microsoft.com/office/drawing/2014/main" id="{896478C7-AD16-4662-8CF6-0F2A96E1D6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EFF8CA7-9509-4FA0-B371-1441762C9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75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158037" y="3400424"/>
            <a:ext cx="4886325" cy="2171701"/>
          </a:xfrm>
          <a:prstGeom prst="wedgeEllipseCallout">
            <a:avLst>
              <a:gd name="adj1" fmla="val -55878"/>
              <a:gd name="adj2" fmla="val -8049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คนนี้ เป็นผู้เรียน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จะเข้ามาทำข้อสอบ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แบบปรนัย</a:t>
            </a:r>
          </a:p>
        </p:txBody>
      </p:sp>
    </p:spTree>
    <p:extLst>
      <p:ext uri="{BB962C8B-B14F-4D97-AF65-F5344CB8AC3E}">
        <p14:creationId xmlns:p14="http://schemas.microsoft.com/office/powerpoint/2010/main" val="30242185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02">
            <a:extLst>
              <a:ext uri="{FF2B5EF4-FFF2-40B4-BE49-F238E27FC236}">
                <a16:creationId xmlns:a16="http://schemas.microsoft.com/office/drawing/2014/main" id="{0CE4A975-2828-4C9E-89DB-FEB074D97D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F661860-3A79-4DEA-8F21-56006A08F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76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100887" y="4429124"/>
            <a:ext cx="4886325" cy="2171701"/>
          </a:xfrm>
          <a:prstGeom prst="wedgeEllipseCallout">
            <a:avLst>
              <a:gd name="adj1" fmla="val -38919"/>
              <a:gd name="adj2" fmla="val -107471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ถ้ามีผู้เรียนมากพอ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รายงานต่าง ๆ ก็จะปรากฎ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เป็นสารสนเทศที่น่าสนใจ</a:t>
            </a:r>
          </a:p>
        </p:txBody>
      </p:sp>
    </p:spTree>
    <p:extLst>
      <p:ext uri="{BB962C8B-B14F-4D97-AF65-F5344CB8AC3E}">
        <p14:creationId xmlns:p14="http://schemas.microsoft.com/office/powerpoint/2010/main" val="23444074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03">
            <a:extLst>
              <a:ext uri="{FF2B5EF4-FFF2-40B4-BE49-F238E27FC236}">
                <a16:creationId xmlns:a16="http://schemas.microsoft.com/office/drawing/2014/main" id="{C70177C4-F486-43C7-BF71-9C1A4AFB70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2FCB6C3-FBCF-40F4-B1E8-16DCC0EDB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77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886575" y="1543049"/>
            <a:ext cx="4886325" cy="2171701"/>
          </a:xfrm>
          <a:prstGeom prst="wedgeEllipseCallout">
            <a:avLst>
              <a:gd name="adj1" fmla="val -88627"/>
              <a:gd name="adj2" fmla="val -1931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คลิ๊ก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เพื่อเริ่มทำแบบทดสอบ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ในเวลาที่กำหนดโดยเคร่งครัด</a:t>
            </a:r>
          </a:p>
        </p:txBody>
      </p:sp>
    </p:spTree>
    <p:extLst>
      <p:ext uri="{BB962C8B-B14F-4D97-AF65-F5344CB8AC3E}">
        <p14:creationId xmlns:p14="http://schemas.microsoft.com/office/powerpoint/2010/main" val="7945096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04">
            <a:extLst>
              <a:ext uri="{FF2B5EF4-FFF2-40B4-BE49-F238E27FC236}">
                <a16:creationId xmlns:a16="http://schemas.microsoft.com/office/drawing/2014/main" id="{7809A5B7-F1B4-408A-B784-3762F9D980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DF7D502-52C2-4B72-9143-0012A3A11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78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972175" y="1543049"/>
            <a:ext cx="5800725" cy="2171701"/>
          </a:xfrm>
          <a:prstGeom prst="wedgeEllipseCallout">
            <a:avLst>
              <a:gd name="adj1" fmla="val -43190"/>
              <a:gd name="adj2" fmla="val 16752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อ่านคำอธิบายแบบทดสอบก่อน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เพราะถ้าคลิ๊กทำข้อสอบแล้ว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เวลาจะนับถอยหลังทันที</a:t>
            </a:r>
          </a:p>
        </p:txBody>
      </p:sp>
    </p:spTree>
    <p:extLst>
      <p:ext uri="{BB962C8B-B14F-4D97-AF65-F5344CB8AC3E}">
        <p14:creationId xmlns:p14="http://schemas.microsoft.com/office/powerpoint/2010/main" val="78286821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05">
            <a:extLst>
              <a:ext uri="{FF2B5EF4-FFF2-40B4-BE49-F238E27FC236}">
                <a16:creationId xmlns:a16="http://schemas.microsoft.com/office/drawing/2014/main" id="{93FBB903-1C6C-4DDA-AD14-A0FBAEBD93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99B420A-3232-4B6C-BBE6-4B8641EA7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79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143625" y="3929061"/>
            <a:ext cx="5800725" cy="2171701"/>
          </a:xfrm>
          <a:prstGeom prst="wedgeEllipseCallout">
            <a:avLst>
              <a:gd name="adj1" fmla="val -84569"/>
              <a:gd name="adj2" fmla="val -38392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ชอบตัวเลือกใด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ที่คิดว่าใช่ที่สุดแล้ว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ก็คลิ๊กไปได้เลย</a:t>
            </a:r>
          </a:p>
        </p:txBody>
      </p:sp>
    </p:spTree>
    <p:extLst>
      <p:ext uri="{BB962C8B-B14F-4D97-AF65-F5344CB8AC3E}">
        <p14:creationId xmlns:p14="http://schemas.microsoft.com/office/powerpoint/2010/main" val="29912759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06">
            <a:extLst>
              <a:ext uri="{FF2B5EF4-FFF2-40B4-BE49-F238E27FC236}">
                <a16:creationId xmlns:a16="http://schemas.microsoft.com/office/drawing/2014/main" id="{42B5F3D8-014D-4B09-AFEE-306C82BBFF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65BD2BD-15CB-4CD0-8C6A-2BD2B763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80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972175" y="1543049"/>
            <a:ext cx="5800725" cy="2171701"/>
          </a:xfrm>
          <a:prstGeom prst="wedgeEllipseCallout">
            <a:avLst>
              <a:gd name="adj1" fmla="val -35801"/>
              <a:gd name="adj2" fmla="val 168845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ทำจนครบทุกข้อ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 ก่อนหน้า – ถัดไป ได้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ทำจน ไปถึงข้อสุดท้าย</a:t>
            </a:r>
          </a:p>
        </p:txBody>
      </p:sp>
    </p:spTree>
    <p:extLst>
      <p:ext uri="{BB962C8B-B14F-4D97-AF65-F5344CB8AC3E}">
        <p14:creationId xmlns:p14="http://schemas.microsoft.com/office/powerpoint/2010/main" val="6588068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07">
            <a:extLst>
              <a:ext uri="{FF2B5EF4-FFF2-40B4-BE49-F238E27FC236}">
                <a16:creationId xmlns:a16="http://schemas.microsoft.com/office/drawing/2014/main" id="{E320E543-5A82-49E8-854C-5D5A04B66D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0A36054-1654-41B8-B190-F4C9B5B0F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81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972175" y="1543049"/>
            <a:ext cx="5800725" cy="2171701"/>
          </a:xfrm>
          <a:prstGeom prst="wedgeEllipseCallout">
            <a:avLst>
              <a:gd name="adj1" fmla="val -38264"/>
              <a:gd name="adj2" fmla="val 16621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ใต้ข้อสุดท้ายมี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ปุ่มทำข้อสอบเสร็จแล้ว</a:t>
            </a:r>
          </a:p>
        </p:txBody>
      </p:sp>
    </p:spTree>
    <p:extLst>
      <p:ext uri="{BB962C8B-B14F-4D97-AF65-F5344CB8AC3E}">
        <p14:creationId xmlns:p14="http://schemas.microsoft.com/office/powerpoint/2010/main" val="12136982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08">
            <a:extLst>
              <a:ext uri="{FF2B5EF4-FFF2-40B4-BE49-F238E27FC236}">
                <a16:creationId xmlns:a16="http://schemas.microsoft.com/office/drawing/2014/main" id="{6B8B44BA-92B7-4C73-9054-2C30462193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3F9C678-4DFD-43C7-A502-7CCF0FC7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82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243637" y="785813"/>
            <a:ext cx="5800725" cy="3228975"/>
          </a:xfrm>
          <a:prstGeom prst="wedgeEllipseCallout">
            <a:avLst>
              <a:gd name="adj1" fmla="val -65358"/>
              <a:gd name="adj2" fmla="val 4512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ยินดีด้วย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ท่านทำแบบทดสอบเสร็จแล้ว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จะทราบคะแนน หลังหมดเวลา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แต่เวลาตั้งไว้ที่ 8 ปี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ดังนั้น อีก 8 ปี รู้คะแนน</a:t>
            </a:r>
          </a:p>
        </p:txBody>
      </p:sp>
    </p:spTree>
    <p:extLst>
      <p:ext uri="{BB962C8B-B14F-4D97-AF65-F5344CB8AC3E}">
        <p14:creationId xmlns:p14="http://schemas.microsoft.com/office/powerpoint/2010/main" val="26840397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09">
            <a:extLst>
              <a:ext uri="{FF2B5EF4-FFF2-40B4-BE49-F238E27FC236}">
                <a16:creationId xmlns:a16="http://schemas.microsoft.com/office/drawing/2014/main" id="{520DFB62-DF81-4AB5-BF34-8EAB815CEC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4CEC467-AB72-464E-A3F2-0AD23AC5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83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243637" y="785813"/>
            <a:ext cx="5800725" cy="3228975"/>
          </a:xfrm>
          <a:prstGeom prst="wedgeEllipseCallout">
            <a:avLst>
              <a:gd name="adj1" fmla="val -65358"/>
              <a:gd name="adj2" fmla="val 4512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ระบบไม่อนุญาต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ให้แก้ไขเวลาสิ้นสุด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เป็นก่อนเวลาสิ้นสุดเดิม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สิ้นสุด 12.00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จะแก้ไขเป็น 11.50 ไม่ได้</a:t>
            </a:r>
          </a:p>
        </p:txBody>
      </p:sp>
    </p:spTree>
    <p:extLst>
      <p:ext uri="{BB962C8B-B14F-4D97-AF65-F5344CB8AC3E}">
        <p14:creationId xmlns:p14="http://schemas.microsoft.com/office/powerpoint/2010/main" val="32906084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10">
            <a:extLst>
              <a:ext uri="{FF2B5EF4-FFF2-40B4-BE49-F238E27FC236}">
                <a16:creationId xmlns:a16="http://schemas.microsoft.com/office/drawing/2014/main" id="{B48A4D67-3D97-44AE-AF46-6874E3621E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74E1B42-81C7-4428-A371-3D356931C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84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286626" y="2957513"/>
            <a:ext cx="4714876" cy="2100263"/>
          </a:xfrm>
          <a:prstGeom prst="wedgeEllipseCallout">
            <a:avLst>
              <a:gd name="adj1" fmla="val -87063"/>
              <a:gd name="adj2" fmla="val -67185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จัดการแบบทดสอบ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ที่สำรองไว้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เพื่อนำมาใช้แทนชุดแรก</a:t>
            </a:r>
          </a:p>
        </p:txBody>
      </p:sp>
    </p:spTree>
    <p:extLst>
      <p:ext uri="{BB962C8B-B14F-4D97-AF65-F5344CB8AC3E}">
        <p14:creationId xmlns:p14="http://schemas.microsoft.com/office/powerpoint/2010/main" val="112209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11">
            <a:extLst>
              <a:ext uri="{FF2B5EF4-FFF2-40B4-BE49-F238E27FC236}">
                <a16:creationId xmlns:a16="http://schemas.microsoft.com/office/drawing/2014/main" id="{48511BD5-4EC7-48C3-8D08-5A900644A7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0D7EBA0-A4EC-41BF-ACCF-448C54E84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85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272213" y="2214563"/>
            <a:ext cx="5729289" cy="3057525"/>
          </a:xfrm>
          <a:prstGeom prst="wedgeEllipseCallout">
            <a:avLst>
              <a:gd name="adj1" fmla="val -64906"/>
              <a:gd name="adj2" fmla="val -2680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เหลืออีก 3 นาทีได้เริ่มทำ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และหยุดสอบในอีก 8 นาที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ชวนกิจกรรม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ให้คุณครูสองท่าน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ลองสลับกันทำของกันและกัน</a:t>
            </a:r>
          </a:p>
        </p:txBody>
      </p:sp>
    </p:spTree>
    <p:extLst>
      <p:ext uri="{BB962C8B-B14F-4D97-AF65-F5344CB8AC3E}">
        <p14:creationId xmlns:p14="http://schemas.microsoft.com/office/powerpoint/2010/main" val="285030085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12">
            <a:extLst>
              <a:ext uri="{FF2B5EF4-FFF2-40B4-BE49-F238E27FC236}">
                <a16:creationId xmlns:a16="http://schemas.microsoft.com/office/drawing/2014/main" id="{FD4F3D77-B843-44EE-B1B2-2729DFD679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1A8E375-FA50-42A3-919F-AB75D808C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86</a:t>
            </a:fld>
            <a:endParaRPr lang="en-US"/>
          </a:p>
        </p:txBody>
      </p:sp>
      <p:sp>
        <p:nvSpPr>
          <p:cNvPr id="6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629275" y="2214563"/>
            <a:ext cx="6372227" cy="3214687"/>
          </a:xfrm>
          <a:prstGeom prst="wedgeEllipseCallout">
            <a:avLst>
              <a:gd name="adj1" fmla="val -57935"/>
              <a:gd name="adj2" fmla="val -8533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เวลานับถอยหลัง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เหลืออีกมาก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ค่อย ๆ คิด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ต้องกดปุ่มในเวลาที่กำหนดนะครับ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ไม่งั้นส่งคำตอบไม่ได้</a:t>
            </a:r>
          </a:p>
        </p:txBody>
      </p:sp>
    </p:spTree>
    <p:extLst>
      <p:ext uri="{BB962C8B-B14F-4D97-AF65-F5344CB8AC3E}">
        <p14:creationId xmlns:p14="http://schemas.microsoft.com/office/powerpoint/2010/main" val="6694055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13">
            <a:extLst>
              <a:ext uri="{FF2B5EF4-FFF2-40B4-BE49-F238E27FC236}">
                <a16:creationId xmlns:a16="http://schemas.microsoft.com/office/drawing/2014/main" id="{0750C67F-0FBF-465B-860E-917730EAD4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7615ABA-E016-4055-8A08-6CA99945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87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629275" y="2214563"/>
            <a:ext cx="6372227" cy="3214687"/>
          </a:xfrm>
          <a:prstGeom prst="wedgeEllipseCallout">
            <a:avLst>
              <a:gd name="adj1" fmla="val -46052"/>
              <a:gd name="adj2" fmla="val 7555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ทำแบบทดสอบ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เสร็จก่อนเวลา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ต้องรอให้หมดเวลา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จึงจะรู้คะแนนสอบของตนเอง</a:t>
            </a:r>
          </a:p>
        </p:txBody>
      </p:sp>
    </p:spTree>
    <p:extLst>
      <p:ext uri="{BB962C8B-B14F-4D97-AF65-F5344CB8AC3E}">
        <p14:creationId xmlns:p14="http://schemas.microsoft.com/office/powerpoint/2010/main" val="22380597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14">
            <a:extLst>
              <a:ext uri="{FF2B5EF4-FFF2-40B4-BE49-F238E27FC236}">
                <a16:creationId xmlns:a16="http://schemas.microsoft.com/office/drawing/2014/main" id="{5BF6E558-1689-42D2-A1BA-644CB8757F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2D0CFCF-C4F9-46D0-AA7E-3CE961D4B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88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629275" y="2214563"/>
            <a:ext cx="6372227" cy="3214687"/>
          </a:xfrm>
          <a:prstGeom prst="wedgeEllipseCallout">
            <a:avLst>
              <a:gd name="adj1" fmla="val -78339"/>
              <a:gd name="adj2" fmla="val 5466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ได้ 3 คะแนน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จากนั้นก็คุยกับเพื่อน ๆ ได้แล้ว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และดูได้ว่าเราตอบข้อไหน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ถ้าครูเฉลยข้อไหนผิด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capture 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ขึ้นสื่อสังคม จะดีไหม</a:t>
            </a:r>
          </a:p>
        </p:txBody>
      </p:sp>
    </p:spTree>
    <p:extLst>
      <p:ext uri="{BB962C8B-B14F-4D97-AF65-F5344CB8AC3E}">
        <p14:creationId xmlns:p14="http://schemas.microsoft.com/office/powerpoint/2010/main" val="8866680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15">
            <a:extLst>
              <a:ext uri="{FF2B5EF4-FFF2-40B4-BE49-F238E27FC236}">
                <a16:creationId xmlns:a16="http://schemas.microsoft.com/office/drawing/2014/main" id="{87B6240F-9E17-4225-8E9F-04D88AF273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08C2DD5-7D6E-45DD-BCE4-C848E6224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89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629275" y="2214563"/>
            <a:ext cx="6372227" cy="3214687"/>
          </a:xfrm>
          <a:prstGeom prst="wedgeEllipseCallout">
            <a:avLst>
              <a:gd name="adj1" fmla="val -70940"/>
              <a:gd name="adj2" fmla="val 24445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เราเลือกตัวเลือกแรก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แต่ที่ถูกต้อง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คือ ตัวเลือกที่สาม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เรียนรู้ที่จะตอบให้ถูกต้อง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ในการสอบครั้งต่อไป</a:t>
            </a:r>
          </a:p>
        </p:txBody>
      </p:sp>
    </p:spTree>
    <p:extLst>
      <p:ext uri="{BB962C8B-B14F-4D97-AF65-F5344CB8AC3E}">
        <p14:creationId xmlns:p14="http://schemas.microsoft.com/office/powerpoint/2010/main" val="309131203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6_16">
            <a:extLst>
              <a:ext uri="{FF2B5EF4-FFF2-40B4-BE49-F238E27FC236}">
                <a16:creationId xmlns:a16="http://schemas.microsoft.com/office/drawing/2014/main" id="{C229A03C-EED1-41B6-B41E-FBE20EA00D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9E8EFDF-D178-46F8-8446-EA0ACC5DC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90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1814513" y="4129088"/>
            <a:ext cx="7786689" cy="2100262"/>
          </a:xfrm>
          <a:prstGeom prst="wedgeEllipseCallout">
            <a:avLst>
              <a:gd name="adj1" fmla="val 35482"/>
              <a:gd name="adj2" fmla="val -133378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ในหน้าแบบทดสอบ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ปรนัย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มีรายการแบบทดสอบทั้งหมด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และมีคะแนนกำกับว่าเราได้ 3 คะแนน</a:t>
            </a:r>
          </a:p>
        </p:txBody>
      </p:sp>
    </p:spTree>
    <p:extLst>
      <p:ext uri="{BB962C8B-B14F-4D97-AF65-F5344CB8AC3E}">
        <p14:creationId xmlns:p14="http://schemas.microsoft.com/office/powerpoint/2010/main" val="23111709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200" dirty="0"/>
              <a:t>ด่านที่ 7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/>
              <a:t>ผู้สอนสร้างแบบฝึกหัด</a:t>
            </a:r>
            <a:r>
              <a:rPr lang="en-US" sz="5400" dirty="0"/>
              <a:t>(</a:t>
            </a:r>
            <a:r>
              <a:rPr lang="th-TH" sz="5400" dirty="0"/>
              <a:t>อัตนัย</a:t>
            </a:r>
            <a:r>
              <a:rPr lang="en-US" sz="5400" dirty="0"/>
              <a:t>)</a:t>
            </a:r>
            <a:r>
              <a:rPr lang="th-TH" sz="5400" dirty="0"/>
              <a:t>ได้</a:t>
            </a:r>
          </a:p>
          <a:p>
            <a:r>
              <a:rPr lang="th-TH" sz="5400" dirty="0"/>
              <a:t>ผู้เรียนตอบโจทย์ได้</a:t>
            </a:r>
          </a:p>
          <a:p>
            <a:r>
              <a:rPr lang="th-TH" sz="5400" dirty="0"/>
              <a:t>ผู้สอนให้คะแนนคำตอบได้</a:t>
            </a:r>
          </a:p>
          <a:p>
            <a:endParaRPr lang="th-TH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586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01">
            <a:extLst>
              <a:ext uri="{FF2B5EF4-FFF2-40B4-BE49-F238E27FC236}">
                <a16:creationId xmlns:a16="http://schemas.microsoft.com/office/drawing/2014/main" id="{041F3CFB-2C92-4B66-A98B-EB888B879A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D242A07-69BD-4A77-8392-E6626B63E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92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7815263" y="3771901"/>
            <a:ext cx="2357439" cy="2100262"/>
          </a:xfrm>
          <a:prstGeom prst="wedgeEllipseCallout">
            <a:avLst>
              <a:gd name="adj1" fmla="val -183912"/>
              <a:gd name="adj2" fmla="val -2045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อัตนัย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6840159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02">
            <a:extLst>
              <a:ext uri="{FF2B5EF4-FFF2-40B4-BE49-F238E27FC236}">
                <a16:creationId xmlns:a16="http://schemas.microsoft.com/office/drawing/2014/main" id="{17D2DF19-821C-4429-B137-B516C22FD0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38FC645-3FB0-4F1C-9051-48C9D31B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93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972175" y="3900488"/>
            <a:ext cx="2357439" cy="2100262"/>
          </a:xfrm>
          <a:prstGeom prst="wedgeEllipseCallout">
            <a:avLst>
              <a:gd name="adj1" fmla="val -137245"/>
              <a:gd name="adj2" fmla="val -11909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คลิ๊กเพิ่มแบบฝึกหัด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อัตนัย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076122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03">
            <a:extLst>
              <a:ext uri="{FF2B5EF4-FFF2-40B4-BE49-F238E27FC236}">
                <a16:creationId xmlns:a16="http://schemas.microsoft.com/office/drawing/2014/main" id="{FF3F5EB9-883B-4A80-B431-FA1473CE74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00D0EC4-6D98-4E82-83C4-CE1BC8B8E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94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4200525" y="2743201"/>
            <a:ext cx="7786688" cy="2100262"/>
          </a:xfrm>
          <a:prstGeom prst="wedgeEllipseCallout">
            <a:avLst>
              <a:gd name="adj1" fmla="val -45176"/>
              <a:gd name="adj2" fmla="val 12920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ฟอร์มสำหรับสร้างแบบฝึกหัด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อัตนัย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สร้างได้ง่าย ๆ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แนบแฟ้มเอกสารประกอบได้ด้วย</a:t>
            </a:r>
          </a:p>
        </p:txBody>
      </p:sp>
    </p:spTree>
    <p:extLst>
      <p:ext uri="{BB962C8B-B14F-4D97-AF65-F5344CB8AC3E}">
        <p14:creationId xmlns:p14="http://schemas.microsoft.com/office/powerpoint/2010/main" val="23513251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04">
            <a:extLst>
              <a:ext uri="{FF2B5EF4-FFF2-40B4-BE49-F238E27FC236}">
                <a16:creationId xmlns:a16="http://schemas.microsoft.com/office/drawing/2014/main" id="{466559EA-E95F-4739-B317-295F20B17A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5DCEDCA-8E34-4BD3-B410-3E8D97F24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95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4200525" y="2743200"/>
            <a:ext cx="7786688" cy="2971799"/>
          </a:xfrm>
          <a:prstGeom prst="wedgeEllipseCallout">
            <a:avLst>
              <a:gd name="adj1" fmla="val -52148"/>
              <a:gd name="adj2" fmla="val -7134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มีตัวเลือกของ แบบฝึกหัด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อัตนัย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ให้เลือกมากกว่า แบบทดสอบ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ปรนัย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ระบบไม่ตรวจให้ ดังนั้นผู้สอนต้องตรวจเอง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ถ้าผู้เรียนเขียนตอบแบบบรรยาย</a:t>
            </a:r>
          </a:p>
        </p:txBody>
      </p:sp>
    </p:spTree>
    <p:extLst>
      <p:ext uri="{BB962C8B-B14F-4D97-AF65-F5344CB8AC3E}">
        <p14:creationId xmlns:p14="http://schemas.microsoft.com/office/powerpoint/2010/main" val="42623576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05">
            <a:extLst>
              <a:ext uri="{FF2B5EF4-FFF2-40B4-BE49-F238E27FC236}">
                <a16:creationId xmlns:a16="http://schemas.microsoft.com/office/drawing/2014/main" id="{92C95D33-824A-443B-BFF0-93D3CB8373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93C6457-0ADE-477B-BFA6-940558FF5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96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372224" y="557212"/>
            <a:ext cx="5529263" cy="2971799"/>
          </a:xfrm>
          <a:prstGeom prst="wedgeEllipseCallout">
            <a:avLst>
              <a:gd name="adj1" fmla="val -88324"/>
              <a:gd name="adj2" fmla="val 20962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ท่านคือใคร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ต้องตอบด้วยการบรรยายให้เข้าใจ</a:t>
            </a:r>
          </a:p>
        </p:txBody>
      </p:sp>
    </p:spTree>
    <p:extLst>
      <p:ext uri="{BB962C8B-B14F-4D97-AF65-F5344CB8AC3E}">
        <p14:creationId xmlns:p14="http://schemas.microsoft.com/office/powerpoint/2010/main" val="165769577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06">
            <a:extLst>
              <a:ext uri="{FF2B5EF4-FFF2-40B4-BE49-F238E27FC236}">
                <a16:creationId xmlns:a16="http://schemas.microsoft.com/office/drawing/2014/main" id="{D47D6369-A011-4279-9136-81947C866F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B2943F0-8D1C-4B05-8164-28B1B1723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97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372224" y="557212"/>
            <a:ext cx="5529263" cy="2971799"/>
          </a:xfrm>
          <a:prstGeom prst="wedgeEllipseCallout">
            <a:avLst>
              <a:gd name="adj1" fmla="val -83414"/>
              <a:gd name="adj2" fmla="val 3174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ผู้เรียนจะเห็น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อัตนัย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เริ่มทำได้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โดยคลิ๊ก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ท่านคือใคร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endParaRPr lang="th-TH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196222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07">
            <a:extLst>
              <a:ext uri="{FF2B5EF4-FFF2-40B4-BE49-F238E27FC236}">
                <a16:creationId xmlns:a16="http://schemas.microsoft.com/office/drawing/2014/main" id="{6D2DF4E8-81C2-4A84-A205-64CF780EAD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F404D66-3516-43D6-ACF5-1FB92E5A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98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872161" y="1857375"/>
            <a:ext cx="5529263" cy="2971799"/>
          </a:xfrm>
          <a:prstGeom prst="wedgeEllipseCallout">
            <a:avLst>
              <a:gd name="adj1" fmla="val -35869"/>
              <a:gd name="adj2" fmla="val 8730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หน้านี้เป็นโจทย์แบบอัตนัย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อ่านโจทย์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ดาวน์โหลดแฟ้มที่เกี่ยวข้อง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แล้วคลิ๊ก ส่งคำตอบ</a:t>
            </a:r>
          </a:p>
        </p:txBody>
      </p:sp>
    </p:spTree>
    <p:extLst>
      <p:ext uri="{BB962C8B-B14F-4D97-AF65-F5344CB8AC3E}">
        <p14:creationId xmlns:p14="http://schemas.microsoft.com/office/powerpoint/2010/main" val="38124642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08">
            <a:extLst>
              <a:ext uri="{FF2B5EF4-FFF2-40B4-BE49-F238E27FC236}">
                <a16:creationId xmlns:a16="http://schemas.microsoft.com/office/drawing/2014/main" id="{2549ACB6-F76D-4B9B-9B8E-358F06CA5F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3EE542E-42FC-476C-829A-E9A462D55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99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872161" y="1857375"/>
            <a:ext cx="5529263" cy="2971799"/>
          </a:xfrm>
          <a:prstGeom prst="wedgeEllipseCallout">
            <a:avLst>
              <a:gd name="adj1" fmla="val -57316"/>
              <a:gd name="adj2" fmla="val 60386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ตอบโจทย์โดยพิมพ์ตอบ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ถ้าเนื้อที่จำกัด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สามารถส่งแฟ้มเป็นคำตอบก็ได้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ถ้าเป็นสิ่งที่โจทย์ต้องการ</a:t>
            </a:r>
          </a:p>
        </p:txBody>
      </p:sp>
    </p:spTree>
    <p:extLst>
      <p:ext uri="{BB962C8B-B14F-4D97-AF65-F5344CB8AC3E}">
        <p14:creationId xmlns:p14="http://schemas.microsoft.com/office/powerpoint/2010/main" val="26927598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09">
            <a:extLst>
              <a:ext uri="{FF2B5EF4-FFF2-40B4-BE49-F238E27FC236}">
                <a16:creationId xmlns:a16="http://schemas.microsoft.com/office/drawing/2014/main" id="{849D4071-F1FF-42D8-B4CC-0B871A41B5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D794CDF-E97B-49F7-8E08-51E6ED4D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100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157911" y="4271963"/>
            <a:ext cx="5529263" cy="2443163"/>
          </a:xfrm>
          <a:prstGeom prst="wedgeEllipseCallout">
            <a:avLst>
              <a:gd name="adj1" fmla="val -58866"/>
              <a:gd name="adj2" fmla="val -146201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แบบฝึกหัดนี้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จำกัดเวลา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ถ้าเลยเวลาที่กำหนด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ก็จะส่งไม่ได้</a:t>
            </a:r>
          </a:p>
        </p:txBody>
      </p:sp>
    </p:spTree>
    <p:extLst>
      <p:ext uri="{BB962C8B-B14F-4D97-AF65-F5344CB8AC3E}">
        <p14:creationId xmlns:p14="http://schemas.microsoft.com/office/powerpoint/2010/main" val="237980125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10">
            <a:extLst>
              <a:ext uri="{FF2B5EF4-FFF2-40B4-BE49-F238E27FC236}">
                <a16:creationId xmlns:a16="http://schemas.microsoft.com/office/drawing/2014/main" id="{CFC8FCC8-639D-490B-A9AE-694617DC9C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069C5C7-07C5-4FEB-A526-2F2EFEC7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101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157911" y="4271963"/>
            <a:ext cx="5529263" cy="2443163"/>
          </a:xfrm>
          <a:prstGeom prst="wedgeEllipseCallout">
            <a:avLst>
              <a:gd name="adj1" fmla="val -58866"/>
              <a:gd name="adj2" fmla="val -146201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ผู้สอนแอบไปขยายเวลา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แล้วบอกผู้เรียนว่าส่งใหม่นะ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ผู้เรียนก็จะส่งคำตอบได้</a:t>
            </a:r>
          </a:p>
        </p:txBody>
      </p:sp>
    </p:spTree>
    <p:extLst>
      <p:ext uri="{BB962C8B-B14F-4D97-AF65-F5344CB8AC3E}">
        <p14:creationId xmlns:p14="http://schemas.microsoft.com/office/powerpoint/2010/main" val="324799099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11">
            <a:extLst>
              <a:ext uri="{FF2B5EF4-FFF2-40B4-BE49-F238E27FC236}">
                <a16:creationId xmlns:a16="http://schemas.microsoft.com/office/drawing/2014/main" id="{C90E419A-ADB0-4217-8CF8-832117329B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EADDA89-5E09-4926-965C-51CAAEF4C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102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157911" y="4271963"/>
            <a:ext cx="5529263" cy="2443163"/>
          </a:xfrm>
          <a:prstGeom prst="wedgeEllipseCallout">
            <a:avLst>
              <a:gd name="adj1" fmla="val -75145"/>
              <a:gd name="adj2" fmla="val -128072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ผู้สอนมาเปิดแบบฝึกหัด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เพื่อตรวจให้คะแนน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คลิ๊ก คำตอบทั้งหมด</a:t>
            </a:r>
          </a:p>
        </p:txBody>
      </p:sp>
    </p:spTree>
    <p:extLst>
      <p:ext uri="{BB962C8B-B14F-4D97-AF65-F5344CB8AC3E}">
        <p14:creationId xmlns:p14="http://schemas.microsoft.com/office/powerpoint/2010/main" val="74127617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12">
            <a:extLst>
              <a:ext uri="{FF2B5EF4-FFF2-40B4-BE49-F238E27FC236}">
                <a16:creationId xmlns:a16="http://schemas.microsoft.com/office/drawing/2014/main" id="{07DA6051-FA44-4B5B-A652-8BDE2B280E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BA972E5-597C-4B0A-B6DC-50D973BB0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103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662737" y="4129088"/>
            <a:ext cx="5529263" cy="2443163"/>
          </a:xfrm>
          <a:prstGeom prst="wedgeEllipseCallout">
            <a:avLst>
              <a:gd name="adj1" fmla="val -66359"/>
              <a:gd name="adj2" fmla="val -59651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ผู้สอนยังไม่ได้ให้คะแนน</a:t>
            </a:r>
          </a:p>
        </p:txBody>
      </p:sp>
    </p:spTree>
    <p:extLst>
      <p:ext uri="{BB962C8B-B14F-4D97-AF65-F5344CB8AC3E}">
        <p14:creationId xmlns:p14="http://schemas.microsoft.com/office/powerpoint/2010/main" val="400368907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13">
            <a:extLst>
              <a:ext uri="{FF2B5EF4-FFF2-40B4-BE49-F238E27FC236}">
                <a16:creationId xmlns:a16="http://schemas.microsoft.com/office/drawing/2014/main" id="{051D2EAD-3AAA-4ECD-A32A-2AD396CB37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C2ED933-4547-4DA4-9CD7-618E249CD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104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157911" y="4271963"/>
            <a:ext cx="5529263" cy="2443163"/>
          </a:xfrm>
          <a:prstGeom prst="wedgeEllipseCallout">
            <a:avLst>
              <a:gd name="adj1" fmla="val -79021"/>
              <a:gd name="adj2" fmla="val 28068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คลิ๊กให้คะแนนตรงนี้</a:t>
            </a:r>
          </a:p>
        </p:txBody>
      </p:sp>
    </p:spTree>
    <p:extLst>
      <p:ext uri="{BB962C8B-B14F-4D97-AF65-F5344CB8AC3E}">
        <p14:creationId xmlns:p14="http://schemas.microsoft.com/office/powerpoint/2010/main" val="316342575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14">
            <a:extLst>
              <a:ext uri="{FF2B5EF4-FFF2-40B4-BE49-F238E27FC236}">
                <a16:creationId xmlns:a16="http://schemas.microsoft.com/office/drawing/2014/main" id="{CDD69987-1BF9-48CA-A91E-90C9D1E5D0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3F42833-23A6-4BE0-B0D1-4DA71F46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105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157911" y="4271963"/>
            <a:ext cx="5529263" cy="2443163"/>
          </a:xfrm>
          <a:prstGeom prst="wedgeEllipseCallout">
            <a:avLst>
              <a:gd name="adj1" fmla="val -84448"/>
              <a:gd name="adj2" fmla="val -79534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ให้คะแนน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และให้เหตุผลกำกับคะแนนไว้ด้วย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บอกว่า เขียนดี แต่ ..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เอาไป 9 คะแนน</a:t>
            </a:r>
          </a:p>
        </p:txBody>
      </p:sp>
    </p:spTree>
    <p:extLst>
      <p:ext uri="{BB962C8B-B14F-4D97-AF65-F5344CB8AC3E}">
        <p14:creationId xmlns:p14="http://schemas.microsoft.com/office/powerpoint/2010/main" val="406780326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7_15">
            <a:extLst>
              <a:ext uri="{FF2B5EF4-FFF2-40B4-BE49-F238E27FC236}">
                <a16:creationId xmlns:a16="http://schemas.microsoft.com/office/drawing/2014/main" id="{F5E52041-BBD4-465A-B413-9A0DDDA2A1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23CF464-9A35-43A6-8A51-A0D02B19D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106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157911" y="1485901"/>
            <a:ext cx="5529263" cy="2443163"/>
          </a:xfrm>
          <a:prstGeom prst="wedgeEllipseCallout">
            <a:avLst>
              <a:gd name="adj1" fmla="val -88841"/>
              <a:gd name="adj2" fmla="val 14327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เปิดแบบฝึกหัด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จะพบว่าตนเองได้ 9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5981852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200" dirty="0"/>
              <a:t>ด่านที่ 8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/>
              <a:t>ผู้สอนสร้างใบลงเวลาเรียนได้</a:t>
            </a:r>
          </a:p>
          <a:p>
            <a:r>
              <a:rPr lang="th-TH" sz="5400" dirty="0"/>
              <a:t>ผู้สอนเช็คชื่อผู้เรียนที่เข้าเรียนได้</a:t>
            </a:r>
          </a:p>
          <a:p>
            <a:r>
              <a:rPr lang="th-TH" sz="5400" dirty="0"/>
              <a:t>ผู้เรียนเช็คชื่อตนเองเข้าเรียนได้</a:t>
            </a:r>
          </a:p>
          <a:p>
            <a:endParaRPr lang="th-TH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2835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8_01">
            <a:extLst>
              <a:ext uri="{FF2B5EF4-FFF2-40B4-BE49-F238E27FC236}">
                <a16:creationId xmlns:a16="http://schemas.microsoft.com/office/drawing/2014/main" id="{E1A2CB1E-0752-49A8-B470-37B115F670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3443DC1-C1EE-4D2B-9B5E-C6B92F34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108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8243888" y="2943225"/>
            <a:ext cx="3543299" cy="2443163"/>
          </a:xfrm>
          <a:prstGeom prst="wedgeEllipseCallout">
            <a:avLst>
              <a:gd name="adj1" fmla="val -154970"/>
              <a:gd name="adj2" fmla="val 5262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เช็คชื่อเข้าเรียน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294863875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8_02">
            <a:extLst>
              <a:ext uri="{FF2B5EF4-FFF2-40B4-BE49-F238E27FC236}">
                <a16:creationId xmlns:a16="http://schemas.microsoft.com/office/drawing/2014/main" id="{C3A09EEB-A339-41BB-B92A-CF103D84BC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61A8A5D-A059-48D3-9CB9-BFA7A1F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109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414963" y="2344995"/>
            <a:ext cx="6629399" cy="3041394"/>
          </a:xfrm>
          <a:prstGeom prst="wedgeEllipseCallout">
            <a:avLst>
              <a:gd name="adj1" fmla="val -68207"/>
              <a:gd name="adj2" fmla="val -49690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ต้องสร้างใบลงเวลาเรียน แต่ละครั้ง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วิชาหนึ่งเรียน 16 ครั้ง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ต้องการเช็คชื่อทุกครั้ง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ก็สร้างใบลงเวลาเรียน 16 ใบ</a:t>
            </a:r>
          </a:p>
        </p:txBody>
      </p:sp>
    </p:spTree>
    <p:extLst>
      <p:ext uri="{BB962C8B-B14F-4D97-AF65-F5344CB8AC3E}">
        <p14:creationId xmlns:p14="http://schemas.microsoft.com/office/powerpoint/2010/main" val="265753621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8_03">
            <a:extLst>
              <a:ext uri="{FF2B5EF4-FFF2-40B4-BE49-F238E27FC236}">
                <a16:creationId xmlns:a16="http://schemas.microsoft.com/office/drawing/2014/main" id="{814253DD-DF58-43C4-9D28-56D59DB2BD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A590D31-ED2B-4645-9060-0381DAC32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110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8505826" y="1101983"/>
            <a:ext cx="3686174" cy="3041394"/>
          </a:xfrm>
          <a:prstGeom prst="wedgeEllipseCallout">
            <a:avLst>
              <a:gd name="adj1" fmla="val -158129"/>
              <a:gd name="adj2" fmla="val 1654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สร้างแล้ว 1 ใบ</a:t>
            </a:r>
          </a:p>
        </p:txBody>
      </p:sp>
    </p:spTree>
    <p:extLst>
      <p:ext uri="{BB962C8B-B14F-4D97-AF65-F5344CB8AC3E}">
        <p14:creationId xmlns:p14="http://schemas.microsoft.com/office/powerpoint/2010/main" val="27963103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8_04">
            <a:extLst>
              <a:ext uri="{FF2B5EF4-FFF2-40B4-BE49-F238E27FC236}">
                <a16:creationId xmlns:a16="http://schemas.microsoft.com/office/drawing/2014/main" id="{B675878B-3203-4233-AEF5-306D40FDA1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04A9C5F-C2C1-44E0-ACE7-DE25072D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111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215063" y="2687896"/>
            <a:ext cx="5048249" cy="3041394"/>
          </a:xfrm>
          <a:prstGeom prst="wedgeEllipseCallout">
            <a:avLst>
              <a:gd name="adj1" fmla="val -77981"/>
              <a:gd name="adj2" fmla="val -60025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ถ้าผู้สอนจะเช็คชื่อในห้อง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คือ ผู้สอนขานขื่อเช็คเอง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อนุญาตให้ผู้เรียน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เป็นผู้ลงเวลาเองก็ได้</a:t>
            </a:r>
          </a:p>
        </p:txBody>
      </p:sp>
    </p:spTree>
    <p:extLst>
      <p:ext uri="{BB962C8B-B14F-4D97-AF65-F5344CB8AC3E}">
        <p14:creationId xmlns:p14="http://schemas.microsoft.com/office/powerpoint/2010/main" val="227574095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8_05">
            <a:extLst>
              <a:ext uri="{FF2B5EF4-FFF2-40B4-BE49-F238E27FC236}">
                <a16:creationId xmlns:a16="http://schemas.microsoft.com/office/drawing/2014/main" id="{6F635937-097E-431D-ABD1-73D394213F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10EE131-1A3E-4DF1-92A2-B58A5A14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112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882888" y="1129176"/>
            <a:ext cx="5048249" cy="1585450"/>
          </a:xfrm>
          <a:prstGeom prst="wedgeEllipseCallout">
            <a:avLst>
              <a:gd name="adj1" fmla="val -20811"/>
              <a:gd name="adj2" fmla="val 10398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สถานะของผู้เรียน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ที่ถูกเช็คชื่อ มีได้หลายสถานะ</a:t>
            </a:r>
          </a:p>
        </p:txBody>
      </p:sp>
    </p:spTree>
    <p:extLst>
      <p:ext uri="{BB962C8B-B14F-4D97-AF65-F5344CB8AC3E}">
        <p14:creationId xmlns:p14="http://schemas.microsoft.com/office/powerpoint/2010/main" val="1644447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8_06">
            <a:extLst>
              <a:ext uri="{FF2B5EF4-FFF2-40B4-BE49-F238E27FC236}">
                <a16:creationId xmlns:a16="http://schemas.microsoft.com/office/drawing/2014/main" id="{24706E88-6081-4A68-A009-7687973E6D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73CCC15-26DE-4975-BEE0-B2D7F8D94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113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215063" y="2687896"/>
            <a:ext cx="5048249" cy="3041394"/>
          </a:xfrm>
          <a:prstGeom prst="wedgeEllipseCallout">
            <a:avLst>
              <a:gd name="adj1" fmla="val -91000"/>
              <a:gd name="adj2" fmla="val -61904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 จะเช็คชื่อเอง</a:t>
            </a:r>
            <a:b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ก็คลิ๊ก ลงเวลาเรียน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ในเวลาที่กำหนด</a:t>
            </a:r>
          </a:p>
        </p:txBody>
      </p:sp>
    </p:spTree>
    <p:extLst>
      <p:ext uri="{BB962C8B-B14F-4D97-AF65-F5344CB8AC3E}">
        <p14:creationId xmlns:p14="http://schemas.microsoft.com/office/powerpoint/2010/main" val="144606933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8_07">
            <a:extLst>
              <a:ext uri="{FF2B5EF4-FFF2-40B4-BE49-F238E27FC236}">
                <a16:creationId xmlns:a16="http://schemas.microsoft.com/office/drawing/2014/main" id="{40DB97EF-E963-4B8A-BBFB-5F932DD72D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E9D6C90-4844-42A9-B0B7-64503CEA4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114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215063" y="3100388"/>
            <a:ext cx="5614987" cy="2628902"/>
          </a:xfrm>
          <a:prstGeom prst="wedgeEllipseCallout">
            <a:avLst>
              <a:gd name="adj1" fmla="val -74061"/>
              <a:gd name="adj2" fmla="val 18877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เช็คชื่อเอง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มีเขียนโน๊ตได้ และอัพโหลดแฟ้มได้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รายงานกิจกรรมระหว่างเรียน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232366979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8_08">
            <a:extLst>
              <a:ext uri="{FF2B5EF4-FFF2-40B4-BE49-F238E27FC236}">
                <a16:creationId xmlns:a16="http://schemas.microsoft.com/office/drawing/2014/main" id="{F2E9B25C-1841-4140-8876-C91B04584D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5E39A83-C355-4E4C-929F-9880F0FE9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115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5572126" y="3086100"/>
            <a:ext cx="5614987" cy="2628902"/>
          </a:xfrm>
          <a:prstGeom prst="wedgeEllipseCallout">
            <a:avLst>
              <a:gd name="adj1" fmla="val -75588"/>
              <a:gd name="adj2" fmla="val -7025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ผู้เรียนที่ลงเวลาเรียนเอง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ในเวลา และเงื่อนไขที่กำหนด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สถานะก็จะเป็น มาเรียน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424559892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8_09">
            <a:extLst>
              <a:ext uri="{FF2B5EF4-FFF2-40B4-BE49-F238E27FC236}">
                <a16:creationId xmlns:a16="http://schemas.microsoft.com/office/drawing/2014/main" id="{9ABD5919-79C8-484D-B51E-0CA9325569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C62C557-BE23-4D05-8509-58D68FB9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116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6143626" y="785813"/>
            <a:ext cx="5614987" cy="2628902"/>
          </a:xfrm>
          <a:prstGeom prst="wedgeEllipseCallout">
            <a:avLst>
              <a:gd name="adj1" fmla="val -77115"/>
              <a:gd name="adj2" fmla="val 65073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ใบลงเวลาเรียน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จะแสดงรายชื่อ และสถานะ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ของผู้เรียนทุกคน</a:t>
            </a:r>
          </a:p>
        </p:txBody>
      </p:sp>
    </p:spTree>
    <p:extLst>
      <p:ext uri="{BB962C8B-B14F-4D97-AF65-F5344CB8AC3E}">
        <p14:creationId xmlns:p14="http://schemas.microsoft.com/office/powerpoint/2010/main" val="7229049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s65_8_10">
            <a:extLst>
              <a:ext uri="{FF2B5EF4-FFF2-40B4-BE49-F238E27FC236}">
                <a16:creationId xmlns:a16="http://schemas.microsoft.com/office/drawing/2014/main" id="{4398F7F7-5D17-424F-9709-5590B48F08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8B0BA4C-6A9E-450F-8CA0-60EB8102E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117</a:t>
            </a:fld>
            <a:endParaRPr lang="en-US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29281A85-2045-4E8D-8A65-CE99E2CFE2CB}"/>
              </a:ext>
            </a:extLst>
          </p:cNvPr>
          <p:cNvSpPr/>
          <p:nvPr/>
        </p:nvSpPr>
        <p:spPr>
          <a:xfrm>
            <a:off x="4329114" y="3971926"/>
            <a:ext cx="5614987" cy="2628902"/>
          </a:xfrm>
          <a:prstGeom prst="wedgeEllipseCallout">
            <a:avLst>
              <a:gd name="adj1" fmla="val -56759"/>
              <a:gd name="adj2" fmla="val -130579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ถ้ามีผู้เรียน และมาเรียน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มาทำแบบทดสอบอย่างจริงจัง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ผลการวิเคราะห์การเรียนรู้ 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ก็จะนำไปใช้ประโยชน์ได้</a:t>
            </a:r>
          </a:p>
        </p:txBody>
      </p:sp>
    </p:spTree>
    <p:extLst>
      <p:ext uri="{BB962C8B-B14F-4D97-AF65-F5344CB8AC3E}">
        <p14:creationId xmlns:p14="http://schemas.microsoft.com/office/powerpoint/2010/main" val="45622844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>
            <a:extLst>
              <a:ext uri="{FF2B5EF4-FFF2-40B4-BE49-F238E27FC236}">
                <a16:creationId xmlns:a16="http://schemas.microsoft.com/office/drawing/2014/main" id="{4FC8EE15-C034-434E-846B-30B217C86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811" y="585216"/>
            <a:ext cx="9752869" cy="4803649"/>
          </a:xfrm>
        </p:spPr>
        <p:txBody>
          <a:bodyPr>
            <a:normAutofit/>
          </a:bodyPr>
          <a:lstStyle/>
          <a:p>
            <a:pPr algn="ctr"/>
            <a:r>
              <a:rPr lang="th-TH" sz="11500"/>
              <a:t>ต่อจากนี้</a:t>
            </a:r>
            <a:br>
              <a:rPr lang="th-TH" sz="11500"/>
            </a:br>
            <a:r>
              <a:rPr lang="th-TH" sz="7200">
                <a:solidFill>
                  <a:srgbClr val="0070C0"/>
                </a:solidFill>
              </a:rPr>
              <a:t>เรามาเริ่มต้น</a:t>
            </a:r>
            <a:br>
              <a:rPr lang="th-TH" sz="7200">
                <a:solidFill>
                  <a:srgbClr val="0070C0"/>
                </a:solidFill>
              </a:rPr>
            </a:br>
            <a:r>
              <a:rPr lang="th-TH" sz="7200">
                <a:solidFill>
                  <a:srgbClr val="0070C0"/>
                </a:solidFill>
              </a:rPr>
              <a:t>เป็นครูออนไลน์</a:t>
            </a:r>
            <a:br>
              <a:rPr lang="th-TH" sz="7200">
                <a:solidFill>
                  <a:srgbClr val="0070C0"/>
                </a:solidFill>
              </a:rPr>
            </a:br>
            <a:r>
              <a:rPr lang="th-TH" sz="7200">
                <a:solidFill>
                  <a:srgbClr val="0070C0"/>
                </a:solidFill>
              </a:rPr>
              <a:t>กันดีกว่า</a:t>
            </a:r>
            <a:endParaRPr lang="en-US" sz="8000">
              <a:solidFill>
                <a:srgbClr val="0070C0"/>
              </a:solidFill>
            </a:endParaRPr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DE2845BB-D278-45EC-AB03-E429F316A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CEEA-4A7C-4C83-B28B-8A9BED90117E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13984"/>
      </p:ext>
    </p:extLst>
  </p:cSld>
  <p:clrMapOvr>
    <a:masterClrMapping/>
  </p:clrMapOvr>
</p:sld>
</file>

<file path=ppt/theme/theme1.xml><?xml version="1.0" encoding="utf-8"?>
<a:theme xmlns:a="http://schemas.openxmlformats.org/drawingml/2006/main" name="แกลเลอรี">
  <a:themeElements>
    <a:clrScheme name="แกลเลอรี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แกลเลอรี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แกลเลอรี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377</TotalTime>
  <Words>2372</Words>
  <Application>Microsoft Office PowerPoint</Application>
  <PresentationFormat>Widescreen</PresentationFormat>
  <Paragraphs>548</Paragraphs>
  <Slides>118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118</vt:i4>
      </vt:variant>
    </vt:vector>
  </HeadingPairs>
  <TitlesOfParts>
    <vt:vector size="123" baseType="lpstr">
      <vt:lpstr>Arial</vt:lpstr>
      <vt:lpstr>Calibri</vt:lpstr>
      <vt:lpstr>Gill Sans MT</vt:lpstr>
      <vt:lpstr>TH SarabunPSK</vt:lpstr>
      <vt:lpstr>แกลเลอรี</vt:lpstr>
      <vt:lpstr>Classstart.org โครงการพัฒนาคุณภาพการศึกษาและการพัฒนาท้องถิ่นโดยมีสถาบันอุดมศึกษาเป็นพี่เลี้ยง หลักสูตร : ครูยุคใหม่สู่การจัดการเรียนรู้เชิงรุก (Active Learning)</vt:lpstr>
      <vt:lpstr>การเรียนรู้ 8 ด่านสู่สร้างห้องเรียนออนไลน์ ผู้สอน + ผู้ร่วมสอน + ผู้เรียน</vt:lpstr>
      <vt:lpstr>ใคร เป็น ใคร - 5W1H ผู้สอน + ผู้ร่วมสอน + ผู้เรียน Google / Facebook / Microsoft</vt:lpstr>
      <vt:lpstr>ด่านที่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ด่านที่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ด่านที่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ด่านที่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ด่านที่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ด่านที่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ด่านที่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ด่านที่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ต่อจากนี้ เรามาเริ่มต้น เป็นครูออนไลน์ กันดีกว่า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Classstart.org ผู้สอน ผู้ช่วยสอน และนักเรียน</dc:title>
  <dc:creator>บุรินทร์ รุจจนพันธุ์</dc:creator>
  <cp:lastModifiedBy>บุรินทร์ รุจจนพันธุ์</cp:lastModifiedBy>
  <cp:revision>38</cp:revision>
  <dcterms:created xsi:type="dcterms:W3CDTF">2022-09-20T07:56:08Z</dcterms:created>
  <dcterms:modified xsi:type="dcterms:W3CDTF">2022-09-21T02:49:11Z</dcterms:modified>
</cp:coreProperties>
</file>